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charts/chart2.xml" ContentType="application/vnd.openxmlformats-officedocument.drawingml.chart+xml"/>
  <Override PartName="/ppt/theme/themeOverride2.xml" ContentType="application/vnd.openxmlformats-officedocument.themeOverride+xml"/>
  <Override PartName="/ppt/charts/chart3.xml" ContentType="application/vnd.openxmlformats-officedocument.drawingml.chart+xml"/>
  <Override PartName="/ppt/theme/themeOverride3.xml" ContentType="application/vnd.openxmlformats-officedocument.themeOverride+xml"/>
  <Override PartName="/ppt/charts/chart4.xml" ContentType="application/vnd.openxmlformats-officedocument.drawingml.chart+xml"/>
  <Override PartName="/ppt/theme/themeOverride4.xml" ContentType="application/vnd.openxmlformats-officedocument.themeOverr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rts/chart5.xml" ContentType="application/vnd.openxmlformats-officedocument.drawingml.chart+xml"/>
  <Override PartName="/ppt/theme/themeOverride5.xml" ContentType="application/vnd.openxmlformats-officedocument.themeOverride+xml"/>
  <Override PartName="/ppt/charts/chart6.xml" ContentType="application/vnd.openxmlformats-officedocument.drawingml.chart+xml"/>
  <Override PartName="/ppt/theme/themeOverride6.xml" ContentType="application/vnd.openxmlformats-officedocument.themeOverride+xml"/>
  <Override PartName="/ppt/charts/chart7.xml" ContentType="application/vnd.openxmlformats-officedocument.drawingml.chart+xml"/>
  <Override PartName="/ppt/theme/themeOverride7.xml" ContentType="application/vnd.openxmlformats-officedocument.themeOverr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notesSlides/notesSlide30.xml" ContentType="application/vnd.openxmlformats-officedocument.presentationml.notesSlide+xml"/>
  <Override PartName="/ppt/tags/tag10.xml" ContentType="application/vnd.openxmlformats-officedocument.presentationml.tags+xml"/>
  <Override PartName="/ppt/notesSlides/notesSlide31.xml" ContentType="application/vnd.openxmlformats-officedocument.presentationml.notesSlide+xml"/>
  <Override PartName="/ppt/tags/tag11.xml" ContentType="application/vnd.openxmlformats-officedocument.presentationml.tags+xml"/>
  <Override PartName="/ppt/notesSlides/notesSlide32.xml" ContentType="application/vnd.openxmlformats-officedocument.presentationml.notesSlide+xml"/>
  <Override PartName="/ppt/tags/tag12.xml" ContentType="application/vnd.openxmlformats-officedocument.presentationml.tags+xml"/>
  <Override PartName="/ppt/notesSlides/notesSlide33.xml" ContentType="application/vnd.openxmlformats-officedocument.presentationml.notesSlide+xml"/>
  <Override PartName="/ppt/tags/tag13.xml" ContentType="application/vnd.openxmlformats-officedocument.presentationml.tags+xml"/>
  <Override PartName="/ppt/notesSlides/notesSlide34.xml" ContentType="application/vnd.openxmlformats-officedocument.presentationml.notesSlide+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charts/chart8.xml" ContentType="application/vnd.openxmlformats-officedocument.drawingml.chart+xml"/>
  <Override PartName="/ppt/theme/themeOverride8.xml" ContentType="application/vnd.openxmlformats-officedocument.themeOverride+xml"/>
  <Override PartName="/ppt/notesSlides/notesSlide45.xml" ContentType="application/vnd.openxmlformats-officedocument.presentationml.notesSlide+xml"/>
  <Override PartName="/ppt/charts/chart9.xml" ContentType="application/vnd.openxmlformats-officedocument.drawingml.chart+xml"/>
  <Override PartName="/ppt/theme/themeOverride9.xml" ContentType="application/vnd.openxmlformats-officedocument.themeOverr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75"/>
  </p:notesMasterIdLst>
  <p:sldIdLst>
    <p:sldId id="258" r:id="rId2"/>
    <p:sldId id="261" r:id="rId3"/>
    <p:sldId id="262" r:id="rId4"/>
    <p:sldId id="263" r:id="rId5"/>
    <p:sldId id="264" r:id="rId6"/>
    <p:sldId id="265" r:id="rId7"/>
    <p:sldId id="266" r:id="rId8"/>
    <p:sldId id="267" r:id="rId9"/>
    <p:sldId id="298" r:id="rId10"/>
    <p:sldId id="299" r:id="rId11"/>
    <p:sldId id="300" r:id="rId12"/>
    <p:sldId id="357" r:id="rId13"/>
    <p:sldId id="302" r:id="rId14"/>
    <p:sldId id="994" r:id="rId15"/>
    <p:sldId id="1009" r:id="rId16"/>
    <p:sldId id="305" r:id="rId17"/>
    <p:sldId id="297" r:id="rId18"/>
    <p:sldId id="996" r:id="rId19"/>
    <p:sldId id="989" r:id="rId20"/>
    <p:sldId id="308" r:id="rId21"/>
    <p:sldId id="309" r:id="rId22"/>
    <p:sldId id="310" r:id="rId23"/>
    <p:sldId id="311" r:id="rId24"/>
    <p:sldId id="312" r:id="rId25"/>
    <p:sldId id="313" r:id="rId26"/>
    <p:sldId id="314" r:id="rId27"/>
    <p:sldId id="998" r:id="rId28"/>
    <p:sldId id="999" r:id="rId29"/>
    <p:sldId id="1011" r:id="rId30"/>
    <p:sldId id="1012" r:id="rId31"/>
    <p:sldId id="1013" r:id="rId32"/>
    <p:sldId id="1014" r:id="rId33"/>
    <p:sldId id="1015" r:id="rId34"/>
    <p:sldId id="1016" r:id="rId35"/>
    <p:sldId id="1017" r:id="rId36"/>
    <p:sldId id="320" r:id="rId37"/>
    <p:sldId id="322" r:id="rId38"/>
    <p:sldId id="323" r:id="rId39"/>
    <p:sldId id="321" r:id="rId40"/>
    <p:sldId id="324" r:id="rId41"/>
    <p:sldId id="325" r:id="rId42"/>
    <p:sldId id="1001" r:id="rId43"/>
    <p:sldId id="326" r:id="rId44"/>
    <p:sldId id="327" r:id="rId45"/>
    <p:sldId id="328" r:id="rId46"/>
    <p:sldId id="277" r:id="rId47"/>
    <p:sldId id="332" r:id="rId48"/>
    <p:sldId id="331" r:id="rId49"/>
    <p:sldId id="333" r:id="rId50"/>
    <p:sldId id="334" r:id="rId51"/>
    <p:sldId id="335" r:id="rId52"/>
    <p:sldId id="336" r:id="rId53"/>
    <p:sldId id="337" r:id="rId54"/>
    <p:sldId id="1010" r:id="rId55"/>
    <p:sldId id="303" r:id="rId56"/>
    <p:sldId id="340" r:id="rId57"/>
    <p:sldId id="341" r:id="rId58"/>
    <p:sldId id="342" r:id="rId59"/>
    <p:sldId id="343" r:id="rId60"/>
    <p:sldId id="1000" r:id="rId61"/>
    <p:sldId id="344" r:id="rId62"/>
    <p:sldId id="345" r:id="rId63"/>
    <p:sldId id="346" r:id="rId64"/>
    <p:sldId id="347" r:id="rId65"/>
    <p:sldId id="348" r:id="rId66"/>
    <p:sldId id="349" r:id="rId67"/>
    <p:sldId id="350" r:id="rId68"/>
    <p:sldId id="1002" r:id="rId69"/>
    <p:sldId id="351" r:id="rId70"/>
    <p:sldId id="352" r:id="rId71"/>
    <p:sldId id="353" r:id="rId72"/>
    <p:sldId id="354" r:id="rId73"/>
    <p:sldId id="355" r:id="rId7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ction par défaut" id="{F1C3B91F-609D-4EC8-8DBA-0BC5FD7D1E0F}">
          <p14:sldIdLst>
            <p14:sldId id="258"/>
            <p14:sldId id="261"/>
            <p14:sldId id="262"/>
            <p14:sldId id="263"/>
            <p14:sldId id="264"/>
            <p14:sldId id="265"/>
            <p14:sldId id="266"/>
            <p14:sldId id="267"/>
            <p14:sldId id="298"/>
            <p14:sldId id="299"/>
            <p14:sldId id="300"/>
            <p14:sldId id="357"/>
            <p14:sldId id="302"/>
            <p14:sldId id="994"/>
            <p14:sldId id="1009"/>
            <p14:sldId id="305"/>
            <p14:sldId id="297"/>
            <p14:sldId id="996"/>
            <p14:sldId id="989"/>
            <p14:sldId id="308"/>
            <p14:sldId id="309"/>
            <p14:sldId id="310"/>
            <p14:sldId id="311"/>
            <p14:sldId id="312"/>
            <p14:sldId id="313"/>
            <p14:sldId id="314"/>
            <p14:sldId id="998"/>
            <p14:sldId id="999"/>
            <p14:sldId id="1011"/>
            <p14:sldId id="1012"/>
            <p14:sldId id="1013"/>
            <p14:sldId id="1014"/>
            <p14:sldId id="1015"/>
            <p14:sldId id="1016"/>
            <p14:sldId id="1017"/>
            <p14:sldId id="320"/>
            <p14:sldId id="322"/>
            <p14:sldId id="323"/>
            <p14:sldId id="321"/>
            <p14:sldId id="324"/>
          </p14:sldIdLst>
        </p14:section>
        <p14:section name="Section sans titre" id="{EC2940E2-3997-4092-8042-D910FFA7B2E4}">
          <p14:sldIdLst>
            <p14:sldId id="325"/>
            <p14:sldId id="1001"/>
            <p14:sldId id="326"/>
            <p14:sldId id="327"/>
            <p14:sldId id="328"/>
            <p14:sldId id="277"/>
            <p14:sldId id="332"/>
            <p14:sldId id="331"/>
            <p14:sldId id="333"/>
            <p14:sldId id="334"/>
            <p14:sldId id="335"/>
            <p14:sldId id="336"/>
            <p14:sldId id="337"/>
            <p14:sldId id="1010"/>
            <p14:sldId id="303"/>
            <p14:sldId id="340"/>
            <p14:sldId id="341"/>
            <p14:sldId id="342"/>
            <p14:sldId id="343"/>
            <p14:sldId id="1000"/>
            <p14:sldId id="344"/>
            <p14:sldId id="345"/>
            <p14:sldId id="346"/>
            <p14:sldId id="347"/>
            <p14:sldId id="348"/>
            <p14:sldId id="349"/>
            <p14:sldId id="350"/>
            <p14:sldId id="1002"/>
            <p14:sldId id="351"/>
            <p14:sldId id="352"/>
            <p14:sldId id="353"/>
            <p14:sldId id="354"/>
            <p14:sldId id="355"/>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ianne Goldin" initials="LG" lastIdx="41" clrIdx="0">
    <p:extLst>
      <p:ext uri="{19B8F6BF-5375-455C-9EA6-DF929625EA0E}">
        <p15:presenceInfo xmlns:p15="http://schemas.microsoft.com/office/powerpoint/2012/main" userId="S-1-5-21-789646760-378479060-1264475144-1163" providerId="AD"/>
      </p:ext>
    </p:extLst>
  </p:cmAuthor>
  <p:cmAuthor id="2" name="George Honos" initials="GH" lastIdx="17" clrIdx="1">
    <p:extLst>
      <p:ext uri="{19B8F6BF-5375-455C-9EA6-DF929625EA0E}">
        <p15:presenceInfo xmlns:p15="http://schemas.microsoft.com/office/powerpoint/2012/main" userId="George Honos" providerId="None"/>
      </p:ext>
    </p:extLst>
  </p:cmAuthor>
  <p:cmAuthor id="3" name="Microsoft Office User" initials="MOU" lastIdx="1" clrIdx="2">
    <p:extLst>
      <p:ext uri="{19B8F6BF-5375-455C-9EA6-DF929625EA0E}">
        <p15:presenceInfo xmlns:p15="http://schemas.microsoft.com/office/powerpoint/2012/main" userId="Microsoft Office Us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E75B6"/>
    <a:srgbClr val="002060"/>
    <a:srgbClr val="404040"/>
    <a:srgbClr val="494748"/>
    <a:srgbClr val="426C9F"/>
    <a:srgbClr val="0039AC"/>
    <a:srgbClr val="3F7FFF"/>
    <a:srgbClr val="183059"/>
    <a:srgbClr val="DFEBF7"/>
    <a:srgbClr val="97BA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639" autoAdjust="0"/>
    <p:restoredTop sz="62696" autoAdjust="0"/>
  </p:normalViewPr>
  <p:slideViewPr>
    <p:cSldViewPr snapToGrid="0">
      <p:cViewPr varScale="1">
        <p:scale>
          <a:sx n="55" d="100"/>
          <a:sy n="55" d="100"/>
        </p:scale>
        <p:origin x="2290" y="34"/>
      </p:cViewPr>
      <p:guideLst>
        <p:guide orient="horz" pos="2160"/>
        <p:guide pos="2880"/>
      </p:guideLst>
    </p:cSldViewPr>
  </p:slideViewPr>
  <p:outlineViewPr>
    <p:cViewPr>
      <p:scale>
        <a:sx n="33" d="100"/>
        <a:sy n="33" d="100"/>
      </p:scale>
      <p:origin x="0" y="-10704"/>
    </p:cViewPr>
  </p:outlineViewPr>
  <p:notesTextViewPr>
    <p:cViewPr>
      <p:scale>
        <a:sx n="1" d="1"/>
        <a:sy n="1" d="1"/>
      </p:scale>
      <p:origin x="0" y="0"/>
    </p:cViewPr>
  </p:notesTextViewPr>
  <p:sorterViewPr>
    <p:cViewPr varScale="1">
      <p:scale>
        <a:sx n="1" d="1"/>
        <a:sy n="1" d="1"/>
      </p:scale>
      <p:origin x="0" y="-9038"/>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commentAuthors" Target="commentAuthor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charts/_rels/chart1.xml.rels><?xml version="1.0" encoding="UTF-8" standalone="yes"?>
<Relationships xmlns="http://schemas.openxmlformats.org/package/2006/relationships"><Relationship Id="rId2" Type="http://schemas.openxmlformats.org/officeDocument/2006/relationships/package" Target="../embeddings/Microsoft_Excel_Worksheet.xlsx"/><Relationship Id="rId1" Type="http://schemas.openxmlformats.org/officeDocument/2006/relationships/themeOverride" Target="../theme/themeOverride1.xml"/></Relationships>
</file>

<file path=ppt/charts/_rels/chart2.xml.rels><?xml version="1.0" encoding="UTF-8" standalone="yes"?>
<Relationships xmlns="http://schemas.openxmlformats.org/package/2006/relationships"><Relationship Id="rId2" Type="http://schemas.openxmlformats.org/officeDocument/2006/relationships/package" Target="../embeddings/Microsoft_Excel_Worksheet1.xlsx"/><Relationship Id="rId1" Type="http://schemas.openxmlformats.org/officeDocument/2006/relationships/themeOverride" Target="../theme/themeOverride2.xml"/></Relationships>
</file>

<file path=ppt/charts/_rels/chart3.xml.rels><?xml version="1.0" encoding="UTF-8" standalone="yes"?>
<Relationships xmlns="http://schemas.openxmlformats.org/package/2006/relationships"><Relationship Id="rId2" Type="http://schemas.openxmlformats.org/officeDocument/2006/relationships/package" Target="../embeddings/Microsoft_Excel_Worksheet2.xlsx"/><Relationship Id="rId1" Type="http://schemas.openxmlformats.org/officeDocument/2006/relationships/themeOverride" Target="../theme/themeOverride3.xml"/></Relationships>
</file>

<file path=ppt/charts/_rels/chart4.xml.rels><?xml version="1.0" encoding="UTF-8" standalone="yes"?>
<Relationships xmlns="http://schemas.openxmlformats.org/package/2006/relationships"><Relationship Id="rId2" Type="http://schemas.openxmlformats.org/officeDocument/2006/relationships/package" Target="../embeddings/Microsoft_Excel_Worksheet3.xlsx"/><Relationship Id="rId1" Type="http://schemas.openxmlformats.org/officeDocument/2006/relationships/themeOverride" Target="../theme/themeOverride4.xml"/></Relationships>
</file>

<file path=ppt/charts/_rels/chart5.xml.rels><?xml version="1.0" encoding="UTF-8" standalone="yes"?>
<Relationships xmlns="http://schemas.openxmlformats.org/package/2006/relationships"><Relationship Id="rId2" Type="http://schemas.openxmlformats.org/officeDocument/2006/relationships/package" Target="../embeddings/Microsoft_Excel_Worksheet4.xlsx"/><Relationship Id="rId1" Type="http://schemas.openxmlformats.org/officeDocument/2006/relationships/themeOverride" Target="../theme/themeOverride5.xml"/></Relationships>
</file>

<file path=ppt/charts/_rels/chart6.xml.rels><?xml version="1.0" encoding="UTF-8" standalone="yes"?>
<Relationships xmlns="http://schemas.openxmlformats.org/package/2006/relationships"><Relationship Id="rId2" Type="http://schemas.openxmlformats.org/officeDocument/2006/relationships/package" Target="../embeddings/Microsoft_Excel_Worksheet5.xlsx"/><Relationship Id="rId1" Type="http://schemas.openxmlformats.org/officeDocument/2006/relationships/themeOverride" Target="../theme/themeOverride6.xml"/></Relationships>
</file>

<file path=ppt/charts/_rels/chart7.xml.rels><?xml version="1.0" encoding="UTF-8" standalone="yes"?>
<Relationships xmlns="http://schemas.openxmlformats.org/package/2006/relationships"><Relationship Id="rId2" Type="http://schemas.openxmlformats.org/officeDocument/2006/relationships/package" Target="../embeddings/Microsoft_Excel_Worksheet6.xlsx"/><Relationship Id="rId1" Type="http://schemas.openxmlformats.org/officeDocument/2006/relationships/themeOverride" Target="../theme/themeOverride7.xml"/></Relationships>
</file>

<file path=ppt/charts/_rels/chart8.xml.rels><?xml version="1.0" encoding="UTF-8" standalone="yes"?>
<Relationships xmlns="http://schemas.openxmlformats.org/package/2006/relationships"><Relationship Id="rId2" Type="http://schemas.openxmlformats.org/officeDocument/2006/relationships/package" Target="../embeddings/Microsoft_Excel_Worksheet7.xlsx"/><Relationship Id="rId1" Type="http://schemas.openxmlformats.org/officeDocument/2006/relationships/themeOverride" Target="../theme/themeOverride8.xml"/></Relationships>
</file>

<file path=ppt/charts/_rels/chart9.xml.rels><?xml version="1.0" encoding="UTF-8" standalone="yes"?>
<Relationships xmlns="http://schemas.openxmlformats.org/package/2006/relationships"><Relationship Id="rId2" Type="http://schemas.openxmlformats.org/officeDocument/2006/relationships/package" Target="../embeddings/Microsoft_Excel_Worksheet8.xlsx"/><Relationship Id="rId1" Type="http://schemas.openxmlformats.org/officeDocument/2006/relationships/themeOverride" Target="../theme/themeOverrid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doughnutChart>
        <c:varyColors val="1"/>
        <c:ser>
          <c:idx val="0"/>
          <c:order val="0"/>
          <c:tx>
            <c:strRef>
              <c:f>Sheet1!$B$1</c:f>
              <c:strCache>
                <c:ptCount val="1"/>
                <c:pt idx="0">
                  <c:v>Sales</c:v>
                </c:pt>
              </c:strCache>
            </c:strRef>
          </c:tx>
          <c:spPr>
            <a:effectLst/>
          </c:spPr>
          <c:dPt>
            <c:idx val="0"/>
            <c:bubble3D val="0"/>
            <c:spPr>
              <a:solidFill>
                <a:schemeClr val="accent6"/>
              </a:solidFill>
              <a:effectLst/>
            </c:spPr>
            <c:extLst>
              <c:ext xmlns:c16="http://schemas.microsoft.com/office/drawing/2014/chart" uri="{C3380CC4-5D6E-409C-BE32-E72D297353CC}">
                <c16:uniqueId val="{00000001-5DDA-43D4-8AAA-D8C3D2C6BA1D}"/>
              </c:ext>
            </c:extLst>
          </c:dPt>
          <c:dPt>
            <c:idx val="1"/>
            <c:bubble3D val="0"/>
            <c:spPr>
              <a:solidFill>
                <a:schemeClr val="accent2"/>
              </a:solidFill>
              <a:effectLst/>
            </c:spPr>
            <c:extLst>
              <c:ext xmlns:c16="http://schemas.microsoft.com/office/drawing/2014/chart" uri="{C3380CC4-5D6E-409C-BE32-E72D297353CC}">
                <c16:uniqueId val="{00000003-5DDA-43D4-8AAA-D8C3D2C6BA1D}"/>
              </c:ext>
            </c:extLst>
          </c:dPt>
          <c:dPt>
            <c:idx val="2"/>
            <c:bubble3D val="0"/>
            <c:spPr>
              <a:solidFill>
                <a:srgbClr val="C00000"/>
              </a:solidFill>
              <a:effectLst/>
            </c:spPr>
            <c:extLst>
              <c:ext xmlns:c16="http://schemas.microsoft.com/office/drawing/2014/chart" uri="{C3380CC4-5D6E-409C-BE32-E72D297353CC}">
                <c16:uniqueId val="{00000005-5DDA-43D4-8AAA-D8C3D2C6BA1D}"/>
              </c:ext>
            </c:extLst>
          </c:dPt>
          <c:dLbls>
            <c:spPr>
              <a:noFill/>
              <a:ln>
                <a:noFill/>
              </a:ln>
              <a:effectLst/>
            </c:spPr>
            <c:txPr>
              <a:bodyPr wrap="square" lIns="38100" tIns="19050" rIns="38100" bIns="19050" anchor="ctr">
                <a:spAutoFit/>
              </a:bodyPr>
              <a:lstStyle/>
              <a:p>
                <a:pPr>
                  <a:defRPr sz="1100" b="1">
                    <a:solidFill>
                      <a:schemeClr val="bg1"/>
                    </a:solidFill>
                    <a:latin typeface="Arial Narrow" panose="020B0606020202030204" pitchFamily="34" charset="0"/>
                  </a:defRPr>
                </a:pPr>
                <a:endParaRPr lang="en-US"/>
              </a:p>
            </c:txPr>
            <c:showLegendKey val="0"/>
            <c:showVal val="1"/>
            <c:showCatName val="0"/>
            <c:showSerName val="0"/>
            <c:showPercent val="0"/>
            <c:showBubbleSize val="0"/>
            <c:showLeaderLines val="1"/>
            <c:extLst>
              <c:ext xmlns:c15="http://schemas.microsoft.com/office/drawing/2012/chart" uri="{CE6537A1-D6FC-4f65-9D91-7224C49458BB}">
                <c15:layout/>
              </c:ext>
            </c:extLst>
          </c:dLbls>
          <c:cat>
            <c:strRef>
              <c:f>Sheet1!$A$2:$A$4</c:f>
              <c:strCache>
                <c:ptCount val="3"/>
                <c:pt idx="0">
                  <c:v>0-1</c:v>
                </c:pt>
                <c:pt idx="1">
                  <c:v>2</c:v>
                </c:pt>
                <c:pt idx="2">
                  <c:v>3-6</c:v>
                </c:pt>
              </c:strCache>
            </c:strRef>
          </c:cat>
          <c:val>
            <c:numRef>
              <c:f>Sheet1!$B$2:$B$4</c:f>
              <c:numCache>
                <c:formatCode>0%</c:formatCode>
                <c:ptCount val="3"/>
                <c:pt idx="0">
                  <c:v>0.32</c:v>
                </c:pt>
                <c:pt idx="1">
                  <c:v>0.35</c:v>
                </c:pt>
                <c:pt idx="2">
                  <c:v>0.33</c:v>
                </c:pt>
              </c:numCache>
            </c:numRef>
          </c:val>
          <c:extLst>
            <c:ext xmlns:c16="http://schemas.microsoft.com/office/drawing/2014/chart" uri="{C3380CC4-5D6E-409C-BE32-E72D297353CC}">
              <c16:uniqueId val="{00000006-5DDA-43D4-8AAA-D8C3D2C6BA1D}"/>
            </c:ext>
          </c:extLst>
        </c:ser>
        <c:dLbls>
          <c:showLegendKey val="0"/>
          <c:showVal val="0"/>
          <c:showCatName val="0"/>
          <c:showSerName val="0"/>
          <c:showPercent val="0"/>
          <c:showBubbleSize val="0"/>
          <c:showLeaderLines val="1"/>
        </c:dLbls>
        <c:firstSliceAng val="360"/>
        <c:holeSize val="50"/>
      </c:doughnutChart>
    </c:plotArea>
    <c:plotVisOnly val="1"/>
    <c:dispBlanksAs val="zero"/>
    <c:showDLblsOverMax val="0"/>
  </c:chart>
  <c:spPr>
    <a:effectLst/>
  </c:spPr>
  <c:txPr>
    <a:bodyPr/>
    <a:lstStyle/>
    <a:p>
      <a:pPr>
        <a:defRPr sz="1800"/>
      </a:pPr>
      <a:endParaRPr lang="en-US"/>
    </a:p>
  </c:txPr>
  <c:externalData r:id="rId2">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doughnutChart>
        <c:varyColors val="1"/>
        <c:ser>
          <c:idx val="0"/>
          <c:order val="0"/>
          <c:tx>
            <c:strRef>
              <c:f>Sheet1!$B$1</c:f>
              <c:strCache>
                <c:ptCount val="1"/>
                <c:pt idx="0">
                  <c:v>Sales</c:v>
                </c:pt>
              </c:strCache>
            </c:strRef>
          </c:tx>
          <c:spPr>
            <a:solidFill>
              <a:schemeClr val="accent2"/>
            </a:solidFill>
            <a:effectLst/>
          </c:spPr>
          <c:dPt>
            <c:idx val="2"/>
            <c:bubble3D val="0"/>
            <c:spPr>
              <a:solidFill>
                <a:srgbClr val="C00000"/>
              </a:solidFill>
              <a:effectLst/>
            </c:spPr>
            <c:extLst>
              <c:ext xmlns:c16="http://schemas.microsoft.com/office/drawing/2014/chart" uri="{C3380CC4-5D6E-409C-BE32-E72D297353CC}">
                <c16:uniqueId val="{00000001-DCDE-4500-85EC-A1F196F96F38}"/>
              </c:ext>
            </c:extLst>
          </c:dPt>
          <c:dLbls>
            <c:dLbl>
              <c:idx val="0"/>
              <c:delete val="1"/>
              <c:extLst>
                <c:ext xmlns:c15="http://schemas.microsoft.com/office/drawing/2012/chart" uri="{CE6537A1-D6FC-4f65-9D91-7224C49458BB}"/>
                <c:ext xmlns:c16="http://schemas.microsoft.com/office/drawing/2014/chart" uri="{C3380CC4-5D6E-409C-BE32-E72D297353CC}">
                  <c16:uniqueId val="{00000002-DCDE-4500-85EC-A1F196F96F38}"/>
                </c:ext>
              </c:extLst>
            </c:dLbl>
            <c:spPr>
              <a:noFill/>
              <a:ln>
                <a:noFill/>
              </a:ln>
              <a:effectLst/>
            </c:spPr>
            <c:txPr>
              <a:bodyPr wrap="square" lIns="38100" tIns="19050" rIns="38100" bIns="19050" anchor="ctr">
                <a:spAutoFit/>
              </a:bodyPr>
              <a:lstStyle/>
              <a:p>
                <a:pPr>
                  <a:defRPr sz="1100" b="1">
                    <a:solidFill>
                      <a:schemeClr val="bg1"/>
                    </a:solidFill>
                    <a:latin typeface="Arial Narrow" panose="020B0606020202030204" pitchFamily="34" charset="0"/>
                  </a:defRPr>
                </a:pPr>
                <a:endParaRPr lang="en-US"/>
              </a:p>
            </c:txPr>
            <c:showLegendKey val="0"/>
            <c:showVal val="1"/>
            <c:showCatName val="0"/>
            <c:showSerName val="0"/>
            <c:showPercent val="0"/>
            <c:showBubbleSize val="0"/>
            <c:showLeaderLines val="1"/>
            <c:extLst>
              <c:ext xmlns:c15="http://schemas.microsoft.com/office/drawing/2012/chart" uri="{CE6537A1-D6FC-4f65-9D91-7224C49458BB}">
                <c15:layout/>
              </c:ext>
            </c:extLst>
          </c:dLbls>
          <c:cat>
            <c:strRef>
              <c:f>Sheet1!$A$2:$A$4</c:f>
              <c:strCache>
                <c:ptCount val="3"/>
                <c:pt idx="0">
                  <c:v>0-1</c:v>
                </c:pt>
                <c:pt idx="1">
                  <c:v>2</c:v>
                </c:pt>
                <c:pt idx="2">
                  <c:v>3-6</c:v>
                </c:pt>
              </c:strCache>
            </c:strRef>
          </c:cat>
          <c:val>
            <c:numRef>
              <c:f>Sheet1!$B$2:$B$4</c:f>
              <c:numCache>
                <c:formatCode>0%</c:formatCode>
                <c:ptCount val="3"/>
                <c:pt idx="0">
                  <c:v>0</c:v>
                </c:pt>
                <c:pt idx="1">
                  <c:v>0.13</c:v>
                </c:pt>
                <c:pt idx="2">
                  <c:v>0.87</c:v>
                </c:pt>
              </c:numCache>
            </c:numRef>
          </c:val>
          <c:extLst>
            <c:ext xmlns:c16="http://schemas.microsoft.com/office/drawing/2014/chart" uri="{C3380CC4-5D6E-409C-BE32-E72D297353CC}">
              <c16:uniqueId val="{00000003-DCDE-4500-85EC-A1F196F96F38}"/>
            </c:ext>
          </c:extLst>
        </c:ser>
        <c:dLbls>
          <c:showLegendKey val="0"/>
          <c:showVal val="0"/>
          <c:showCatName val="0"/>
          <c:showSerName val="0"/>
          <c:showPercent val="0"/>
          <c:showBubbleSize val="0"/>
          <c:showLeaderLines val="1"/>
        </c:dLbls>
        <c:firstSliceAng val="360"/>
        <c:holeSize val="50"/>
      </c:doughnutChart>
    </c:plotArea>
    <c:plotVisOnly val="1"/>
    <c:dispBlanksAs val="zero"/>
    <c:showDLblsOverMax val="0"/>
  </c:chart>
  <c:spPr>
    <a:effectLst/>
  </c:spPr>
  <c:txPr>
    <a:bodyPr/>
    <a:lstStyle/>
    <a:p>
      <a:pPr>
        <a:defRPr sz="1800"/>
      </a:pPr>
      <a:endParaRPr lang="en-US"/>
    </a:p>
  </c:txPr>
  <c:externalData r:id="rId2">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doughnutChart>
        <c:varyColors val="1"/>
        <c:ser>
          <c:idx val="0"/>
          <c:order val="0"/>
          <c:tx>
            <c:strRef>
              <c:f>Sheet1!$B$1</c:f>
              <c:strCache>
                <c:ptCount val="1"/>
                <c:pt idx="0">
                  <c:v>Sales</c:v>
                </c:pt>
              </c:strCache>
            </c:strRef>
          </c:tx>
          <c:spPr>
            <a:effectLst/>
          </c:spPr>
          <c:dPt>
            <c:idx val="0"/>
            <c:bubble3D val="0"/>
            <c:spPr>
              <a:solidFill>
                <a:schemeClr val="accent6"/>
              </a:solidFill>
              <a:effectLst/>
            </c:spPr>
            <c:extLst>
              <c:ext xmlns:c16="http://schemas.microsoft.com/office/drawing/2014/chart" uri="{C3380CC4-5D6E-409C-BE32-E72D297353CC}">
                <c16:uniqueId val="{00000001-5C2F-4946-9CF4-7BC620634B34}"/>
              </c:ext>
            </c:extLst>
          </c:dPt>
          <c:dPt>
            <c:idx val="1"/>
            <c:bubble3D val="0"/>
            <c:spPr>
              <a:solidFill>
                <a:schemeClr val="accent2"/>
              </a:solidFill>
              <a:effectLst/>
            </c:spPr>
            <c:extLst>
              <c:ext xmlns:c16="http://schemas.microsoft.com/office/drawing/2014/chart" uri="{C3380CC4-5D6E-409C-BE32-E72D297353CC}">
                <c16:uniqueId val="{00000003-5C2F-4946-9CF4-7BC620634B34}"/>
              </c:ext>
            </c:extLst>
          </c:dPt>
          <c:dPt>
            <c:idx val="2"/>
            <c:bubble3D val="0"/>
            <c:spPr>
              <a:solidFill>
                <a:srgbClr val="C00000"/>
              </a:solidFill>
              <a:effectLst/>
            </c:spPr>
            <c:extLst>
              <c:ext xmlns:c16="http://schemas.microsoft.com/office/drawing/2014/chart" uri="{C3380CC4-5D6E-409C-BE32-E72D297353CC}">
                <c16:uniqueId val="{00000005-5C2F-4946-9CF4-7BC620634B34}"/>
              </c:ext>
            </c:extLst>
          </c:dPt>
          <c:dLbls>
            <c:spPr>
              <a:noFill/>
              <a:ln>
                <a:noFill/>
              </a:ln>
              <a:effectLst/>
            </c:spPr>
            <c:txPr>
              <a:bodyPr wrap="square" lIns="38100" tIns="19050" rIns="38100" bIns="19050" anchor="ctr">
                <a:spAutoFit/>
              </a:bodyPr>
              <a:lstStyle/>
              <a:p>
                <a:pPr>
                  <a:defRPr sz="1100" b="1">
                    <a:solidFill>
                      <a:schemeClr val="bg1"/>
                    </a:solidFill>
                    <a:latin typeface="Arial Narrow" panose="020B0606020202030204" pitchFamily="34" charset="0"/>
                  </a:defRPr>
                </a:pPr>
                <a:endParaRPr lang="en-US"/>
              </a:p>
            </c:txPr>
            <c:showLegendKey val="0"/>
            <c:showVal val="1"/>
            <c:showCatName val="0"/>
            <c:showSerName val="0"/>
            <c:showPercent val="0"/>
            <c:showBubbleSize val="0"/>
            <c:showLeaderLines val="1"/>
            <c:extLst>
              <c:ext xmlns:c15="http://schemas.microsoft.com/office/drawing/2012/chart" uri="{CE6537A1-D6FC-4f65-9D91-7224C49458BB}">
                <c15:layout/>
              </c:ext>
            </c:extLst>
          </c:dLbls>
          <c:cat>
            <c:strRef>
              <c:f>Sheet1!$A$2:$A$4</c:f>
              <c:strCache>
                <c:ptCount val="3"/>
                <c:pt idx="0">
                  <c:v>0-1</c:v>
                </c:pt>
                <c:pt idx="1">
                  <c:v>2</c:v>
                </c:pt>
                <c:pt idx="2">
                  <c:v>3-6</c:v>
                </c:pt>
              </c:strCache>
            </c:strRef>
          </c:cat>
          <c:val>
            <c:numRef>
              <c:f>Sheet1!$B$2:$B$4</c:f>
              <c:numCache>
                <c:formatCode>0%</c:formatCode>
                <c:ptCount val="3"/>
                <c:pt idx="0">
                  <c:v>0.34</c:v>
                </c:pt>
                <c:pt idx="1">
                  <c:v>0.36</c:v>
                </c:pt>
                <c:pt idx="2">
                  <c:v>0.3</c:v>
                </c:pt>
              </c:numCache>
            </c:numRef>
          </c:val>
          <c:extLst>
            <c:ext xmlns:c16="http://schemas.microsoft.com/office/drawing/2014/chart" uri="{C3380CC4-5D6E-409C-BE32-E72D297353CC}">
              <c16:uniqueId val="{00000006-5C2F-4946-9CF4-7BC620634B34}"/>
            </c:ext>
          </c:extLst>
        </c:ser>
        <c:dLbls>
          <c:showLegendKey val="0"/>
          <c:showVal val="0"/>
          <c:showCatName val="0"/>
          <c:showSerName val="0"/>
          <c:showPercent val="0"/>
          <c:showBubbleSize val="0"/>
          <c:showLeaderLines val="1"/>
        </c:dLbls>
        <c:firstSliceAng val="360"/>
        <c:holeSize val="50"/>
      </c:doughnutChart>
    </c:plotArea>
    <c:plotVisOnly val="1"/>
    <c:dispBlanksAs val="zero"/>
    <c:showDLblsOverMax val="0"/>
  </c:chart>
  <c:spPr>
    <a:effectLst/>
  </c:spPr>
  <c:txPr>
    <a:bodyPr/>
    <a:lstStyle/>
    <a:p>
      <a:pPr>
        <a:defRPr sz="1800"/>
      </a:pPr>
      <a:endParaRPr lang="en-US"/>
    </a:p>
  </c:txPr>
  <c:externalData r:id="rId2">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doughnutChart>
        <c:varyColors val="1"/>
        <c:ser>
          <c:idx val="0"/>
          <c:order val="0"/>
          <c:tx>
            <c:strRef>
              <c:f>Sheet1!$B$1</c:f>
              <c:strCache>
                <c:ptCount val="1"/>
                <c:pt idx="0">
                  <c:v>Sales</c:v>
                </c:pt>
              </c:strCache>
            </c:strRef>
          </c:tx>
          <c:spPr>
            <a:effectLst/>
          </c:spPr>
          <c:dPt>
            <c:idx val="0"/>
            <c:bubble3D val="0"/>
            <c:spPr>
              <a:solidFill>
                <a:schemeClr val="accent6"/>
              </a:solidFill>
              <a:effectLst/>
            </c:spPr>
            <c:extLst>
              <c:ext xmlns:c16="http://schemas.microsoft.com/office/drawing/2014/chart" uri="{C3380CC4-5D6E-409C-BE32-E72D297353CC}">
                <c16:uniqueId val="{00000001-3923-407A-A3D3-EC8203B24BCF}"/>
              </c:ext>
            </c:extLst>
          </c:dPt>
          <c:dPt>
            <c:idx val="1"/>
            <c:bubble3D val="0"/>
            <c:spPr>
              <a:solidFill>
                <a:schemeClr val="accent2"/>
              </a:solidFill>
              <a:effectLst/>
            </c:spPr>
            <c:extLst>
              <c:ext xmlns:c16="http://schemas.microsoft.com/office/drawing/2014/chart" uri="{C3380CC4-5D6E-409C-BE32-E72D297353CC}">
                <c16:uniqueId val="{00000003-3923-407A-A3D3-EC8203B24BCF}"/>
              </c:ext>
            </c:extLst>
          </c:dPt>
          <c:dPt>
            <c:idx val="2"/>
            <c:bubble3D val="0"/>
            <c:spPr>
              <a:solidFill>
                <a:srgbClr val="C00000"/>
              </a:solidFill>
              <a:effectLst/>
            </c:spPr>
            <c:extLst>
              <c:ext xmlns:c16="http://schemas.microsoft.com/office/drawing/2014/chart" uri="{C3380CC4-5D6E-409C-BE32-E72D297353CC}">
                <c16:uniqueId val="{00000005-3923-407A-A3D3-EC8203B24BCF}"/>
              </c:ext>
            </c:extLst>
          </c:dPt>
          <c:dLbls>
            <c:dLbl>
              <c:idx val="0"/>
              <c:delete val="1"/>
              <c:extLst>
                <c:ext xmlns:c15="http://schemas.microsoft.com/office/drawing/2012/chart" uri="{CE6537A1-D6FC-4f65-9D91-7224C49458BB}"/>
                <c:ext xmlns:c16="http://schemas.microsoft.com/office/drawing/2014/chart" uri="{C3380CC4-5D6E-409C-BE32-E72D297353CC}">
                  <c16:uniqueId val="{00000001-3923-407A-A3D3-EC8203B24BCF}"/>
                </c:ext>
              </c:extLst>
            </c:dLbl>
            <c:spPr>
              <a:noFill/>
              <a:ln>
                <a:noFill/>
              </a:ln>
              <a:effectLst/>
            </c:spPr>
            <c:txPr>
              <a:bodyPr wrap="square" lIns="38100" tIns="19050" rIns="38100" bIns="19050" anchor="ctr">
                <a:spAutoFit/>
              </a:bodyPr>
              <a:lstStyle/>
              <a:p>
                <a:pPr>
                  <a:defRPr sz="1100" b="1">
                    <a:solidFill>
                      <a:schemeClr val="bg1"/>
                    </a:solidFill>
                    <a:latin typeface="Arial Narrow" panose="020B0606020202030204" pitchFamily="34" charset="0"/>
                  </a:defRPr>
                </a:pPr>
                <a:endParaRPr lang="en-US"/>
              </a:p>
            </c:txPr>
            <c:showLegendKey val="0"/>
            <c:showVal val="1"/>
            <c:showCatName val="0"/>
            <c:showSerName val="0"/>
            <c:showPercent val="0"/>
            <c:showBubbleSize val="0"/>
            <c:showLeaderLines val="1"/>
            <c:extLst>
              <c:ext xmlns:c15="http://schemas.microsoft.com/office/drawing/2012/chart" uri="{CE6537A1-D6FC-4f65-9D91-7224C49458BB}">
                <c15:layout/>
              </c:ext>
            </c:extLst>
          </c:dLbls>
          <c:cat>
            <c:strRef>
              <c:f>Sheet1!$A$2:$A$4</c:f>
              <c:strCache>
                <c:ptCount val="3"/>
                <c:pt idx="0">
                  <c:v>0-1</c:v>
                </c:pt>
                <c:pt idx="1">
                  <c:v>2</c:v>
                </c:pt>
                <c:pt idx="2">
                  <c:v>3-6</c:v>
                </c:pt>
              </c:strCache>
            </c:strRef>
          </c:cat>
          <c:val>
            <c:numRef>
              <c:f>Sheet1!$B$2:$B$4</c:f>
              <c:numCache>
                <c:formatCode>0%</c:formatCode>
                <c:ptCount val="3"/>
                <c:pt idx="0">
                  <c:v>0</c:v>
                </c:pt>
                <c:pt idx="1">
                  <c:v>0.47</c:v>
                </c:pt>
                <c:pt idx="2">
                  <c:v>0.53</c:v>
                </c:pt>
              </c:numCache>
            </c:numRef>
          </c:val>
          <c:extLst>
            <c:ext xmlns:c16="http://schemas.microsoft.com/office/drawing/2014/chart" uri="{C3380CC4-5D6E-409C-BE32-E72D297353CC}">
              <c16:uniqueId val="{00000006-3923-407A-A3D3-EC8203B24BCF}"/>
            </c:ext>
          </c:extLst>
        </c:ser>
        <c:dLbls>
          <c:showLegendKey val="0"/>
          <c:showVal val="0"/>
          <c:showCatName val="0"/>
          <c:showSerName val="0"/>
          <c:showPercent val="0"/>
          <c:showBubbleSize val="0"/>
          <c:showLeaderLines val="1"/>
        </c:dLbls>
        <c:firstSliceAng val="360"/>
        <c:holeSize val="50"/>
      </c:doughnutChart>
    </c:plotArea>
    <c:plotVisOnly val="1"/>
    <c:dispBlanksAs val="zero"/>
    <c:showDLblsOverMax val="0"/>
  </c:chart>
  <c:spPr>
    <a:effectLst/>
  </c:spPr>
  <c:txPr>
    <a:bodyPr/>
    <a:lstStyle/>
    <a:p>
      <a:pPr>
        <a:defRPr sz="1800"/>
      </a:pPr>
      <a:endParaRPr lang="en-US"/>
    </a:p>
  </c:txPr>
  <c:externalData r:id="rId2">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7798534587574372"/>
          <c:y val="2.3798046835953861E-3"/>
          <c:w val="0.61891589734944896"/>
          <c:h val="0.71716068593595295"/>
        </c:manualLayout>
      </c:layout>
      <c:doughnutChart>
        <c:varyColors val="1"/>
        <c:ser>
          <c:idx val="0"/>
          <c:order val="0"/>
          <c:tx>
            <c:strRef>
              <c:f>Sheet1!$B$1</c:f>
              <c:strCache>
                <c:ptCount val="1"/>
                <c:pt idx="0">
                  <c:v>Sales</c:v>
                </c:pt>
              </c:strCache>
            </c:strRef>
          </c:tx>
          <c:spPr>
            <a:solidFill>
              <a:srgbClr val="183059"/>
            </a:solidFill>
            <a:effectLst/>
          </c:spPr>
          <c:dPt>
            <c:idx val="0"/>
            <c:bubble3D val="0"/>
            <c:extLst>
              <c:ext xmlns:c16="http://schemas.microsoft.com/office/drawing/2014/chart" uri="{C3380CC4-5D6E-409C-BE32-E72D297353CC}">
                <c16:uniqueId val="{00000001-1342-46E2-B123-BC48812B9C79}"/>
              </c:ext>
            </c:extLst>
          </c:dPt>
          <c:dPt>
            <c:idx val="1"/>
            <c:bubble3D val="0"/>
            <c:spPr>
              <a:solidFill>
                <a:srgbClr val="FF6161"/>
              </a:solidFill>
              <a:effectLst/>
            </c:spPr>
            <c:extLst>
              <c:ext xmlns:c16="http://schemas.microsoft.com/office/drawing/2014/chart" uri="{C3380CC4-5D6E-409C-BE32-E72D297353CC}">
                <c16:uniqueId val="{00000003-1342-46E2-B123-BC48812B9C79}"/>
              </c:ext>
            </c:extLst>
          </c:dPt>
          <c:dPt>
            <c:idx val="2"/>
            <c:bubble3D val="0"/>
            <c:spPr>
              <a:solidFill>
                <a:srgbClr val="8AE072"/>
              </a:solidFill>
              <a:effectLst/>
            </c:spPr>
            <c:extLst>
              <c:ext xmlns:c16="http://schemas.microsoft.com/office/drawing/2014/chart" uri="{C3380CC4-5D6E-409C-BE32-E72D297353CC}">
                <c16:uniqueId val="{00000005-1342-46E2-B123-BC48812B9C79}"/>
              </c:ext>
            </c:extLst>
          </c:dPt>
          <c:dLbls>
            <c:spPr>
              <a:noFill/>
              <a:ln>
                <a:noFill/>
              </a:ln>
              <a:effectLst/>
            </c:spPr>
            <c:txPr>
              <a:bodyPr wrap="square" lIns="38100" tIns="19050" rIns="38100" bIns="19050" anchor="ctr">
                <a:spAutoFit/>
              </a:bodyPr>
              <a:lstStyle/>
              <a:p>
                <a:pPr>
                  <a:defRPr sz="1400" b="1">
                    <a:solidFill>
                      <a:schemeClr val="bg1"/>
                    </a:solidFill>
                    <a:latin typeface="Arial Narrow" panose="020B0606020202030204" pitchFamily="34" charset="0"/>
                  </a:defRPr>
                </a:pPr>
                <a:endParaRPr lang="en-US"/>
              </a:p>
            </c:txPr>
            <c:showLegendKey val="0"/>
            <c:showVal val="1"/>
            <c:showCatName val="0"/>
            <c:showSerName val="0"/>
            <c:showPercent val="0"/>
            <c:showBubbleSize val="0"/>
            <c:showLeaderLines val="1"/>
            <c:extLst>
              <c:ext xmlns:c15="http://schemas.microsoft.com/office/drawing/2012/chart" uri="{CE6537A1-D6FC-4f65-9D91-7224C49458BB}">
                <c15:layout/>
              </c:ext>
            </c:extLst>
          </c:dLbls>
          <c:cat>
            <c:strRef>
              <c:f>Sheet1!$A$2:$A$4</c:f>
              <c:strCache>
                <c:ptCount val="3"/>
                <c:pt idx="0">
                  <c:v>5 mg BID </c:v>
                </c:pt>
                <c:pt idx="1">
                  <c:v>2.5 mg BID en désaccord</c:v>
                </c:pt>
                <c:pt idx="2">
                  <c:v>2.5 mg BID en accord</c:v>
                </c:pt>
              </c:strCache>
            </c:strRef>
          </c:cat>
          <c:val>
            <c:numRef>
              <c:f>Sheet1!$B$2:$B$4</c:f>
              <c:numCache>
                <c:formatCode>0%</c:formatCode>
                <c:ptCount val="3"/>
                <c:pt idx="0">
                  <c:v>0.77</c:v>
                </c:pt>
                <c:pt idx="1">
                  <c:v>0.13</c:v>
                </c:pt>
                <c:pt idx="2">
                  <c:v>0.1</c:v>
                </c:pt>
              </c:numCache>
            </c:numRef>
          </c:val>
          <c:extLst>
            <c:ext xmlns:c16="http://schemas.microsoft.com/office/drawing/2014/chart" uri="{C3380CC4-5D6E-409C-BE32-E72D297353CC}">
              <c16:uniqueId val="{00000006-1342-46E2-B123-BC48812B9C79}"/>
            </c:ext>
          </c:extLst>
        </c:ser>
        <c:dLbls>
          <c:showLegendKey val="0"/>
          <c:showVal val="0"/>
          <c:showCatName val="0"/>
          <c:showSerName val="0"/>
          <c:showPercent val="0"/>
          <c:showBubbleSize val="0"/>
          <c:showLeaderLines val="1"/>
        </c:dLbls>
        <c:firstSliceAng val="360"/>
        <c:holeSize val="24"/>
      </c:doughnutChart>
    </c:plotArea>
    <c:legend>
      <c:legendPos val="b"/>
      <c:layout>
        <c:manualLayout>
          <c:xMode val="edge"/>
          <c:yMode val="edge"/>
          <c:x val="0.21323547768277676"/>
          <c:y val="0.77128327007904707"/>
          <c:w val="0.58608537931876592"/>
          <c:h val="0.22607809302138931"/>
        </c:manualLayout>
      </c:layout>
      <c:overlay val="0"/>
      <c:txPr>
        <a:bodyPr/>
        <a:lstStyle/>
        <a:p>
          <a:pPr>
            <a:defRPr sz="1200" b="1">
              <a:latin typeface="Arial Narrow" panose="020B0606020202030204" pitchFamily="34" charset="0"/>
            </a:defRPr>
          </a:pPr>
          <a:endParaRPr lang="en-US"/>
        </a:p>
      </c:txPr>
    </c:legend>
    <c:plotVisOnly val="1"/>
    <c:dispBlanksAs val="zero"/>
    <c:showDLblsOverMax val="0"/>
  </c:chart>
  <c:spPr>
    <a:effectLst/>
  </c:spPr>
  <c:txPr>
    <a:bodyPr/>
    <a:lstStyle/>
    <a:p>
      <a:pPr>
        <a:defRPr sz="1800"/>
      </a:pPr>
      <a:endParaRPr lang="en-US"/>
    </a:p>
  </c:txPr>
  <c:externalData r:id="rId2">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936810732021533"/>
          <c:y val="2.3798046835953931E-3"/>
          <c:w val="0.61891589734944896"/>
          <c:h val="0.71716068593595295"/>
        </c:manualLayout>
      </c:layout>
      <c:doughnutChart>
        <c:varyColors val="1"/>
        <c:ser>
          <c:idx val="0"/>
          <c:order val="0"/>
          <c:tx>
            <c:strRef>
              <c:f>Sheet1!$B$1</c:f>
              <c:strCache>
                <c:ptCount val="1"/>
                <c:pt idx="0">
                  <c:v>Sales</c:v>
                </c:pt>
              </c:strCache>
            </c:strRef>
          </c:tx>
          <c:spPr>
            <a:solidFill>
              <a:srgbClr val="183059"/>
            </a:solidFill>
            <a:effectLst/>
          </c:spPr>
          <c:dPt>
            <c:idx val="0"/>
            <c:bubble3D val="0"/>
            <c:extLst>
              <c:ext xmlns:c16="http://schemas.microsoft.com/office/drawing/2014/chart" uri="{C3380CC4-5D6E-409C-BE32-E72D297353CC}">
                <c16:uniqueId val="{00000001-1342-46E2-B123-BC48812B9C79}"/>
              </c:ext>
            </c:extLst>
          </c:dPt>
          <c:dPt>
            <c:idx val="1"/>
            <c:bubble3D val="0"/>
            <c:spPr>
              <a:solidFill>
                <a:srgbClr val="FF6161"/>
              </a:solidFill>
              <a:effectLst/>
            </c:spPr>
            <c:extLst>
              <c:ext xmlns:c16="http://schemas.microsoft.com/office/drawing/2014/chart" uri="{C3380CC4-5D6E-409C-BE32-E72D297353CC}">
                <c16:uniqueId val="{00000003-1342-46E2-B123-BC48812B9C79}"/>
              </c:ext>
            </c:extLst>
          </c:dPt>
          <c:dPt>
            <c:idx val="2"/>
            <c:bubble3D val="0"/>
            <c:spPr>
              <a:solidFill>
                <a:srgbClr val="8AE072"/>
              </a:solidFill>
              <a:effectLst/>
            </c:spPr>
            <c:extLst>
              <c:ext xmlns:c16="http://schemas.microsoft.com/office/drawing/2014/chart" uri="{C3380CC4-5D6E-409C-BE32-E72D297353CC}">
                <c16:uniqueId val="{00000005-1342-46E2-B123-BC48812B9C79}"/>
              </c:ext>
            </c:extLst>
          </c:dPt>
          <c:dLbls>
            <c:spPr>
              <a:noFill/>
              <a:ln>
                <a:noFill/>
              </a:ln>
              <a:effectLst/>
            </c:spPr>
            <c:txPr>
              <a:bodyPr wrap="square" lIns="38100" tIns="19050" rIns="38100" bIns="19050" anchor="ctr">
                <a:spAutoFit/>
              </a:bodyPr>
              <a:lstStyle/>
              <a:p>
                <a:pPr>
                  <a:defRPr sz="1400" b="1">
                    <a:solidFill>
                      <a:schemeClr val="bg1"/>
                    </a:solidFill>
                    <a:latin typeface="Arial Narrow" panose="020B0606020202030204" pitchFamily="34" charset="0"/>
                  </a:defRPr>
                </a:pPr>
                <a:endParaRPr lang="en-US"/>
              </a:p>
            </c:txPr>
            <c:showLegendKey val="0"/>
            <c:showVal val="1"/>
            <c:showCatName val="0"/>
            <c:showSerName val="0"/>
            <c:showPercent val="0"/>
            <c:showBubbleSize val="0"/>
            <c:showLeaderLines val="1"/>
            <c:extLst>
              <c:ext xmlns:c15="http://schemas.microsoft.com/office/drawing/2012/chart" uri="{CE6537A1-D6FC-4f65-9D91-7224C49458BB}">
                <c15:layout/>
              </c:ext>
            </c:extLst>
          </c:dLbls>
          <c:cat>
            <c:strRef>
              <c:f>Sheet1!$A$2:$A$4</c:f>
              <c:strCache>
                <c:ptCount val="3"/>
                <c:pt idx="0">
                  <c:v>150 mg BID</c:v>
                </c:pt>
                <c:pt idx="1">
                  <c:v>110 mg BID en désaccord</c:v>
                </c:pt>
                <c:pt idx="2">
                  <c:v>110 mg BID en accord</c:v>
                </c:pt>
              </c:strCache>
            </c:strRef>
          </c:cat>
          <c:val>
            <c:numRef>
              <c:f>Sheet1!$B$2:$B$4</c:f>
              <c:numCache>
                <c:formatCode>0%</c:formatCode>
                <c:ptCount val="3"/>
                <c:pt idx="0">
                  <c:v>0.61</c:v>
                </c:pt>
                <c:pt idx="1">
                  <c:v>0.04</c:v>
                </c:pt>
                <c:pt idx="2">
                  <c:v>0.34</c:v>
                </c:pt>
              </c:numCache>
            </c:numRef>
          </c:val>
          <c:extLst>
            <c:ext xmlns:c16="http://schemas.microsoft.com/office/drawing/2014/chart" uri="{C3380CC4-5D6E-409C-BE32-E72D297353CC}">
              <c16:uniqueId val="{00000006-1342-46E2-B123-BC48812B9C79}"/>
            </c:ext>
          </c:extLst>
        </c:ser>
        <c:dLbls>
          <c:showLegendKey val="0"/>
          <c:showVal val="0"/>
          <c:showCatName val="0"/>
          <c:showSerName val="0"/>
          <c:showPercent val="0"/>
          <c:showBubbleSize val="0"/>
          <c:showLeaderLines val="1"/>
        </c:dLbls>
        <c:firstSliceAng val="360"/>
        <c:holeSize val="24"/>
      </c:doughnutChart>
    </c:plotArea>
    <c:legend>
      <c:legendPos val="b"/>
      <c:layout>
        <c:manualLayout>
          <c:xMode val="edge"/>
          <c:yMode val="edge"/>
          <c:x val="0.21323547768277676"/>
          <c:y val="0.77128327007904707"/>
          <c:w val="0.58608537931876592"/>
          <c:h val="0.22607809302138931"/>
        </c:manualLayout>
      </c:layout>
      <c:overlay val="0"/>
      <c:txPr>
        <a:bodyPr/>
        <a:lstStyle/>
        <a:p>
          <a:pPr>
            <a:defRPr sz="1200" b="1">
              <a:latin typeface="Arial Narrow" panose="020B0606020202030204" pitchFamily="34" charset="0"/>
            </a:defRPr>
          </a:pPr>
          <a:endParaRPr lang="en-US"/>
        </a:p>
      </c:txPr>
    </c:legend>
    <c:plotVisOnly val="1"/>
    <c:dispBlanksAs val="zero"/>
    <c:showDLblsOverMax val="0"/>
  </c:chart>
  <c:spPr>
    <a:effectLst/>
  </c:spPr>
  <c:txPr>
    <a:bodyPr/>
    <a:lstStyle/>
    <a:p>
      <a:pPr>
        <a:defRPr sz="1800"/>
      </a:pPr>
      <a:endParaRPr lang="en-US"/>
    </a:p>
  </c:txPr>
  <c:externalData r:id="rId2">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7798534587574372"/>
          <c:y val="2.3798046835953861E-3"/>
          <c:w val="0.61891589734944896"/>
          <c:h val="0.71716068593595295"/>
        </c:manualLayout>
      </c:layout>
      <c:doughnutChart>
        <c:varyColors val="1"/>
        <c:ser>
          <c:idx val="0"/>
          <c:order val="0"/>
          <c:tx>
            <c:strRef>
              <c:f>Sheet1!$B$1</c:f>
              <c:strCache>
                <c:ptCount val="1"/>
                <c:pt idx="0">
                  <c:v>Sales</c:v>
                </c:pt>
              </c:strCache>
            </c:strRef>
          </c:tx>
          <c:spPr>
            <a:solidFill>
              <a:srgbClr val="183059"/>
            </a:solidFill>
            <a:effectLst/>
          </c:spPr>
          <c:dPt>
            <c:idx val="0"/>
            <c:bubble3D val="0"/>
            <c:extLst>
              <c:ext xmlns:c16="http://schemas.microsoft.com/office/drawing/2014/chart" uri="{C3380CC4-5D6E-409C-BE32-E72D297353CC}">
                <c16:uniqueId val="{00000000-2872-4766-961F-DFF8686D472B}"/>
              </c:ext>
            </c:extLst>
          </c:dPt>
          <c:dPt>
            <c:idx val="1"/>
            <c:bubble3D val="0"/>
            <c:spPr>
              <a:solidFill>
                <a:srgbClr val="FF6161"/>
              </a:solidFill>
              <a:effectLst/>
            </c:spPr>
            <c:extLst>
              <c:ext xmlns:c16="http://schemas.microsoft.com/office/drawing/2014/chart" uri="{C3380CC4-5D6E-409C-BE32-E72D297353CC}">
                <c16:uniqueId val="{00000002-2872-4766-961F-DFF8686D472B}"/>
              </c:ext>
            </c:extLst>
          </c:dPt>
          <c:dPt>
            <c:idx val="2"/>
            <c:bubble3D val="0"/>
            <c:spPr>
              <a:solidFill>
                <a:srgbClr val="8AE072"/>
              </a:solidFill>
              <a:effectLst/>
            </c:spPr>
            <c:extLst>
              <c:ext xmlns:c16="http://schemas.microsoft.com/office/drawing/2014/chart" uri="{C3380CC4-5D6E-409C-BE32-E72D297353CC}">
                <c16:uniqueId val="{00000004-2872-4766-961F-DFF8686D472B}"/>
              </c:ext>
            </c:extLst>
          </c:dPt>
          <c:dLbls>
            <c:spPr>
              <a:noFill/>
              <a:ln>
                <a:noFill/>
              </a:ln>
              <a:effectLst/>
            </c:spPr>
            <c:txPr>
              <a:bodyPr wrap="square" lIns="38100" tIns="19050" rIns="38100" bIns="19050" anchor="ctr">
                <a:spAutoFit/>
              </a:bodyPr>
              <a:lstStyle/>
              <a:p>
                <a:pPr>
                  <a:defRPr sz="1400" b="1">
                    <a:solidFill>
                      <a:schemeClr val="bg1"/>
                    </a:solidFill>
                    <a:latin typeface="Arial Narrow" panose="020B0606020202030204" pitchFamily="34" charset="0"/>
                  </a:defRPr>
                </a:pPr>
                <a:endParaRPr lang="en-US"/>
              </a:p>
            </c:txPr>
            <c:showLegendKey val="0"/>
            <c:showVal val="1"/>
            <c:showCatName val="0"/>
            <c:showSerName val="0"/>
            <c:showPercent val="0"/>
            <c:showBubbleSize val="0"/>
            <c:showLeaderLines val="1"/>
            <c:extLst>
              <c:ext xmlns:c15="http://schemas.microsoft.com/office/drawing/2012/chart" uri="{CE6537A1-D6FC-4f65-9D91-7224C49458BB}">
                <c15:layout/>
              </c:ext>
            </c:extLst>
          </c:dLbls>
          <c:cat>
            <c:strRef>
              <c:f>Sheet1!$A$2:$A$4</c:f>
              <c:strCache>
                <c:ptCount val="3"/>
                <c:pt idx="0">
                  <c:v>20 mg OD</c:v>
                </c:pt>
                <c:pt idx="1">
                  <c:v>15 mg OD en désaccord</c:v>
                </c:pt>
                <c:pt idx="2">
                  <c:v>15 mg OD en accord</c:v>
                </c:pt>
              </c:strCache>
            </c:strRef>
          </c:cat>
          <c:val>
            <c:numRef>
              <c:f>Sheet1!$B$2:$B$4</c:f>
              <c:numCache>
                <c:formatCode>0%</c:formatCode>
                <c:ptCount val="3"/>
                <c:pt idx="0">
                  <c:v>0.83</c:v>
                </c:pt>
                <c:pt idx="1">
                  <c:v>0.08</c:v>
                </c:pt>
                <c:pt idx="2">
                  <c:v>0.1</c:v>
                </c:pt>
              </c:numCache>
            </c:numRef>
          </c:val>
          <c:extLst>
            <c:ext xmlns:c16="http://schemas.microsoft.com/office/drawing/2014/chart" uri="{C3380CC4-5D6E-409C-BE32-E72D297353CC}">
              <c16:uniqueId val="{00000005-2872-4766-961F-DFF8686D472B}"/>
            </c:ext>
          </c:extLst>
        </c:ser>
        <c:dLbls>
          <c:showLegendKey val="0"/>
          <c:showVal val="0"/>
          <c:showCatName val="0"/>
          <c:showSerName val="0"/>
          <c:showPercent val="0"/>
          <c:showBubbleSize val="0"/>
          <c:showLeaderLines val="1"/>
        </c:dLbls>
        <c:firstSliceAng val="360"/>
        <c:holeSize val="24"/>
      </c:doughnutChart>
    </c:plotArea>
    <c:legend>
      <c:legendPos val="b"/>
      <c:layout>
        <c:manualLayout>
          <c:xMode val="edge"/>
          <c:yMode val="edge"/>
          <c:x val="0.21323547768277676"/>
          <c:y val="0.77128327007904707"/>
          <c:w val="0.58608537931876592"/>
          <c:h val="0.22607809302138931"/>
        </c:manualLayout>
      </c:layout>
      <c:overlay val="0"/>
      <c:txPr>
        <a:bodyPr/>
        <a:lstStyle/>
        <a:p>
          <a:pPr>
            <a:defRPr sz="1200" b="1">
              <a:latin typeface="Arial Narrow" panose="020B0606020202030204" pitchFamily="34" charset="0"/>
            </a:defRPr>
          </a:pPr>
          <a:endParaRPr lang="en-US"/>
        </a:p>
      </c:txPr>
    </c:legend>
    <c:plotVisOnly val="1"/>
    <c:dispBlanksAs val="zero"/>
    <c:showDLblsOverMax val="0"/>
  </c:chart>
  <c:spPr>
    <a:effectLst/>
  </c:spPr>
  <c:txPr>
    <a:bodyPr/>
    <a:lstStyle/>
    <a:p>
      <a:pPr>
        <a:defRPr sz="1800"/>
      </a:pPr>
      <a:endParaRPr lang="en-US"/>
    </a:p>
  </c:txPr>
  <c:externalData r:id="rId2">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scatterChart>
        <c:scatterStyle val="lineMarker"/>
        <c:varyColors val="0"/>
        <c:ser>
          <c:idx val="0"/>
          <c:order val="0"/>
          <c:tx>
            <c:strRef>
              <c:f>Sheet1!$B$1</c:f>
              <c:strCache>
                <c:ptCount val="1"/>
                <c:pt idx="0">
                  <c:v>Y-Values</c:v>
                </c:pt>
              </c:strCache>
            </c:strRef>
          </c:tx>
          <c:spPr>
            <a:ln w="28575">
              <a:noFill/>
            </a:ln>
          </c:spPr>
          <c:marker>
            <c:symbol val="diamond"/>
            <c:size val="14"/>
            <c:spPr>
              <a:solidFill>
                <a:srgbClr val="00B0F0"/>
              </a:solidFill>
            </c:spPr>
          </c:marker>
          <c:errBars>
            <c:errDir val="x"/>
            <c:errBarType val="both"/>
            <c:errValType val="cust"/>
            <c:noEndCap val="0"/>
            <c:plus>
              <c:numRef>
                <c:f>Sheet1!$D$2:$D$8</c:f>
                <c:numCache>
                  <c:formatCode>General</c:formatCode>
                  <c:ptCount val="7"/>
                  <c:pt idx="0">
                    <c:v>0.13600000000000001</c:v>
                  </c:pt>
                  <c:pt idx="1">
                    <c:v>0.14000000000000001</c:v>
                  </c:pt>
                  <c:pt idx="2">
                    <c:v>8.8999999999999996E-2</c:v>
                  </c:pt>
                  <c:pt idx="3">
                    <c:v>6.0999999999999902E-2</c:v>
                  </c:pt>
                  <c:pt idx="4">
                    <c:v>7.1999999999999995E-2</c:v>
                  </c:pt>
                  <c:pt idx="5">
                    <c:v>6.7999999999999797E-2</c:v>
                  </c:pt>
                  <c:pt idx="6">
                    <c:v>0.16700000000000001</c:v>
                  </c:pt>
                </c:numCache>
              </c:numRef>
            </c:plus>
            <c:minus>
              <c:numRef>
                <c:f>Sheet1!$C$2:$C$8</c:f>
                <c:numCache>
                  <c:formatCode>General</c:formatCode>
                  <c:ptCount val="7"/>
                  <c:pt idx="0">
                    <c:v>0.124</c:v>
                  </c:pt>
                  <c:pt idx="1">
                    <c:v>0.128</c:v>
                  </c:pt>
                  <c:pt idx="2">
                    <c:v>8.2000000000000101E-2</c:v>
                  </c:pt>
                  <c:pt idx="3">
                    <c:v>5.7000000000000099E-2</c:v>
                  </c:pt>
                  <c:pt idx="4">
                    <c:v>6.6999999999999907E-2</c:v>
                  </c:pt>
                  <c:pt idx="5">
                    <c:v>6.3000000000000098E-2</c:v>
                  </c:pt>
                  <c:pt idx="6">
                    <c:v>0.14499999999999999</c:v>
                  </c:pt>
                </c:numCache>
              </c:numRef>
            </c:minus>
          </c:errBars>
          <c:xVal>
            <c:numRef>
              <c:f>Sheet1!$A$2:$A$8</c:f>
              <c:numCache>
                <c:formatCode>General</c:formatCode>
                <c:ptCount val="7"/>
                <c:pt idx="0">
                  <c:v>1.3580000000000001</c:v>
                </c:pt>
                <c:pt idx="1">
                  <c:v>1.413</c:v>
                </c:pt>
                <c:pt idx="2">
                  <c:v>1.0880000000000001</c:v>
                </c:pt>
                <c:pt idx="3">
                  <c:v>0.89300000000000002</c:v>
                </c:pt>
                <c:pt idx="4">
                  <c:v>0.999</c:v>
                </c:pt>
                <c:pt idx="5">
                  <c:v>0.93500000000000005</c:v>
                </c:pt>
                <c:pt idx="6">
                  <c:v>1.0940000000000001</c:v>
                </c:pt>
              </c:numCache>
            </c:numRef>
          </c:xVal>
          <c:yVal>
            <c:numRef>
              <c:f>Sheet1!$B$2:$B$8</c:f>
              <c:numCache>
                <c:formatCode>General</c:formatCode>
                <c:ptCount val="7"/>
                <c:pt idx="0">
                  <c:v>7</c:v>
                </c:pt>
                <c:pt idx="1">
                  <c:v>6</c:v>
                </c:pt>
                <c:pt idx="2">
                  <c:v>5</c:v>
                </c:pt>
                <c:pt idx="3">
                  <c:v>4</c:v>
                </c:pt>
                <c:pt idx="4">
                  <c:v>3</c:v>
                </c:pt>
                <c:pt idx="5">
                  <c:v>2</c:v>
                </c:pt>
                <c:pt idx="6">
                  <c:v>1</c:v>
                </c:pt>
              </c:numCache>
            </c:numRef>
          </c:yVal>
          <c:smooth val="0"/>
          <c:extLst>
            <c:ext xmlns:c16="http://schemas.microsoft.com/office/drawing/2014/chart" uri="{C3380CC4-5D6E-409C-BE32-E72D297353CC}">
              <c16:uniqueId val="{00000000-3EAA-4FA8-B05E-72C98040EC44}"/>
            </c:ext>
          </c:extLst>
        </c:ser>
        <c:dLbls>
          <c:showLegendKey val="0"/>
          <c:showVal val="0"/>
          <c:showCatName val="0"/>
          <c:showSerName val="0"/>
          <c:showPercent val="0"/>
          <c:showBubbleSize val="0"/>
        </c:dLbls>
        <c:axId val="180519488"/>
        <c:axId val="180520064"/>
      </c:scatterChart>
      <c:valAx>
        <c:axId val="180519488"/>
        <c:scaling>
          <c:orientation val="minMax"/>
          <c:max val="1.6"/>
          <c:min val="0.8"/>
        </c:scaling>
        <c:delete val="0"/>
        <c:axPos val="b"/>
        <c:numFmt formatCode="General" sourceLinked="1"/>
        <c:majorTickMark val="out"/>
        <c:minorTickMark val="none"/>
        <c:tickLblPos val="nextTo"/>
        <c:txPr>
          <a:bodyPr/>
          <a:lstStyle/>
          <a:p>
            <a:pPr>
              <a:defRPr sz="1200" b="1">
                <a:latin typeface="Arial Narrow" panose="020B0606020202030204" pitchFamily="34" charset="0"/>
              </a:defRPr>
            </a:pPr>
            <a:endParaRPr lang="en-US"/>
          </a:p>
        </c:txPr>
        <c:crossAx val="180520064"/>
        <c:crosses val="autoZero"/>
        <c:crossBetween val="midCat"/>
        <c:majorUnit val="0.2"/>
        <c:minorUnit val="0.1"/>
      </c:valAx>
      <c:valAx>
        <c:axId val="180520064"/>
        <c:scaling>
          <c:orientation val="minMax"/>
        </c:scaling>
        <c:delete val="1"/>
        <c:axPos val="l"/>
        <c:numFmt formatCode="General" sourceLinked="1"/>
        <c:majorTickMark val="out"/>
        <c:minorTickMark val="none"/>
        <c:tickLblPos val="nextTo"/>
        <c:crossAx val="180519488"/>
        <c:crosses val="autoZero"/>
        <c:crossBetween val="midCat"/>
      </c:valAx>
      <c:spPr>
        <a:noFill/>
        <a:ln w="25400">
          <a:noFill/>
        </a:ln>
      </c:spPr>
    </c:plotArea>
    <c:plotVisOnly val="1"/>
    <c:dispBlanksAs val="gap"/>
    <c:showDLblsOverMax val="0"/>
  </c:chart>
  <c:txPr>
    <a:bodyPr/>
    <a:lstStyle/>
    <a:p>
      <a:pPr>
        <a:defRPr sz="1800"/>
      </a:pPr>
      <a:endParaRPr lang="en-US"/>
    </a:p>
  </c:txPr>
  <c:externalData r:id="rId2">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autoTitleDeleted val="0"/>
    <c:plotArea>
      <c:layout/>
      <c:barChart>
        <c:barDir val="col"/>
        <c:grouping val="stacked"/>
        <c:varyColors val="0"/>
        <c:ser>
          <c:idx val="0"/>
          <c:order val="0"/>
          <c:tx>
            <c:strRef>
              <c:f>Sheet1!$B$1</c:f>
              <c:strCache>
                <c:ptCount val="1"/>
                <c:pt idx="0">
                  <c:v>Series 1</c:v>
                </c:pt>
              </c:strCache>
            </c:strRef>
          </c:tx>
          <c:invertIfNegative val="0"/>
          <c:dPt>
            <c:idx val="0"/>
            <c:invertIfNegative val="0"/>
            <c:bubble3D val="0"/>
            <c:spPr>
              <a:solidFill>
                <a:srgbClr val="1B1A5A"/>
              </a:solidFill>
              <a:ln>
                <a:solidFill>
                  <a:sysClr val="window" lastClr="FFFFFF"/>
                </a:solidFill>
              </a:ln>
            </c:spPr>
            <c:extLst>
              <c:ext xmlns:c16="http://schemas.microsoft.com/office/drawing/2014/chart" uri="{C3380CC4-5D6E-409C-BE32-E72D297353CC}">
                <c16:uniqueId val="{00000001-3046-4C26-B47D-5DC26C0E014C}"/>
              </c:ext>
            </c:extLst>
          </c:dPt>
          <c:dPt>
            <c:idx val="1"/>
            <c:invertIfNegative val="0"/>
            <c:bubble3D val="0"/>
            <c:spPr>
              <a:solidFill>
                <a:srgbClr val="0070C0"/>
              </a:solidFill>
              <a:ln>
                <a:solidFill>
                  <a:sysClr val="window" lastClr="FFFFFF"/>
                </a:solidFill>
              </a:ln>
            </c:spPr>
            <c:extLst>
              <c:ext xmlns:c16="http://schemas.microsoft.com/office/drawing/2014/chart" uri="{C3380CC4-5D6E-409C-BE32-E72D297353CC}">
                <c16:uniqueId val="{00000003-3046-4C26-B47D-5DC26C0E014C}"/>
              </c:ext>
            </c:extLst>
          </c:dPt>
          <c:dPt>
            <c:idx val="2"/>
            <c:invertIfNegative val="0"/>
            <c:bubble3D val="0"/>
            <c:spPr>
              <a:solidFill>
                <a:srgbClr val="45C7DB"/>
              </a:solidFill>
              <a:ln>
                <a:solidFill>
                  <a:sysClr val="window" lastClr="FFFFFF"/>
                </a:solidFill>
              </a:ln>
            </c:spPr>
            <c:extLst>
              <c:ext xmlns:c16="http://schemas.microsoft.com/office/drawing/2014/chart" uri="{C3380CC4-5D6E-409C-BE32-E72D297353CC}">
                <c16:uniqueId val="{00000005-3046-4C26-B47D-5DC26C0E014C}"/>
              </c:ext>
            </c:extLst>
          </c:dPt>
          <c:dPt>
            <c:idx val="3"/>
            <c:invertIfNegative val="0"/>
            <c:bubble3D val="0"/>
            <c:spPr>
              <a:solidFill>
                <a:srgbClr val="AFE6EF"/>
              </a:solidFill>
              <a:ln>
                <a:solidFill>
                  <a:sysClr val="window" lastClr="FFFFFF"/>
                </a:solidFill>
              </a:ln>
            </c:spPr>
            <c:extLst>
              <c:ext xmlns:c16="http://schemas.microsoft.com/office/drawing/2014/chart" uri="{C3380CC4-5D6E-409C-BE32-E72D297353CC}">
                <c16:uniqueId val="{00000007-3046-4C26-B47D-5DC26C0E014C}"/>
              </c:ext>
            </c:extLst>
          </c:dPt>
          <c:cat>
            <c:numRef>
              <c:f>Sheet1!$A$2:$A$5</c:f>
              <c:numCache>
                <c:formatCode>General</c:formatCode>
                <c:ptCount val="4"/>
              </c:numCache>
            </c:numRef>
          </c:cat>
          <c:val>
            <c:numRef>
              <c:f>Sheet1!$B$2:$B$5</c:f>
              <c:numCache>
                <c:formatCode>General</c:formatCode>
                <c:ptCount val="4"/>
                <c:pt idx="0">
                  <c:v>52.1</c:v>
                </c:pt>
                <c:pt idx="1">
                  <c:v>47.6</c:v>
                </c:pt>
                <c:pt idx="2">
                  <c:v>45.9</c:v>
                </c:pt>
                <c:pt idx="3">
                  <c:v>38.700000000000003</c:v>
                </c:pt>
              </c:numCache>
            </c:numRef>
          </c:val>
          <c:extLst>
            <c:ext xmlns:c16="http://schemas.microsoft.com/office/drawing/2014/chart" uri="{C3380CC4-5D6E-409C-BE32-E72D297353CC}">
              <c16:uniqueId val="{00000008-3046-4C26-B47D-5DC26C0E014C}"/>
            </c:ext>
          </c:extLst>
        </c:ser>
        <c:ser>
          <c:idx val="1"/>
          <c:order val="1"/>
          <c:tx>
            <c:strRef>
              <c:f>Sheet1!$C$1</c:f>
              <c:strCache>
                <c:ptCount val="1"/>
                <c:pt idx="0">
                  <c:v>Column1</c:v>
                </c:pt>
              </c:strCache>
            </c:strRef>
          </c:tx>
          <c:invertIfNegative val="0"/>
          <c:cat>
            <c:numRef>
              <c:f>Sheet1!$A$2:$A$5</c:f>
              <c:numCache>
                <c:formatCode>General</c:formatCode>
                <c:ptCount val="4"/>
              </c:numCache>
            </c:numRef>
          </c:cat>
          <c:val>
            <c:numRef>
              <c:f>Sheet1!$C$2:$C$5</c:f>
              <c:numCache>
                <c:formatCode>General</c:formatCode>
                <c:ptCount val="4"/>
              </c:numCache>
            </c:numRef>
          </c:val>
          <c:extLst>
            <c:ext xmlns:c16="http://schemas.microsoft.com/office/drawing/2014/chart" uri="{C3380CC4-5D6E-409C-BE32-E72D297353CC}">
              <c16:uniqueId val="{00000009-3046-4C26-B47D-5DC26C0E014C}"/>
            </c:ext>
          </c:extLst>
        </c:ser>
        <c:dLbls>
          <c:showLegendKey val="0"/>
          <c:showVal val="0"/>
          <c:showCatName val="0"/>
          <c:showSerName val="0"/>
          <c:showPercent val="0"/>
          <c:showBubbleSize val="0"/>
        </c:dLbls>
        <c:gapWidth val="50"/>
        <c:overlap val="100"/>
        <c:axId val="182219776"/>
        <c:axId val="180522944"/>
      </c:barChart>
      <c:catAx>
        <c:axId val="182219776"/>
        <c:scaling>
          <c:orientation val="minMax"/>
        </c:scaling>
        <c:delete val="0"/>
        <c:axPos val="b"/>
        <c:numFmt formatCode="General" sourceLinked="1"/>
        <c:majorTickMark val="out"/>
        <c:minorTickMark val="none"/>
        <c:tickLblPos val="nextTo"/>
        <c:spPr>
          <a:ln w="19050">
            <a:solidFill>
              <a:srgbClr val="08080A"/>
            </a:solidFill>
          </a:ln>
        </c:spPr>
        <c:txPr>
          <a:bodyPr/>
          <a:lstStyle/>
          <a:p>
            <a:pPr>
              <a:defRPr lang="en-US"/>
            </a:pPr>
            <a:endParaRPr lang="en-US"/>
          </a:p>
        </c:txPr>
        <c:crossAx val="180522944"/>
        <c:crosses val="autoZero"/>
        <c:auto val="1"/>
        <c:lblAlgn val="ctr"/>
        <c:lblOffset val="100"/>
        <c:noMultiLvlLbl val="0"/>
      </c:catAx>
      <c:valAx>
        <c:axId val="180522944"/>
        <c:scaling>
          <c:orientation val="minMax"/>
          <c:max val="100"/>
        </c:scaling>
        <c:delete val="0"/>
        <c:axPos val="l"/>
        <c:numFmt formatCode="#,##0" sourceLinked="0"/>
        <c:majorTickMark val="out"/>
        <c:minorTickMark val="none"/>
        <c:tickLblPos val="nextTo"/>
        <c:spPr>
          <a:ln w="19050">
            <a:solidFill>
              <a:sysClr val="windowText" lastClr="000000"/>
            </a:solidFill>
          </a:ln>
        </c:spPr>
        <c:txPr>
          <a:bodyPr/>
          <a:lstStyle/>
          <a:p>
            <a:pPr>
              <a:defRPr lang="en-US" b="0" i="0">
                <a:solidFill>
                  <a:srgbClr val="08080A"/>
                </a:solidFill>
                <a:latin typeface="Arial Narrow" panose="020B0606020202030204" pitchFamily="34" charset="0"/>
              </a:defRPr>
            </a:pPr>
            <a:endParaRPr lang="en-US"/>
          </a:p>
        </c:txPr>
        <c:crossAx val="182219776"/>
        <c:crosses val="autoZero"/>
        <c:crossBetween val="between"/>
        <c:majorUnit val="20"/>
      </c:valAx>
    </c:plotArea>
    <c:plotVisOnly val="1"/>
    <c:dispBlanksAs val="gap"/>
    <c:showDLblsOverMax val="0"/>
  </c:chart>
  <c:txPr>
    <a:bodyPr/>
    <a:lstStyle/>
    <a:p>
      <a:pPr>
        <a:defRPr sz="1800"/>
      </a:pPr>
      <a:endParaRPr lang="en-US"/>
    </a:p>
  </c:txPr>
  <c:externalData r:id="rId2">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EF0DB28-EF64-4187-99BB-EB05643A8F3C}" type="datetimeFigureOut">
              <a:rPr lang="en-US" smtClean="0"/>
              <a:t>2/14/2020</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67E9A9B-7AFD-44BE-AF11-728F51BE4E1B}" type="slidenum">
              <a:rPr lang="en-US" smtClean="0"/>
              <a:t>‹N°›</a:t>
            </a:fld>
            <a:endParaRPr lang="en-US"/>
          </a:p>
        </p:txBody>
      </p:sp>
    </p:spTree>
    <p:extLst>
      <p:ext uri="{BB962C8B-B14F-4D97-AF65-F5344CB8AC3E}">
        <p14:creationId xmlns:p14="http://schemas.microsoft.com/office/powerpoint/2010/main" val="12820220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8" Type="http://schemas.openxmlformats.org/officeDocument/2006/relationships/hyperlink" Target="https://www.ahajournals.org/doi/full/10.1161/STROKEAHA.116.015984#R14" TargetMode="External"/><Relationship Id="rId13" Type="http://schemas.openxmlformats.org/officeDocument/2006/relationships/hyperlink" Target="https://www.ahajournals.org/doi/full/10.1161/STROKEAHA.116.015984#R30" TargetMode="External"/><Relationship Id="rId18" Type="http://schemas.openxmlformats.org/officeDocument/2006/relationships/hyperlink" Target="https://www.ahajournals.org/doi/full/10.1161/STROKEAHA.116.015984#R33" TargetMode="External"/><Relationship Id="rId3" Type="http://schemas.openxmlformats.org/officeDocument/2006/relationships/hyperlink" Target="https://www.ahajournals.org/doi/full/10.1161/STROKEAHA.116.015984#R4" TargetMode="External"/><Relationship Id="rId7" Type="http://schemas.openxmlformats.org/officeDocument/2006/relationships/hyperlink" Target="https://www.ahajournals.org/doi/full/10.1161/STROKEAHA.116.015984#R12" TargetMode="External"/><Relationship Id="rId12" Type="http://schemas.openxmlformats.org/officeDocument/2006/relationships/hyperlink" Target="https://www.ahajournals.org/doi/full/10.1161/STROKEAHA.116.015984#R29" TargetMode="External"/><Relationship Id="rId17" Type="http://schemas.openxmlformats.org/officeDocument/2006/relationships/hyperlink" Target="https://www.ahajournals.org/doi/full/10.1161/STROKEAHA.116.015984#R32" TargetMode="External"/><Relationship Id="rId2" Type="http://schemas.openxmlformats.org/officeDocument/2006/relationships/slide" Target="../slides/slide59.xml"/><Relationship Id="rId16" Type="http://schemas.openxmlformats.org/officeDocument/2006/relationships/hyperlink" Target="https://www.ahajournals.org/doi/full/10.1161/STROKEAHA.116.015984#R10" TargetMode="External"/><Relationship Id="rId1" Type="http://schemas.openxmlformats.org/officeDocument/2006/relationships/notesMaster" Target="../notesMasters/notesMaster1.xml"/><Relationship Id="rId6" Type="http://schemas.openxmlformats.org/officeDocument/2006/relationships/hyperlink" Target="https://www.ahajournals.org/doi/full/10.1161/STROKEAHA.116.015984#R22" TargetMode="External"/><Relationship Id="rId11" Type="http://schemas.openxmlformats.org/officeDocument/2006/relationships/hyperlink" Target="https://www.ahajournals.org/doi/full/10.1161/STROKEAHA.116.015984#R28" TargetMode="External"/><Relationship Id="rId5" Type="http://schemas.openxmlformats.org/officeDocument/2006/relationships/hyperlink" Target="https://www.ahajournals.org/doi/full/10.1161/STROKEAHA.116.015984#R11" TargetMode="External"/><Relationship Id="rId15" Type="http://schemas.openxmlformats.org/officeDocument/2006/relationships/hyperlink" Target="https://www.ahajournals.org/doi/full/10.1161/STROKEAHA.116.015984#R9" TargetMode="External"/><Relationship Id="rId10" Type="http://schemas.openxmlformats.org/officeDocument/2006/relationships/hyperlink" Target="https://www.ahajournals.org/doi/full/10.1161/STROKEAHA.116.015984#R27" TargetMode="External"/><Relationship Id="rId19" Type="http://schemas.openxmlformats.org/officeDocument/2006/relationships/hyperlink" Target="https://www.ahajournals.org/doi/full/10.1161/STROKEAHA.116.015984#R34" TargetMode="External"/><Relationship Id="rId4" Type="http://schemas.openxmlformats.org/officeDocument/2006/relationships/hyperlink" Target="https://www.ahajournals.org/doi/full/10.1161/STROKEAHA.116.015984#R6" TargetMode="External"/><Relationship Id="rId9" Type="http://schemas.openxmlformats.org/officeDocument/2006/relationships/hyperlink" Target="https://www.ahajournals.org/doi/full/10.1161/STROKEAHA.116.015984#R26" TargetMode="External"/><Relationship Id="rId14" Type="http://schemas.openxmlformats.org/officeDocument/2006/relationships/hyperlink" Target="https://www.ahajournals.org/doi/full/10.1161/STROKEAHA.116.015984#R31"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8" Type="http://schemas.openxmlformats.org/officeDocument/2006/relationships/hyperlink" Target="https://www.ahajournals.org/doi/full/10.1161/STROKEAHA.116.015984#R14" TargetMode="External"/><Relationship Id="rId13" Type="http://schemas.openxmlformats.org/officeDocument/2006/relationships/hyperlink" Target="https://www.ahajournals.org/doi/full/10.1161/STROKEAHA.116.015984#R30" TargetMode="External"/><Relationship Id="rId18" Type="http://schemas.openxmlformats.org/officeDocument/2006/relationships/hyperlink" Target="https://www.ahajournals.org/doi/full/10.1161/STROKEAHA.116.015984#R33" TargetMode="External"/><Relationship Id="rId3" Type="http://schemas.openxmlformats.org/officeDocument/2006/relationships/hyperlink" Target="https://www.ahajournals.org/doi/full/10.1161/STROKEAHA.116.015984#R4" TargetMode="External"/><Relationship Id="rId7" Type="http://schemas.openxmlformats.org/officeDocument/2006/relationships/hyperlink" Target="https://www.ahajournals.org/doi/full/10.1161/STROKEAHA.116.015984#R12" TargetMode="External"/><Relationship Id="rId12" Type="http://schemas.openxmlformats.org/officeDocument/2006/relationships/hyperlink" Target="https://www.ahajournals.org/doi/full/10.1161/STROKEAHA.116.015984#R29" TargetMode="External"/><Relationship Id="rId17" Type="http://schemas.openxmlformats.org/officeDocument/2006/relationships/hyperlink" Target="https://www.ahajournals.org/doi/full/10.1161/STROKEAHA.116.015984#R32" TargetMode="External"/><Relationship Id="rId2" Type="http://schemas.openxmlformats.org/officeDocument/2006/relationships/slide" Target="../slides/slide60.xml"/><Relationship Id="rId16" Type="http://schemas.openxmlformats.org/officeDocument/2006/relationships/hyperlink" Target="https://www.ahajournals.org/doi/full/10.1161/STROKEAHA.116.015984#R10" TargetMode="External"/><Relationship Id="rId1" Type="http://schemas.openxmlformats.org/officeDocument/2006/relationships/notesMaster" Target="../notesMasters/notesMaster1.xml"/><Relationship Id="rId6" Type="http://schemas.openxmlformats.org/officeDocument/2006/relationships/hyperlink" Target="https://www.ahajournals.org/doi/full/10.1161/STROKEAHA.116.015984#R22" TargetMode="External"/><Relationship Id="rId11" Type="http://schemas.openxmlformats.org/officeDocument/2006/relationships/hyperlink" Target="https://www.ahajournals.org/doi/full/10.1161/STROKEAHA.116.015984#R28" TargetMode="External"/><Relationship Id="rId5" Type="http://schemas.openxmlformats.org/officeDocument/2006/relationships/hyperlink" Target="https://www.ahajournals.org/doi/full/10.1161/STROKEAHA.116.015984#R11" TargetMode="External"/><Relationship Id="rId15" Type="http://schemas.openxmlformats.org/officeDocument/2006/relationships/hyperlink" Target="https://www.ahajournals.org/doi/full/10.1161/STROKEAHA.116.015984#R9" TargetMode="External"/><Relationship Id="rId10" Type="http://schemas.openxmlformats.org/officeDocument/2006/relationships/hyperlink" Target="https://www.ahajournals.org/doi/full/10.1161/STROKEAHA.116.015984#R27" TargetMode="External"/><Relationship Id="rId19" Type="http://schemas.openxmlformats.org/officeDocument/2006/relationships/hyperlink" Target="https://www.ahajournals.org/doi/full/10.1161/STROKEAHA.116.015984#R34" TargetMode="External"/><Relationship Id="rId4" Type="http://schemas.openxmlformats.org/officeDocument/2006/relationships/hyperlink" Target="https://www.ahajournals.org/doi/full/10.1161/STROKEAHA.116.015984#R6" TargetMode="External"/><Relationship Id="rId9" Type="http://schemas.openxmlformats.org/officeDocument/2006/relationships/hyperlink" Target="https://www.ahajournals.org/doi/full/10.1161/STROKEAHA.116.015984#R26" TargetMode="External"/><Relationship Id="rId14" Type="http://schemas.openxmlformats.org/officeDocument/2006/relationships/hyperlink" Target="https://www.ahajournals.org/doi/full/10.1161/STROKEAHA.116.015984#R31" TargetMode="Externa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3" Type="http://schemas.openxmlformats.org/officeDocument/2006/relationships/hyperlink" Target="http://www.bayer.ca/files/XARELTO-PM-ENG-10JUL2014-" TargetMode="External"/><Relationship Id="rId2" Type="http://schemas.openxmlformats.org/officeDocument/2006/relationships/slide" Target="../slides/slide69.xml"/><Relationship Id="rId1" Type="http://schemas.openxmlformats.org/officeDocument/2006/relationships/notesMaster" Target="../notesMasters/notesMaster1.xml"/><Relationship Id="rId6" Type="http://schemas.openxmlformats.org/officeDocument/2006/relationships/hyperlink" Target="http://thrombosiscanada.ca/" TargetMode="External"/><Relationship Id="rId5" Type="http://schemas.openxmlformats.org/officeDocument/2006/relationships/hyperlink" Target="http://www.boehringer-/" TargetMode="External"/><Relationship Id="rId4" Type="http://schemas.openxmlformats.org/officeDocument/2006/relationships/hyperlink" Target="http://www.pfizer.ca/en/our_products/products/monograph/313"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F67E9A9B-7AFD-44BE-AF11-728F51BE4E1B}" type="slidenum">
              <a:rPr lang="en-US" smtClean="0"/>
              <a:t>1</a:t>
            </a:fld>
            <a:endParaRPr lang="en-US"/>
          </a:p>
        </p:txBody>
      </p:sp>
    </p:spTree>
    <p:extLst>
      <p:ext uri="{BB962C8B-B14F-4D97-AF65-F5344CB8AC3E}">
        <p14:creationId xmlns:p14="http://schemas.microsoft.com/office/powerpoint/2010/main" val="32560401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Notes du </a:t>
            </a:r>
            <a:r>
              <a:rPr lang="en-CA" b="1" dirty="0" err="1"/>
              <a:t>conférencier</a:t>
            </a:r>
            <a:r>
              <a:rPr lang="en-CA" b="1" dirty="0"/>
              <a:t> :</a:t>
            </a:r>
          </a:p>
          <a:p>
            <a:pPr lvl="0" algn="l" defTabSz="914400">
              <a:defRPr/>
            </a:pPr>
            <a:endParaRPr lang="en-CA" sz="1200" b="1" dirty="0">
              <a:solidFill>
                <a:prstClr val="black"/>
              </a:solidFill>
              <a:latin typeface="Arial Narrow" panose="020B0606020202030204" pitchFamily="34" charset="0"/>
              <a:cs typeface="Candara"/>
            </a:endParaRPr>
          </a:p>
          <a:p>
            <a:r>
              <a:rPr lang="fr-CA" dirty="0">
                <a:ea typeface="ＭＳ Ｐゴシック" pitchFamily="34" charset="-128"/>
              </a:rPr>
              <a:t>Il faut rappeler aux médecins que la FANV touche les patients qui ne sont PAS porteurs de prothèse valvulaire cardiaque OU qui ne sont pas atteints d’une maladie rhumatismale de la valve mitrale</a:t>
            </a:r>
            <a:r>
              <a:rPr lang="fr-CA" baseline="0" dirty="0">
                <a:ea typeface="ＭＳ Ｐゴシック" pitchFamily="34" charset="-128"/>
              </a:rPr>
              <a:t> (relativement</a:t>
            </a:r>
            <a:r>
              <a:rPr lang="fr-CA" dirty="0">
                <a:ea typeface="ＭＳ Ｐゴシック" pitchFamily="34" charset="-128"/>
              </a:rPr>
              <a:t> rare au Canada de nos jours</a:t>
            </a:r>
            <a:r>
              <a:rPr lang="fr-CA" baseline="0" dirty="0">
                <a:ea typeface="ＭＳ Ｐゴシック" pitchFamily="34" charset="-128"/>
              </a:rPr>
              <a:t>). Les   patients présentant TOUTES les formes de maladie valvulaire cardiaque, incluant les bioprothèses valvulaires, répondent au diagnostic</a:t>
            </a:r>
            <a:r>
              <a:rPr lang="fr-CA" dirty="0">
                <a:ea typeface="ＭＳ Ｐゴシック" pitchFamily="34" charset="-128"/>
              </a:rPr>
              <a:t> de FANV</a:t>
            </a:r>
            <a:r>
              <a:rPr lang="fr-CA" baseline="0" dirty="0">
                <a:ea typeface="ＭＳ Ｐゴシック" pitchFamily="34" charset="-128"/>
              </a:rPr>
              <a:t>!</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682206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Notes du </a:t>
            </a:r>
            <a:r>
              <a:rPr lang="en-CA" b="1" dirty="0" err="1"/>
              <a:t>conférencier</a:t>
            </a:r>
            <a:r>
              <a:rPr lang="en-CA" b="1" dirty="0"/>
              <a:t> :</a:t>
            </a:r>
          </a:p>
          <a:p>
            <a:pPr lvl="0" algn="l" defTabSz="914400">
              <a:defRPr/>
            </a:pPr>
            <a:endParaRPr lang="en-CA" sz="1200" b="1" dirty="0">
              <a:solidFill>
                <a:prstClr val="black"/>
              </a:solidFill>
              <a:latin typeface="Arial Narrow" panose="020B0606020202030204" pitchFamily="34" charset="0"/>
              <a:cs typeface="Candara"/>
            </a:endParaRPr>
          </a:p>
          <a:p>
            <a:pPr marL="171450" indent="-171450">
              <a:buFontTx/>
              <a:buChar char="-"/>
            </a:pPr>
            <a:r>
              <a:rPr lang="fr-CA" dirty="0"/>
              <a:t>Plus de 70 000 patients qui ont reçu différents AOD comparativement à la warfarine (mais qui n’ont pas été comparés entre eux) ont été étudiés prospectivement</a:t>
            </a:r>
            <a:r>
              <a:rPr lang="fr-CA" baseline="0" dirty="0"/>
              <a:t>.</a:t>
            </a:r>
          </a:p>
          <a:p>
            <a:pPr marL="171450" indent="-171450">
              <a:buFontTx/>
              <a:buChar char="-"/>
            </a:pPr>
            <a:r>
              <a:rPr lang="fr-CA" baseline="0" dirty="0"/>
              <a:t>L’âge</a:t>
            </a:r>
            <a:r>
              <a:rPr lang="fr-CA" dirty="0"/>
              <a:t> moyen était de plus de 70 ans dans chaque étude</a:t>
            </a:r>
            <a:r>
              <a:rPr lang="fr-CA" baseline="0" dirty="0"/>
              <a:t> (la FA est une arythmie des </a:t>
            </a:r>
            <a:r>
              <a:rPr lang="fr-CA" dirty="0"/>
              <a:t>sujets âgés</a:t>
            </a:r>
            <a:r>
              <a:rPr lang="fr-CA" baseline="0" dirty="0"/>
              <a:t>). Les comorbidités, et par conséquent les défis du traitement, sont très fréquents!</a:t>
            </a:r>
          </a:p>
          <a:p>
            <a:pPr marL="171450" indent="-171450">
              <a:buFontTx/>
              <a:buChar char="-"/>
            </a:pPr>
            <a:r>
              <a:rPr lang="fr-CA" baseline="0" dirty="0"/>
              <a:t>Les femmes représentaient jusqu’à 40% des sujets répartis au hasard dans ces études (pour une fois </a:t>
            </a:r>
            <a:r>
              <a:rPr lang="fr-CA" dirty="0"/>
              <a:t>bien représentées, les résultats s’appliquant à elles)</a:t>
            </a:r>
            <a:r>
              <a:rPr lang="fr-CA" baseline="0" dirty="0"/>
              <a:t>!</a:t>
            </a:r>
          </a:p>
          <a:p>
            <a:pPr marL="171450" indent="-171450">
              <a:buFontTx/>
              <a:buChar char="-"/>
            </a:pPr>
            <a:r>
              <a:rPr lang="fr-CA" baseline="0" dirty="0"/>
              <a:t>L’utilisation d’AAS était autorisée dans chaque étude si cela était indiqué </a:t>
            </a:r>
            <a:r>
              <a:rPr lang="fr-CA" dirty="0"/>
              <a:t>par l’investigateur</a:t>
            </a:r>
            <a:r>
              <a:rPr lang="fr-CA" baseline="0" dirty="0"/>
              <a:t> (jusqu’à 40% des patients recevaient</a:t>
            </a:r>
            <a:r>
              <a:rPr lang="fr-CA" dirty="0"/>
              <a:t> de l’AAS en concomitance</a:t>
            </a:r>
            <a:r>
              <a:rPr lang="fr-CA" baseline="0" dirty="0"/>
              <a:t>).  Cela nous permet de voir l’effet important de l’association</a:t>
            </a:r>
            <a:r>
              <a:rPr lang="fr-CA" dirty="0"/>
              <a:t> AAS+AOD ou AAS + warfarine sur le risque hémorragique et souligne l’importance d’arrêter l’AAS (et les AINS) lorsque cela est possible lorsqu’on prescrit un AOD</a:t>
            </a:r>
            <a:endParaRPr lang="fr-CA" baseline="0" dirty="0"/>
          </a:p>
          <a:p>
            <a:pPr marL="171450" indent="-171450">
              <a:buFontTx/>
              <a:buChar char="-"/>
            </a:pPr>
            <a:r>
              <a:rPr lang="fr-CA" dirty="0"/>
              <a:t>C</a:t>
            </a:r>
            <a:r>
              <a:rPr lang="fr-CA" baseline="0" dirty="0"/>
              <a:t>es études ont réparti</a:t>
            </a:r>
            <a:r>
              <a:rPr lang="fr-CA" dirty="0"/>
              <a:t> au hasard des patients atteints de FA présentant une large gamme de risques annuels d’AVC et d’embolie systémique sur la base de leur score CHADS2</a:t>
            </a:r>
            <a:r>
              <a:rPr lang="fr-CA" baseline="0" dirty="0"/>
              <a:t>.  Deux des quatre études ont réparti au hasard </a:t>
            </a:r>
            <a:r>
              <a:rPr lang="fr-CA" dirty="0"/>
              <a:t>des patients ayant un faible risque démontré par leur score CHADS2 (0 à 1), alors que les deux autres se sont concentrées sur les patients atteints de FA présentant un risque annuel plus élevé</a:t>
            </a:r>
            <a:r>
              <a:rPr lang="fr-CA" baseline="0" dirty="0"/>
              <a:t>.  Ces résultats ont des implications évidentes lorsqu’on s’efforce de comparer les résultats d’efficacité et d’innocuité des AOD vs la warfarine en utilisant des comparaisons indirectes</a:t>
            </a:r>
            <a:r>
              <a:rPr lang="fr-CA" dirty="0"/>
              <a:t> et des méta-analyses</a:t>
            </a:r>
            <a:r>
              <a:rPr lang="en-US" baseline="0" dirty="0"/>
              <a:t>.</a:t>
            </a:r>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207238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Notes du </a:t>
            </a:r>
            <a:r>
              <a:rPr lang="en-CA" b="1" dirty="0" err="1"/>
              <a:t>conférencier</a:t>
            </a:r>
            <a:r>
              <a:rPr lang="en-CA" b="1" dirty="0"/>
              <a:t> :</a:t>
            </a:r>
          </a:p>
          <a:p>
            <a:pPr lvl="0" algn="l" defTabSz="914400">
              <a:defRPr/>
            </a:pPr>
            <a:endParaRPr lang="en-CA" sz="1200" b="1" dirty="0">
              <a:solidFill>
                <a:prstClr val="black"/>
              </a:solidFill>
              <a:latin typeface="Arial Narrow" panose="020B0606020202030204" pitchFamily="34" charset="0"/>
              <a:cs typeface="Candara"/>
            </a:endParaRPr>
          </a:p>
          <a:p>
            <a:pPr defTabSz="483276">
              <a:defRPr/>
            </a:pPr>
            <a:r>
              <a:rPr lang="fr-FR" dirty="0">
                <a:ea typeface="Microsoft YaHei" pitchFamily="34" charset="-122"/>
              </a:rPr>
              <a:t>Cette diapositive montre des données d’efficacité et d’innocuité clés  vs la warfarine issues de quatre études majeures sur les AOD : RE-LY, ROCKET,</a:t>
            </a:r>
            <a:r>
              <a:rPr lang="fr-FR" baseline="0" dirty="0">
                <a:ea typeface="Microsoft YaHei" pitchFamily="34" charset="-122"/>
              </a:rPr>
              <a:t> </a:t>
            </a:r>
            <a:r>
              <a:rPr lang="fr-FR" dirty="0">
                <a:ea typeface="Microsoft YaHei" pitchFamily="34" charset="-122"/>
              </a:rPr>
              <a:t>ARISTOTLE et ENGAGE</a:t>
            </a:r>
          </a:p>
          <a:p>
            <a:pPr marL="181229" indent="-181229" defTabSz="483276">
              <a:buFont typeface="Arial"/>
              <a:buChar char="•"/>
              <a:defRPr/>
            </a:pPr>
            <a:r>
              <a:rPr lang="fr-FR" dirty="0">
                <a:ea typeface="Microsoft YaHei" pitchFamily="34" charset="-122"/>
              </a:rPr>
              <a:t>L’</a:t>
            </a:r>
            <a:r>
              <a:rPr lang="fr-FR" dirty="0" err="1">
                <a:ea typeface="Microsoft YaHei" pitchFamily="34" charset="-122"/>
              </a:rPr>
              <a:t>apixaban</a:t>
            </a:r>
            <a:r>
              <a:rPr lang="fr-FR" dirty="0">
                <a:ea typeface="Microsoft YaHei" pitchFamily="34" charset="-122"/>
              </a:rPr>
              <a:t> et le dabigatran</a:t>
            </a:r>
            <a:r>
              <a:rPr lang="fr-FR" baseline="0" dirty="0">
                <a:ea typeface="Microsoft YaHei" pitchFamily="34" charset="-122"/>
              </a:rPr>
              <a:t> </a:t>
            </a:r>
            <a:r>
              <a:rPr lang="fr-FR" dirty="0">
                <a:ea typeface="Microsoft YaHei" pitchFamily="34" charset="-122"/>
              </a:rPr>
              <a:t>150 mg étaient associés à une réduction significative du nombre d’AVC/ES vs la warfarine. </a:t>
            </a:r>
          </a:p>
          <a:p>
            <a:pPr marL="181229" indent="-181229" defTabSz="483276">
              <a:buFont typeface="Arial"/>
              <a:buChar char="•"/>
              <a:defRPr/>
            </a:pPr>
            <a:r>
              <a:rPr lang="fr-FR" dirty="0">
                <a:ea typeface="Microsoft YaHei" pitchFamily="34" charset="-122"/>
              </a:rPr>
              <a:t>L’</a:t>
            </a:r>
            <a:r>
              <a:rPr lang="fr-FR" dirty="0" err="1">
                <a:ea typeface="Microsoft YaHei" pitchFamily="34" charset="-122"/>
              </a:rPr>
              <a:t>apixaban</a:t>
            </a:r>
            <a:r>
              <a:rPr lang="fr-FR" dirty="0">
                <a:ea typeface="Microsoft YaHei" pitchFamily="34" charset="-122"/>
              </a:rPr>
              <a:t>,</a:t>
            </a:r>
            <a:r>
              <a:rPr lang="fr-FR" baseline="0" dirty="0">
                <a:ea typeface="Microsoft YaHei" pitchFamily="34" charset="-122"/>
              </a:rPr>
              <a:t> le d</a:t>
            </a:r>
            <a:r>
              <a:rPr lang="fr-FR" dirty="0">
                <a:ea typeface="Microsoft YaHei" pitchFamily="34" charset="-122"/>
              </a:rPr>
              <a:t>abigatran 110 mg et l’</a:t>
            </a:r>
            <a:r>
              <a:rPr lang="fr-FR" dirty="0" err="1">
                <a:ea typeface="Microsoft YaHei" pitchFamily="34" charset="-122"/>
              </a:rPr>
              <a:t>édoxaban</a:t>
            </a:r>
            <a:r>
              <a:rPr lang="fr-FR" dirty="0">
                <a:ea typeface="Microsoft YaHei" pitchFamily="34" charset="-122"/>
              </a:rPr>
              <a:t> étaient associés à une réduction significative du nombre d’hémorragie majeure vs la warfarine. </a:t>
            </a:r>
            <a:r>
              <a:rPr lang="fr-FR" dirty="0">
                <a:ea typeface="Microsoft YaHei"/>
                <a:cs typeface="Microsoft YaHei"/>
              </a:rPr>
              <a:t> </a:t>
            </a:r>
          </a:p>
          <a:p>
            <a:pPr marL="181229" indent="-181229" defTabSz="483276">
              <a:buFont typeface="Arial"/>
              <a:buChar char="•"/>
              <a:defRPr/>
            </a:pPr>
            <a:r>
              <a:rPr lang="fr-FR" dirty="0">
                <a:ea typeface="Microsoft YaHei" pitchFamily="34" charset="-122"/>
              </a:rPr>
              <a:t>Tous les AOD étaient associés à une réduction significative du nombre d’hémorragie intracrânienne (HIC) comparativement à la warfarine.</a:t>
            </a:r>
          </a:p>
          <a:p>
            <a:pPr marL="181229" indent="-181229" defTabSz="483276">
              <a:buFont typeface="Arial"/>
              <a:buChar char="•"/>
              <a:defRPr/>
            </a:pPr>
            <a:r>
              <a:rPr lang="fr-FR" dirty="0">
                <a:ea typeface="Microsoft YaHei" pitchFamily="34" charset="-122"/>
              </a:rPr>
              <a:t>Le dabigatran 150 mg, l’</a:t>
            </a:r>
            <a:r>
              <a:rPr lang="fr-FR" dirty="0" err="1">
                <a:ea typeface="Microsoft YaHei" pitchFamily="34" charset="-122"/>
              </a:rPr>
              <a:t>édoxaban</a:t>
            </a:r>
            <a:r>
              <a:rPr lang="fr-FR" dirty="0">
                <a:ea typeface="Microsoft YaHei" pitchFamily="34" charset="-122"/>
              </a:rPr>
              <a:t> et le </a:t>
            </a:r>
            <a:r>
              <a:rPr lang="fr-FR" dirty="0" err="1">
                <a:ea typeface="Microsoft YaHei" pitchFamily="34" charset="-122"/>
              </a:rPr>
              <a:t>rivaroxaban</a:t>
            </a:r>
            <a:r>
              <a:rPr lang="fr-FR" dirty="0">
                <a:ea typeface="Microsoft YaHei" pitchFamily="34" charset="-122"/>
              </a:rPr>
              <a:t> étaient associés à une augmentation du taux d’hémorragie gastrique vs la warfarine</a:t>
            </a:r>
            <a:r>
              <a:rPr lang="fr-FR" baseline="0" dirty="0">
                <a:ea typeface="Microsoft YaHei" pitchFamily="34" charset="-122"/>
              </a:rPr>
              <a:t>.</a:t>
            </a:r>
            <a:r>
              <a:rPr lang="fr-FR" dirty="0">
                <a:ea typeface="Microsoft YaHei" pitchFamily="34" charset="-122"/>
              </a:rPr>
              <a:t>   </a:t>
            </a:r>
          </a:p>
          <a:p>
            <a:pPr marL="181229" indent="-181229" defTabSz="483276">
              <a:buFont typeface="Arial"/>
              <a:buChar char="•"/>
              <a:defRPr/>
            </a:pPr>
            <a:r>
              <a:rPr lang="fr-FR" dirty="0">
                <a:ea typeface="Microsoft YaHei" pitchFamily="34" charset="-122"/>
              </a:rPr>
              <a:t>L’</a:t>
            </a:r>
            <a:r>
              <a:rPr lang="fr-FR" dirty="0" err="1">
                <a:ea typeface="Microsoft YaHei" pitchFamily="34" charset="-122"/>
              </a:rPr>
              <a:t>apixaban</a:t>
            </a:r>
            <a:r>
              <a:rPr lang="fr-FR" dirty="0">
                <a:ea typeface="Microsoft YaHei" pitchFamily="34" charset="-122"/>
              </a:rPr>
              <a:t> était associé à une réduction significative de la mortalité comparativement à la warfarine</a:t>
            </a:r>
            <a:r>
              <a:rPr lang="fr-FR" dirty="0">
                <a:solidFill>
                  <a:srgbClr val="000000"/>
                </a:solidFill>
              </a:rPr>
              <a:t>.</a:t>
            </a:r>
          </a:p>
          <a:p>
            <a:pPr marL="181229" indent="-181229">
              <a:tabLst>
                <a:tab pos="0" algn="l"/>
                <a:tab pos="461462" algn="l"/>
                <a:tab pos="927958" algn="l"/>
                <a:tab pos="1392776" algn="l"/>
                <a:tab pos="1857595" algn="l"/>
                <a:tab pos="2322412" algn="l"/>
                <a:tab pos="2788909" algn="l"/>
                <a:tab pos="3253727" algn="l"/>
                <a:tab pos="3718545" algn="l"/>
                <a:tab pos="4183363" algn="l"/>
                <a:tab pos="4649860" algn="l"/>
                <a:tab pos="5113000" algn="l"/>
                <a:tab pos="5579496" algn="l"/>
                <a:tab pos="6044313" algn="l"/>
                <a:tab pos="6510810" algn="l"/>
                <a:tab pos="6973950" algn="l"/>
                <a:tab pos="7440446" algn="l"/>
                <a:tab pos="7905264" algn="l"/>
                <a:tab pos="8370082" algn="l"/>
                <a:tab pos="8834901" algn="l"/>
                <a:tab pos="9301397" algn="l"/>
              </a:tabLst>
              <a:defRPr/>
            </a:pPr>
            <a:endParaRPr lang="fr-FR" dirty="0">
              <a:ea typeface="Microsoft YaHei"/>
              <a:cs typeface="Microsoft YaHei"/>
            </a:endParaRPr>
          </a:p>
          <a:p>
            <a:pPr marL="181229" indent="-181229">
              <a:tabLst>
                <a:tab pos="0" algn="l"/>
                <a:tab pos="461462" algn="l"/>
                <a:tab pos="927958" algn="l"/>
                <a:tab pos="1392776" algn="l"/>
                <a:tab pos="1857595" algn="l"/>
                <a:tab pos="2322412" algn="l"/>
                <a:tab pos="2788909" algn="l"/>
                <a:tab pos="3253727" algn="l"/>
                <a:tab pos="3718545" algn="l"/>
                <a:tab pos="4183363" algn="l"/>
                <a:tab pos="4649860" algn="l"/>
                <a:tab pos="5113000" algn="l"/>
                <a:tab pos="5579496" algn="l"/>
                <a:tab pos="6044313" algn="l"/>
                <a:tab pos="6510810" algn="l"/>
                <a:tab pos="6973950" algn="l"/>
                <a:tab pos="7440446" algn="l"/>
                <a:tab pos="7905264" algn="l"/>
                <a:tab pos="8370082" algn="l"/>
                <a:tab pos="8834901" algn="l"/>
                <a:tab pos="9301397" algn="l"/>
              </a:tabLst>
              <a:defRPr/>
            </a:pPr>
            <a:r>
              <a:rPr lang="fr-FR" dirty="0">
                <a:ea typeface="Microsoft YaHei"/>
                <a:cs typeface="Microsoft YaHei"/>
              </a:rPr>
              <a:t>Définition de l’hémorragie majeure :</a:t>
            </a:r>
          </a:p>
          <a:p>
            <a:pPr marL="181229" lvl="1" indent="-181229">
              <a:buFont typeface="Arial"/>
              <a:buChar char="•"/>
              <a:defRPr/>
            </a:pPr>
            <a:r>
              <a:rPr lang="fr-FR" dirty="0"/>
              <a:t>RE-LY : une réduction du taux d’hémoglobine d’au moins 20 g par litre, une transfusion d’au moins 2 unités de sang ou une hémorragie symptomatique dans deux régions ou organes importants.</a:t>
            </a:r>
          </a:p>
          <a:p>
            <a:pPr marL="181229" lvl="1" indent="-181229">
              <a:buFont typeface="Arial"/>
              <a:buChar char="•"/>
              <a:defRPr/>
            </a:pPr>
            <a:r>
              <a:rPr lang="fr-FR" dirty="0"/>
              <a:t>ROCKET : hémorragie cliniquement manifeste associée à l’issue suivante : issue fatale, impliquant une région critique (</a:t>
            </a:r>
            <a:r>
              <a:rPr lang="fr-FR" i="1" dirty="0"/>
              <a:t>i.e.,</a:t>
            </a:r>
            <a:r>
              <a:rPr lang="fr-FR" dirty="0"/>
              <a:t> intracrânienne, </a:t>
            </a:r>
            <a:r>
              <a:rPr lang="fr-FR" dirty="0" err="1"/>
              <a:t>intramédulaire</a:t>
            </a:r>
            <a:r>
              <a:rPr lang="fr-FR" dirty="0"/>
              <a:t>, intra-oculaire, </a:t>
            </a:r>
            <a:r>
              <a:rPr lang="fr-FR" dirty="0" err="1"/>
              <a:t>pericardique</a:t>
            </a:r>
            <a:r>
              <a:rPr lang="fr-FR" dirty="0"/>
              <a:t>, intra-articulaire, intramusculaire avec syndrome du compartiment ou rétropéritonéale) ou hémorragie cliniquement manifeste associée à une chute du taux d’hémoglobine de ≥ 2 g/dL ou entraînant une transfusion de ≥ 2 unités de concentré de globules rouge ou de sang entier.</a:t>
            </a:r>
          </a:p>
          <a:p>
            <a:pPr marL="181229" lvl="1" indent="-181229">
              <a:buFont typeface="Arial"/>
              <a:buChar char="•"/>
              <a:defRPr/>
            </a:pPr>
            <a:r>
              <a:rPr lang="fr-FR" dirty="0">
                <a:ea typeface="Microsoft YaHei"/>
                <a:cs typeface="Microsoft YaHei"/>
              </a:rPr>
              <a:t>ARISTOTLE : hémorragie cliniquement manifeste associée à une baisse du taux d’hémoglobine d’au moins 2 g par dL ou entraînant une transfusion d’au moins 2 unités de concentré de globules rouges, </a:t>
            </a:r>
            <a:r>
              <a:rPr lang="fr-FR" dirty="0"/>
              <a:t> survenant dans une région critique ou entraînant la mort.</a:t>
            </a:r>
          </a:p>
          <a:p>
            <a:pPr marL="181229" lvl="1" indent="-181229">
              <a:buFont typeface="Arial"/>
              <a:buChar char="•"/>
              <a:defRPr/>
            </a:pPr>
            <a:r>
              <a:rPr lang="fr-FR" dirty="0"/>
              <a:t>ENGAGE : Définition de la Société internationale de thrombose et d’hémostase  : hémorragie cliniquement manifeste associée à une baisse du taux d’hémoglobine d’au moins 2 g par dL ou entraînant une transfusion d’au moins 2 unités de concentré de globules rouges, survenant dans une région critique ou entraînant la mort.</a:t>
            </a:r>
          </a:p>
          <a:p>
            <a:endParaRPr lang="en-CA" dirty="0"/>
          </a:p>
          <a:p>
            <a:pPr>
              <a:tabLst>
                <a:tab pos="0" algn="l"/>
                <a:tab pos="462713" algn="l"/>
                <a:tab pos="928718" algn="l"/>
                <a:tab pos="1393078" algn="l"/>
                <a:tab pos="1859085" algn="l"/>
                <a:tab pos="2323444" algn="l"/>
                <a:tab pos="2789449" algn="l"/>
                <a:tab pos="3253809" algn="l"/>
                <a:tab pos="3719816" algn="l"/>
                <a:tab pos="4184174" algn="l"/>
                <a:tab pos="4650180" algn="l"/>
                <a:tab pos="5114540" algn="l"/>
                <a:tab pos="5580545" algn="l"/>
                <a:tab pos="6044906" algn="l"/>
                <a:tab pos="6510911" algn="l"/>
                <a:tab pos="6975270" algn="l"/>
                <a:tab pos="7441277" algn="l"/>
                <a:tab pos="7905636" algn="l"/>
                <a:tab pos="8371641" algn="l"/>
                <a:tab pos="8836001" algn="l"/>
                <a:tab pos="9302007" algn="l"/>
              </a:tabLst>
              <a:defRPr/>
            </a:pPr>
            <a:r>
              <a:rPr lang="fr-CA" sz="900" dirty="0">
                <a:ea typeface="Microsoft YaHei" pitchFamily="34" charset="-122"/>
              </a:rPr>
              <a:t>Références :</a:t>
            </a:r>
          </a:p>
          <a:p>
            <a:pPr marL="241638" indent="-241638">
              <a:buFont typeface="+mj-lt"/>
              <a:buAutoNum type="arabicPeriod"/>
              <a:tabLst>
                <a:tab pos="0" algn="l"/>
                <a:tab pos="462713" algn="l"/>
                <a:tab pos="928718" algn="l"/>
                <a:tab pos="1393078" algn="l"/>
                <a:tab pos="1859085" algn="l"/>
                <a:tab pos="2323444" algn="l"/>
                <a:tab pos="2789449" algn="l"/>
                <a:tab pos="3253809" algn="l"/>
                <a:tab pos="3719816" algn="l"/>
                <a:tab pos="4184174" algn="l"/>
                <a:tab pos="4650180" algn="l"/>
                <a:tab pos="5114540" algn="l"/>
                <a:tab pos="5580545" algn="l"/>
                <a:tab pos="6044906" algn="l"/>
                <a:tab pos="6510911" algn="l"/>
                <a:tab pos="6975270" algn="l"/>
                <a:tab pos="7441277" algn="l"/>
                <a:tab pos="7905636" algn="l"/>
                <a:tab pos="8371641" algn="l"/>
                <a:tab pos="8836001" algn="l"/>
                <a:tab pos="9302007" algn="l"/>
              </a:tabLst>
              <a:defRPr/>
            </a:pPr>
            <a:r>
              <a:rPr lang="fr-CA" sz="900" dirty="0">
                <a:solidFill>
                  <a:srgbClr val="333333"/>
                </a:solidFill>
                <a:ea typeface="Microsoft YaHei" pitchFamily="34" charset="-122"/>
              </a:rPr>
              <a:t>﻿Connolly SJ, et al; for the RE-LY </a:t>
            </a:r>
            <a:r>
              <a:rPr lang="fr-CA" sz="900" dirty="0" err="1">
                <a:solidFill>
                  <a:srgbClr val="333333"/>
                </a:solidFill>
                <a:ea typeface="Microsoft YaHei" pitchFamily="34" charset="-122"/>
              </a:rPr>
              <a:t>Steering</a:t>
            </a:r>
            <a:r>
              <a:rPr lang="fr-CA" sz="900" dirty="0">
                <a:solidFill>
                  <a:srgbClr val="333333"/>
                </a:solidFill>
                <a:ea typeface="Microsoft YaHei" pitchFamily="34" charset="-122"/>
              </a:rPr>
              <a:t> </a:t>
            </a:r>
            <a:r>
              <a:rPr lang="fr-CA" sz="900" dirty="0" err="1">
                <a:solidFill>
                  <a:srgbClr val="333333"/>
                </a:solidFill>
                <a:ea typeface="Microsoft YaHei" pitchFamily="34" charset="-122"/>
              </a:rPr>
              <a:t>Committee</a:t>
            </a:r>
            <a:r>
              <a:rPr lang="fr-CA" sz="900" dirty="0">
                <a:solidFill>
                  <a:srgbClr val="333333"/>
                </a:solidFill>
                <a:ea typeface="Microsoft YaHei" pitchFamily="34" charset="-122"/>
              </a:rPr>
              <a:t> and </a:t>
            </a:r>
            <a:r>
              <a:rPr lang="fr-CA" sz="900" dirty="0" err="1">
                <a:solidFill>
                  <a:srgbClr val="333333"/>
                </a:solidFill>
                <a:ea typeface="Microsoft YaHei" pitchFamily="34" charset="-122"/>
              </a:rPr>
              <a:t>Investigators</a:t>
            </a:r>
            <a:r>
              <a:rPr lang="fr-CA" sz="900" dirty="0">
                <a:solidFill>
                  <a:srgbClr val="333333"/>
                </a:solidFill>
                <a:ea typeface="Microsoft YaHei" pitchFamily="34" charset="-122"/>
              </a:rPr>
              <a:t>. Dabigatran versus </a:t>
            </a:r>
            <a:r>
              <a:rPr lang="fr-CA" sz="900" dirty="0" err="1">
                <a:solidFill>
                  <a:srgbClr val="333333"/>
                </a:solidFill>
                <a:ea typeface="Microsoft YaHei" pitchFamily="34" charset="-122"/>
              </a:rPr>
              <a:t>warfarin</a:t>
            </a:r>
            <a:r>
              <a:rPr lang="fr-CA" sz="900" dirty="0">
                <a:solidFill>
                  <a:srgbClr val="333333"/>
                </a:solidFill>
                <a:ea typeface="Microsoft YaHei" pitchFamily="34" charset="-122"/>
              </a:rPr>
              <a:t> in patients </a:t>
            </a:r>
            <a:r>
              <a:rPr lang="fr-CA" sz="900" dirty="0" err="1">
                <a:solidFill>
                  <a:srgbClr val="333333"/>
                </a:solidFill>
                <a:ea typeface="Microsoft YaHei" pitchFamily="34" charset="-122"/>
              </a:rPr>
              <a:t>with</a:t>
            </a:r>
            <a:r>
              <a:rPr lang="fr-CA" sz="900" dirty="0">
                <a:solidFill>
                  <a:srgbClr val="333333"/>
                </a:solidFill>
                <a:ea typeface="Microsoft YaHei" pitchFamily="34" charset="-122"/>
              </a:rPr>
              <a:t> atrial fibrillation. N </a:t>
            </a:r>
            <a:r>
              <a:rPr lang="fr-CA" sz="900" dirty="0" err="1">
                <a:solidFill>
                  <a:srgbClr val="333333"/>
                </a:solidFill>
                <a:ea typeface="Microsoft YaHei" pitchFamily="34" charset="-122"/>
              </a:rPr>
              <a:t>Engl</a:t>
            </a:r>
            <a:r>
              <a:rPr lang="fr-CA" sz="900" dirty="0">
                <a:solidFill>
                  <a:srgbClr val="333333"/>
                </a:solidFill>
                <a:ea typeface="Microsoft YaHei" pitchFamily="34" charset="-122"/>
              </a:rPr>
              <a:t> J Med 2009; 361:1139-1151.</a:t>
            </a:r>
          </a:p>
          <a:p>
            <a:pPr marL="241638" indent="-241638">
              <a:buFont typeface="+mj-lt"/>
              <a:buAutoNum type="arabicPeriod"/>
              <a:tabLst>
                <a:tab pos="0" algn="l"/>
                <a:tab pos="462713" algn="l"/>
                <a:tab pos="928718" algn="l"/>
                <a:tab pos="1393078" algn="l"/>
                <a:tab pos="1859085" algn="l"/>
                <a:tab pos="2323444" algn="l"/>
                <a:tab pos="2789449" algn="l"/>
                <a:tab pos="3253809" algn="l"/>
                <a:tab pos="3719816" algn="l"/>
                <a:tab pos="4184174" algn="l"/>
                <a:tab pos="4650180" algn="l"/>
                <a:tab pos="5114540" algn="l"/>
                <a:tab pos="5580545" algn="l"/>
                <a:tab pos="6044906" algn="l"/>
                <a:tab pos="6510911" algn="l"/>
                <a:tab pos="6975270" algn="l"/>
                <a:tab pos="7441277" algn="l"/>
                <a:tab pos="7905636" algn="l"/>
                <a:tab pos="8371641" algn="l"/>
                <a:tab pos="8836001" algn="l"/>
                <a:tab pos="9302007" algn="l"/>
              </a:tabLst>
              <a:defRPr/>
            </a:pPr>
            <a:r>
              <a:rPr lang="fr-CA" sz="900" dirty="0">
                <a:solidFill>
                  <a:srgbClr val="333333"/>
                </a:solidFill>
                <a:ea typeface="Microsoft YaHei" pitchFamily="34" charset="-122"/>
              </a:rPr>
              <a:t>Connolly SJ, et al; for the RE-LY </a:t>
            </a:r>
            <a:r>
              <a:rPr lang="fr-CA" sz="900" dirty="0" err="1">
                <a:solidFill>
                  <a:srgbClr val="333333"/>
                </a:solidFill>
                <a:ea typeface="Microsoft YaHei" pitchFamily="34" charset="-122"/>
              </a:rPr>
              <a:t>Investigators</a:t>
            </a:r>
            <a:r>
              <a:rPr lang="fr-CA" sz="900" dirty="0">
                <a:solidFill>
                  <a:srgbClr val="333333"/>
                </a:solidFill>
                <a:ea typeface="Microsoft YaHei" pitchFamily="34" charset="-122"/>
              </a:rPr>
              <a:t>. </a:t>
            </a:r>
            <a:r>
              <a:rPr lang="fr-CA" sz="900" dirty="0" err="1">
                <a:solidFill>
                  <a:srgbClr val="333333"/>
                </a:solidFill>
                <a:ea typeface="Microsoft YaHei" pitchFamily="34" charset="-122"/>
              </a:rPr>
              <a:t>Newly</a:t>
            </a:r>
            <a:r>
              <a:rPr lang="fr-CA" sz="900" dirty="0">
                <a:solidFill>
                  <a:srgbClr val="333333"/>
                </a:solidFill>
                <a:ea typeface="Microsoft YaHei" pitchFamily="34" charset="-122"/>
              </a:rPr>
              <a:t> </a:t>
            </a:r>
            <a:r>
              <a:rPr lang="fr-CA" sz="900" dirty="0" err="1">
                <a:solidFill>
                  <a:srgbClr val="333333"/>
                </a:solidFill>
                <a:ea typeface="Microsoft YaHei" pitchFamily="34" charset="-122"/>
              </a:rPr>
              <a:t>identified</a:t>
            </a:r>
            <a:r>
              <a:rPr lang="fr-CA" sz="900" dirty="0">
                <a:solidFill>
                  <a:srgbClr val="333333"/>
                </a:solidFill>
                <a:ea typeface="Microsoft YaHei" pitchFamily="34" charset="-122"/>
              </a:rPr>
              <a:t> </a:t>
            </a:r>
            <a:r>
              <a:rPr lang="fr-CA" sz="900" dirty="0" err="1">
                <a:solidFill>
                  <a:srgbClr val="333333"/>
                </a:solidFill>
                <a:ea typeface="Microsoft YaHei" pitchFamily="34" charset="-122"/>
              </a:rPr>
              <a:t>events</a:t>
            </a:r>
            <a:r>
              <a:rPr lang="fr-CA" sz="900" dirty="0">
                <a:solidFill>
                  <a:srgbClr val="333333"/>
                </a:solidFill>
                <a:ea typeface="Microsoft YaHei" pitchFamily="34" charset="-122"/>
              </a:rPr>
              <a:t> in the RE-LY trial. N </a:t>
            </a:r>
            <a:r>
              <a:rPr lang="fr-CA" sz="900" dirty="0" err="1">
                <a:solidFill>
                  <a:srgbClr val="333333"/>
                </a:solidFill>
                <a:ea typeface="Microsoft YaHei" pitchFamily="34" charset="-122"/>
              </a:rPr>
              <a:t>Engl</a:t>
            </a:r>
            <a:r>
              <a:rPr lang="fr-CA" sz="900" dirty="0">
                <a:solidFill>
                  <a:srgbClr val="333333"/>
                </a:solidFill>
                <a:ea typeface="Microsoft YaHei" pitchFamily="34" charset="-122"/>
              </a:rPr>
              <a:t> J Med 2010; 363(19):1875-1876.</a:t>
            </a:r>
          </a:p>
          <a:p>
            <a:pPr marL="241638" indent="-241638">
              <a:buFont typeface="+mj-lt"/>
              <a:buAutoNum type="arabicPeriod"/>
              <a:tabLst>
                <a:tab pos="0" algn="l"/>
                <a:tab pos="462713" algn="l"/>
                <a:tab pos="928718" algn="l"/>
                <a:tab pos="1393078" algn="l"/>
                <a:tab pos="1859085" algn="l"/>
                <a:tab pos="2323444" algn="l"/>
                <a:tab pos="2789449" algn="l"/>
                <a:tab pos="3253809" algn="l"/>
                <a:tab pos="3719816" algn="l"/>
                <a:tab pos="4184174" algn="l"/>
                <a:tab pos="4650180" algn="l"/>
                <a:tab pos="5114540" algn="l"/>
                <a:tab pos="5580545" algn="l"/>
                <a:tab pos="6044906" algn="l"/>
                <a:tab pos="6510911" algn="l"/>
                <a:tab pos="6975270" algn="l"/>
                <a:tab pos="7441277" algn="l"/>
                <a:tab pos="7905636" algn="l"/>
                <a:tab pos="8371641" algn="l"/>
                <a:tab pos="8836001" algn="l"/>
                <a:tab pos="9302007" algn="l"/>
              </a:tabLst>
              <a:defRPr/>
            </a:pPr>
            <a:r>
              <a:rPr lang="fr-CA" sz="900" dirty="0">
                <a:solidFill>
                  <a:srgbClr val="333333"/>
                </a:solidFill>
                <a:ea typeface="Microsoft YaHei" pitchFamily="34" charset="-122"/>
              </a:rPr>
              <a:t>Patel MR, et al; and the ROCKET AF </a:t>
            </a:r>
            <a:r>
              <a:rPr lang="fr-CA" sz="900" dirty="0" err="1">
                <a:solidFill>
                  <a:srgbClr val="333333"/>
                </a:solidFill>
                <a:ea typeface="Microsoft YaHei" pitchFamily="34" charset="-122"/>
              </a:rPr>
              <a:t>Steering</a:t>
            </a:r>
            <a:r>
              <a:rPr lang="fr-CA" sz="900" dirty="0">
                <a:solidFill>
                  <a:srgbClr val="333333"/>
                </a:solidFill>
                <a:ea typeface="Microsoft YaHei" pitchFamily="34" charset="-122"/>
              </a:rPr>
              <a:t> </a:t>
            </a:r>
            <a:r>
              <a:rPr lang="fr-CA" sz="900" dirty="0" err="1">
                <a:solidFill>
                  <a:srgbClr val="333333"/>
                </a:solidFill>
                <a:ea typeface="Microsoft YaHei" pitchFamily="34" charset="-122"/>
              </a:rPr>
              <a:t>Committee</a:t>
            </a:r>
            <a:r>
              <a:rPr lang="fr-CA" sz="900" dirty="0">
                <a:solidFill>
                  <a:srgbClr val="333333"/>
                </a:solidFill>
                <a:ea typeface="Microsoft YaHei" pitchFamily="34" charset="-122"/>
              </a:rPr>
              <a:t> for the ROCKET AF </a:t>
            </a:r>
            <a:r>
              <a:rPr lang="fr-CA" sz="900" dirty="0" err="1">
                <a:solidFill>
                  <a:srgbClr val="333333"/>
                </a:solidFill>
                <a:ea typeface="Microsoft YaHei" pitchFamily="34" charset="-122"/>
              </a:rPr>
              <a:t>Investigators</a:t>
            </a:r>
            <a:r>
              <a:rPr lang="fr-CA" sz="900" dirty="0">
                <a:solidFill>
                  <a:srgbClr val="333333"/>
                </a:solidFill>
                <a:ea typeface="Microsoft YaHei" pitchFamily="34" charset="-122"/>
              </a:rPr>
              <a:t>. </a:t>
            </a:r>
            <a:r>
              <a:rPr lang="fr-CA" sz="900" dirty="0" err="1">
                <a:solidFill>
                  <a:srgbClr val="333333"/>
                </a:solidFill>
                <a:ea typeface="Microsoft YaHei" pitchFamily="34" charset="-122"/>
              </a:rPr>
              <a:t>Rivaroxaban</a:t>
            </a:r>
            <a:r>
              <a:rPr lang="fr-CA" sz="900" dirty="0">
                <a:solidFill>
                  <a:srgbClr val="333333"/>
                </a:solidFill>
                <a:ea typeface="Microsoft YaHei" pitchFamily="34" charset="-122"/>
              </a:rPr>
              <a:t> versus </a:t>
            </a:r>
            <a:r>
              <a:rPr lang="fr-CA" sz="900" dirty="0" err="1">
                <a:solidFill>
                  <a:srgbClr val="333333"/>
                </a:solidFill>
                <a:ea typeface="Microsoft YaHei" pitchFamily="34" charset="-122"/>
              </a:rPr>
              <a:t>warfarin</a:t>
            </a:r>
            <a:r>
              <a:rPr lang="fr-CA" sz="900" dirty="0">
                <a:solidFill>
                  <a:srgbClr val="333333"/>
                </a:solidFill>
                <a:ea typeface="Microsoft YaHei" pitchFamily="34" charset="-122"/>
              </a:rPr>
              <a:t> in </a:t>
            </a:r>
            <a:r>
              <a:rPr lang="fr-CA" sz="900" dirty="0" err="1">
                <a:solidFill>
                  <a:srgbClr val="333333"/>
                </a:solidFill>
                <a:ea typeface="Microsoft YaHei" pitchFamily="34" charset="-122"/>
              </a:rPr>
              <a:t>nonvalvular</a:t>
            </a:r>
            <a:r>
              <a:rPr lang="fr-CA" sz="900" dirty="0">
                <a:solidFill>
                  <a:srgbClr val="333333"/>
                </a:solidFill>
                <a:ea typeface="Microsoft YaHei" pitchFamily="34" charset="-122"/>
              </a:rPr>
              <a:t> atrial fibrillation. N </a:t>
            </a:r>
            <a:r>
              <a:rPr lang="fr-CA" sz="900" dirty="0" err="1">
                <a:solidFill>
                  <a:srgbClr val="333333"/>
                </a:solidFill>
                <a:ea typeface="Microsoft YaHei" pitchFamily="34" charset="-122"/>
              </a:rPr>
              <a:t>Engl</a:t>
            </a:r>
            <a:r>
              <a:rPr lang="fr-CA" sz="900" dirty="0">
                <a:solidFill>
                  <a:srgbClr val="333333"/>
                </a:solidFill>
                <a:ea typeface="Microsoft YaHei" pitchFamily="34" charset="-122"/>
              </a:rPr>
              <a:t> J Med 2011; 365:883-891.</a:t>
            </a:r>
          </a:p>
          <a:p>
            <a:pPr marL="241638" indent="-241638">
              <a:buFont typeface="+mj-lt"/>
              <a:buAutoNum type="arabicPeriod"/>
              <a:tabLst>
                <a:tab pos="0" algn="l"/>
                <a:tab pos="462713" algn="l"/>
                <a:tab pos="928718" algn="l"/>
                <a:tab pos="1393078" algn="l"/>
                <a:tab pos="1859085" algn="l"/>
                <a:tab pos="2323444" algn="l"/>
                <a:tab pos="2789449" algn="l"/>
                <a:tab pos="3253809" algn="l"/>
                <a:tab pos="3719816" algn="l"/>
                <a:tab pos="4184174" algn="l"/>
                <a:tab pos="4650180" algn="l"/>
                <a:tab pos="5114540" algn="l"/>
                <a:tab pos="5580545" algn="l"/>
                <a:tab pos="6044906" algn="l"/>
                <a:tab pos="6510911" algn="l"/>
                <a:tab pos="6975270" algn="l"/>
                <a:tab pos="7441277" algn="l"/>
                <a:tab pos="7905636" algn="l"/>
                <a:tab pos="8371641" algn="l"/>
                <a:tab pos="8836001" algn="l"/>
                <a:tab pos="9302007" algn="l"/>
              </a:tabLst>
              <a:defRPr/>
            </a:pPr>
            <a:r>
              <a:rPr lang="fr-CA" sz="900" dirty="0">
                <a:solidFill>
                  <a:srgbClr val="333333"/>
                </a:solidFill>
                <a:ea typeface="Microsoft YaHei" pitchFamily="34" charset="-122"/>
              </a:rPr>
              <a:t>Granger CB, et al; for the ARISTOTLE </a:t>
            </a:r>
            <a:r>
              <a:rPr lang="fr-CA" sz="900" dirty="0" err="1">
                <a:solidFill>
                  <a:srgbClr val="333333"/>
                </a:solidFill>
                <a:ea typeface="Microsoft YaHei" pitchFamily="34" charset="-122"/>
              </a:rPr>
              <a:t>Committees</a:t>
            </a:r>
            <a:r>
              <a:rPr lang="fr-CA" sz="900" dirty="0">
                <a:solidFill>
                  <a:srgbClr val="333333"/>
                </a:solidFill>
                <a:ea typeface="Microsoft YaHei" pitchFamily="34" charset="-122"/>
              </a:rPr>
              <a:t> and </a:t>
            </a:r>
            <a:r>
              <a:rPr lang="fr-CA" sz="900" dirty="0" err="1">
                <a:solidFill>
                  <a:srgbClr val="333333"/>
                </a:solidFill>
                <a:ea typeface="Microsoft YaHei" pitchFamily="34" charset="-122"/>
              </a:rPr>
              <a:t>Investigators</a:t>
            </a:r>
            <a:r>
              <a:rPr lang="fr-CA" sz="900" dirty="0">
                <a:solidFill>
                  <a:srgbClr val="333333"/>
                </a:solidFill>
                <a:ea typeface="Microsoft YaHei" pitchFamily="34" charset="-122"/>
              </a:rPr>
              <a:t>. </a:t>
            </a:r>
            <a:r>
              <a:rPr lang="fr-CA" sz="900" dirty="0" err="1">
                <a:solidFill>
                  <a:srgbClr val="333333"/>
                </a:solidFill>
                <a:ea typeface="Microsoft YaHei" pitchFamily="34" charset="-122"/>
              </a:rPr>
              <a:t>Apixaban</a:t>
            </a:r>
            <a:r>
              <a:rPr lang="fr-CA" sz="900" dirty="0">
                <a:solidFill>
                  <a:srgbClr val="333333"/>
                </a:solidFill>
                <a:ea typeface="Microsoft YaHei" pitchFamily="34" charset="-122"/>
              </a:rPr>
              <a:t> versus </a:t>
            </a:r>
            <a:r>
              <a:rPr lang="fr-CA" sz="900" dirty="0" err="1">
                <a:solidFill>
                  <a:srgbClr val="333333"/>
                </a:solidFill>
                <a:ea typeface="Microsoft YaHei" pitchFamily="34" charset="-122"/>
              </a:rPr>
              <a:t>warfarin</a:t>
            </a:r>
            <a:r>
              <a:rPr lang="fr-CA" sz="900" dirty="0">
                <a:solidFill>
                  <a:srgbClr val="333333"/>
                </a:solidFill>
                <a:ea typeface="Microsoft YaHei" pitchFamily="34" charset="-122"/>
              </a:rPr>
              <a:t> in patients </a:t>
            </a:r>
            <a:r>
              <a:rPr lang="fr-CA" sz="900" dirty="0" err="1">
                <a:solidFill>
                  <a:srgbClr val="333333"/>
                </a:solidFill>
                <a:ea typeface="Microsoft YaHei" pitchFamily="34" charset="-122"/>
              </a:rPr>
              <a:t>with</a:t>
            </a:r>
            <a:r>
              <a:rPr lang="fr-CA" sz="900" dirty="0">
                <a:solidFill>
                  <a:srgbClr val="333333"/>
                </a:solidFill>
                <a:ea typeface="Microsoft YaHei" pitchFamily="34" charset="-122"/>
              </a:rPr>
              <a:t> atrial fibrillation. N </a:t>
            </a:r>
            <a:r>
              <a:rPr lang="fr-CA" sz="900" dirty="0" err="1">
                <a:solidFill>
                  <a:srgbClr val="333333"/>
                </a:solidFill>
                <a:ea typeface="Microsoft YaHei" pitchFamily="34" charset="-122"/>
              </a:rPr>
              <a:t>Engl</a:t>
            </a:r>
            <a:r>
              <a:rPr lang="fr-CA" sz="900" dirty="0">
                <a:solidFill>
                  <a:srgbClr val="333333"/>
                </a:solidFill>
                <a:ea typeface="Microsoft YaHei" pitchFamily="34" charset="-122"/>
              </a:rPr>
              <a:t> J Med 2011; 365:981-992</a:t>
            </a:r>
            <a:endParaRPr lang="en-US" sz="900"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783434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Notes du </a:t>
            </a:r>
            <a:r>
              <a:rPr lang="en-CA" b="1" dirty="0" err="1"/>
              <a:t>conférencier</a:t>
            </a:r>
            <a:r>
              <a:rPr lang="en-CA" b="1" dirty="0"/>
              <a:t> :</a:t>
            </a:r>
          </a:p>
          <a:p>
            <a:pPr marL="181229" indent="-181229">
              <a:buFont typeface="Arial"/>
              <a:buChar char="•"/>
            </a:pPr>
            <a:r>
              <a:rPr lang="fr-CA" sz="1200" noProof="0" dirty="0"/>
              <a:t>Dans les essais cliniques, les AOD peuvent</a:t>
            </a:r>
            <a:r>
              <a:rPr lang="fr-CA" sz="1200" baseline="0" noProof="0" dirty="0"/>
              <a:t> être différenciés sur la base de leur efficacité et du risque hémorragique</a:t>
            </a:r>
            <a:r>
              <a:rPr lang="fr-CA" sz="1200" noProof="0" dirty="0"/>
              <a:t> (et sur</a:t>
            </a:r>
            <a:r>
              <a:rPr lang="fr-CA" sz="1200" baseline="0" noProof="0" dirty="0"/>
              <a:t> la base de notre expérience actuelle et future dans le monde réel </a:t>
            </a:r>
            <a:r>
              <a:rPr lang="fr-CA" sz="1200" noProof="0" dirty="0"/>
              <a:t>…) tout en reconnaissant les limites des comparaisons cliniques indirectes.  Les AOD peuvent également être différenciés sur la base d’autres facteurs</a:t>
            </a:r>
            <a:r>
              <a:rPr lang="fr-CA" sz="1200" baseline="0" noProof="0" dirty="0"/>
              <a:t> qui sont résumés dans cette diapositive</a:t>
            </a:r>
            <a:r>
              <a:rPr lang="fr-CA" sz="1200" noProof="0" dirty="0"/>
              <a:t>. Les paramètres tels qu’une fonction rénale limite, une susceptibilité à la dyspepsie, un apport alimentaire irrégulier, la nécessité d’une préparation du médicament</a:t>
            </a:r>
            <a:r>
              <a:rPr lang="fr-CA" sz="1200" baseline="0" noProof="0" dirty="0"/>
              <a:t> dans un emballage en plaquettes, une dysfonction cognitive et une inobservance d’une posologie BID, etc. peuvent entrer en compte dans la sélection du médicament optimal pour un patient donné!</a:t>
            </a:r>
          </a:p>
          <a:p>
            <a:pPr marL="181229" indent="-181229">
              <a:buFont typeface="Arial"/>
              <a:buChar char="•"/>
            </a:pPr>
            <a:r>
              <a:rPr lang="fr-CA" sz="1200" baseline="0" noProof="0" dirty="0"/>
              <a:t>Le Tmax de tous les AOD est de 2 à 4 heures seulement. Cela signifie que contrairement à la warfarine, l’effet anticoagulant est rapide, c’est-à-dire de 2 heures après administration uniquement. Cela a d’importantes implications pour le « relais » héparine qui n’est plus nécessaire avec les AOD ainsi que pour le délai pour reprendre le traitement par un AOD après l’intervention.</a:t>
            </a:r>
          </a:p>
          <a:p>
            <a:pPr marL="181229" indent="-181229">
              <a:buFont typeface="Arial"/>
              <a:buChar char="•"/>
            </a:pPr>
            <a:r>
              <a:rPr lang="fr-CA" sz="1200" baseline="0" noProof="0" dirty="0"/>
              <a:t>Tous les AOD ont une courte demi-vie de 12 heures chez les patients dont la fonction rénale est préservée (</a:t>
            </a:r>
            <a:r>
              <a:rPr lang="fr-CA" sz="1200" baseline="0" noProof="0" dirty="0" err="1"/>
              <a:t>CrCl</a:t>
            </a:r>
            <a:r>
              <a:rPr lang="fr-CA" sz="1200" baseline="0" noProof="0" dirty="0"/>
              <a:t> &gt; 60 </a:t>
            </a:r>
            <a:r>
              <a:rPr lang="fr-CA" sz="1200" baseline="0" noProof="0" dirty="0" err="1"/>
              <a:t>mL</a:t>
            </a:r>
            <a:r>
              <a:rPr lang="fr-CA" sz="1200" baseline="0" noProof="0" dirty="0"/>
              <a:t>/min).  C’est un avantage majeur par rapport à la warfarine qui a une demi-vie de 36 heures ou plus selon la fonction hépatique. La plupart des interventions à risque hémorragique intermédiaire ou élevé peuvent être réalisées dans un délai de 1 à 2 jours respectivement après l’arrêt de l’AOD, le délai étant plus long en cas de dysfonction rénale. De plus, une hémorragie majeure peut généralement être maîtrisée avec des mesures locales et de soutien, étant donné  que l’effet de l’AOD se dissipe rapidement.  Des antidotes spécifiques des AOD sont donc rarement nécessaires.</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569899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Notes du </a:t>
            </a:r>
            <a:r>
              <a:rPr lang="en-CA" b="1" dirty="0" err="1"/>
              <a:t>conférencier</a:t>
            </a:r>
            <a:r>
              <a:rPr lang="en-CA" b="1" dirty="0"/>
              <a:t> :</a:t>
            </a:r>
          </a:p>
          <a:p>
            <a:pPr lvl="0" algn="l" defTabSz="914400">
              <a:defRPr/>
            </a:pPr>
            <a:endParaRPr lang="en-CA" sz="1200" b="1" dirty="0">
              <a:solidFill>
                <a:prstClr val="black"/>
              </a:solidFill>
              <a:latin typeface="Arial Narrow" panose="020B0606020202030204" pitchFamily="34" charset="0"/>
              <a:cs typeface="Candara"/>
            </a:endParaRPr>
          </a:p>
          <a:p>
            <a:pPr marL="171450" indent="-171450">
              <a:buFont typeface="Arial"/>
              <a:buChar char="•"/>
            </a:pPr>
            <a:r>
              <a:rPr lang="fr-BE" sz="1000" dirty="0"/>
              <a:t>Diapositive indispensable résumant les  facteurs à pendre en considération pour ajuster la posologie des différents AOD actuellement disponibles au Canada par rapport à la dose  plus élevée administrée par défaut.</a:t>
            </a:r>
          </a:p>
          <a:p>
            <a:pPr marL="171450" indent="-171450">
              <a:buFont typeface="Arial"/>
              <a:buChar char="•"/>
            </a:pPr>
            <a:r>
              <a:rPr lang="en-US" sz="1000" dirty="0" err="1"/>
              <a:t>CrCl</a:t>
            </a:r>
            <a:r>
              <a:rPr lang="en-US" sz="1000" dirty="0"/>
              <a:t> is</a:t>
            </a:r>
            <a:r>
              <a:rPr lang="en-US" sz="1000" baseline="0" dirty="0"/>
              <a:t> calculated using the </a:t>
            </a:r>
            <a:r>
              <a:rPr lang="en-US" sz="1000" baseline="0" dirty="0" err="1"/>
              <a:t>Cockgroft</a:t>
            </a:r>
            <a:r>
              <a:rPr lang="en-US" sz="1000" baseline="0" dirty="0"/>
              <a:t> Gault formula</a:t>
            </a:r>
            <a:endParaRPr lang="en-US" sz="1000" dirty="0"/>
          </a:p>
          <a:p>
            <a:pPr marL="171450" indent="-171450">
              <a:buFont typeface="Arial"/>
              <a:buChar char="•"/>
            </a:pPr>
            <a:endParaRPr lang="en-US" sz="1000"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056327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Notes du </a:t>
            </a:r>
            <a:r>
              <a:rPr lang="en-CA" b="1" dirty="0" err="1"/>
              <a:t>conférencier</a:t>
            </a:r>
            <a:r>
              <a:rPr lang="en-CA" b="1" dirty="0"/>
              <a:t> :</a:t>
            </a:r>
          </a:p>
          <a:p>
            <a:pPr lvl="0" algn="l" defTabSz="914400">
              <a:defRPr/>
            </a:pPr>
            <a:endParaRPr lang="en-CA" sz="1200" b="1" dirty="0">
              <a:solidFill>
                <a:prstClr val="black"/>
              </a:solidFill>
              <a:latin typeface="Arial Narrow" panose="020B0606020202030204" pitchFamily="34" charset="0"/>
              <a:cs typeface="Candara"/>
            </a:endParaRPr>
          </a:p>
          <a:p>
            <a:pPr marL="171450" indent="-171450">
              <a:buFont typeface="Arial"/>
              <a:buChar char="•"/>
            </a:pPr>
            <a:r>
              <a:rPr lang="fr-CA" sz="1000" dirty="0"/>
              <a:t>L’</a:t>
            </a:r>
            <a:r>
              <a:rPr lang="fr-CA" sz="1000" dirty="0" err="1"/>
              <a:t>apixaban</a:t>
            </a:r>
            <a:r>
              <a:rPr lang="fr-CA" sz="1000" dirty="0"/>
              <a:t> et le </a:t>
            </a:r>
            <a:r>
              <a:rPr lang="fr-CA" sz="1000" dirty="0" err="1"/>
              <a:t>rivaroxaban</a:t>
            </a:r>
            <a:r>
              <a:rPr lang="fr-CA" sz="1000" dirty="0"/>
              <a:t>  peuvent être des options raisonnables pour Melvin en raison de leur plus faible clairance rénale  </a:t>
            </a:r>
            <a:endParaRPr lang="fr-CA" sz="1000" baseline="0" dirty="0"/>
          </a:p>
          <a:p>
            <a:pPr marL="171450" marR="0" lvl="0" indent="-171450" algn="l" defTabSz="914400" rtl="0" eaLnBrk="1" fontAlgn="auto" latinLnBrk="0" hangingPunct="1">
              <a:lnSpc>
                <a:spcPct val="100000"/>
              </a:lnSpc>
              <a:spcBef>
                <a:spcPts val="0"/>
              </a:spcBef>
              <a:spcAft>
                <a:spcPts val="0"/>
              </a:spcAft>
              <a:buClrTx/>
              <a:buSzTx/>
              <a:buFont typeface="Arial"/>
              <a:buChar char="•"/>
              <a:tabLst/>
              <a:defRPr/>
            </a:pPr>
            <a:r>
              <a:rPr lang="fr-CA" sz="1000" baseline="0" dirty="0"/>
              <a:t>Les lignes directrices sur la FA de la SCC mettent en garde contre l’utilisation d’un AOD lorsque la </a:t>
            </a:r>
            <a:r>
              <a:rPr lang="fr-CA" sz="1000" baseline="0" dirty="0" err="1"/>
              <a:t>CrCl</a:t>
            </a:r>
            <a:r>
              <a:rPr lang="fr-CA" sz="1000" dirty="0"/>
              <a:t> est inférieure à</a:t>
            </a:r>
            <a:r>
              <a:rPr lang="fr-CA" sz="1000" baseline="0" dirty="0"/>
              <a:t> 30 </a:t>
            </a:r>
            <a:r>
              <a:rPr lang="fr-CA" sz="1000" baseline="0" dirty="0" err="1"/>
              <a:t>mL</a:t>
            </a:r>
            <a:r>
              <a:rPr lang="fr-CA" sz="1000" baseline="0" dirty="0"/>
              <a:t>/min en raison de l’exclusion de  ces patients  des ECR clés comparant les AOD à la </a:t>
            </a:r>
            <a:r>
              <a:rPr lang="fr-CA" sz="1000" baseline="0" dirty="0" err="1"/>
              <a:t>warfarine</a:t>
            </a:r>
            <a:r>
              <a:rPr lang="fr-CA" sz="1000" baseline="0" dirty="0"/>
              <a:t>.</a:t>
            </a:r>
            <a:endParaRPr lang="fr-CA" sz="1000" dirty="0"/>
          </a:p>
          <a:p>
            <a:pPr marL="171450" indent="-171450">
              <a:buFont typeface="Arial"/>
              <a:buChar char="•"/>
            </a:pPr>
            <a:r>
              <a:rPr lang="fr-CA" sz="1000" baseline="0" dirty="0"/>
              <a:t>Santé Canada a approuvé l’utilisation</a:t>
            </a:r>
            <a:r>
              <a:rPr lang="fr-CA" sz="1000" dirty="0"/>
              <a:t> de l’</a:t>
            </a:r>
            <a:r>
              <a:rPr lang="fr-CA" sz="1000" dirty="0" err="1"/>
              <a:t>apixaban</a:t>
            </a:r>
            <a:r>
              <a:rPr lang="fr-CA" sz="1000" dirty="0"/>
              <a:t> et du</a:t>
            </a:r>
            <a:r>
              <a:rPr lang="fr-CA" sz="1000" baseline="0" dirty="0"/>
              <a:t> </a:t>
            </a:r>
            <a:r>
              <a:rPr lang="fr-CA" sz="1000" baseline="0" dirty="0" err="1"/>
              <a:t>rivaroxaban</a:t>
            </a:r>
            <a:r>
              <a:rPr lang="fr-CA" sz="1000" baseline="0" dirty="0"/>
              <a:t> jusqu’à une </a:t>
            </a:r>
            <a:r>
              <a:rPr lang="fr-CA" sz="1000" baseline="0" dirty="0" err="1"/>
              <a:t>CrCl</a:t>
            </a:r>
            <a:r>
              <a:rPr lang="fr-CA" sz="1000" baseline="0" dirty="0"/>
              <a:t> de 15 </a:t>
            </a:r>
            <a:r>
              <a:rPr lang="fr-CA" sz="1000" baseline="0" dirty="0" err="1"/>
              <a:t>mL</a:t>
            </a:r>
            <a:r>
              <a:rPr lang="fr-CA" sz="1000" baseline="0" dirty="0"/>
              <a:t>/min sur la base de la pharmacocinétique</a:t>
            </a:r>
          </a:p>
          <a:p>
            <a:pPr marL="171450" indent="-171450">
              <a:buFont typeface="Arial"/>
              <a:buChar char="•"/>
            </a:pPr>
            <a:r>
              <a:rPr lang="fr-CA" sz="1000" baseline="0" dirty="0"/>
              <a:t>La FDA a également approuvé l’utilisation de</a:t>
            </a:r>
            <a:r>
              <a:rPr lang="fr-CA" sz="1000" dirty="0"/>
              <a:t> l’</a:t>
            </a:r>
            <a:r>
              <a:rPr lang="fr-CA" sz="1000" baseline="0" dirty="0" err="1"/>
              <a:t>apixaban</a:t>
            </a:r>
            <a:r>
              <a:rPr lang="fr-CA" sz="1000" baseline="0" dirty="0"/>
              <a:t> jusqu’à une </a:t>
            </a:r>
            <a:r>
              <a:rPr lang="fr-CA" sz="1000" baseline="0" dirty="0" err="1"/>
              <a:t>CrCl</a:t>
            </a:r>
            <a:r>
              <a:rPr lang="fr-CA" sz="1000" baseline="0" dirty="0"/>
              <a:t> de 15 </a:t>
            </a:r>
            <a:r>
              <a:rPr lang="fr-CA" sz="1000" baseline="0" dirty="0" err="1"/>
              <a:t>mL</a:t>
            </a:r>
            <a:r>
              <a:rPr lang="fr-CA" sz="1000" baseline="0" dirty="0"/>
              <a:t>/min</a:t>
            </a:r>
          </a:p>
          <a:p>
            <a:pPr defTabSz="914400" fontAlgn="base">
              <a:spcBef>
                <a:spcPct val="0"/>
              </a:spcBef>
              <a:spcAft>
                <a:spcPct val="0"/>
              </a:spcAft>
              <a:defRPr/>
            </a:pPr>
            <a:endParaRPr lang="fr-CA" sz="1000" dirty="0">
              <a:solidFill>
                <a:srgbClr val="2A4364"/>
              </a:solidFill>
              <a:latin typeface="Arial" pitchFamily="34" charset="0"/>
              <a:ea typeface="ヒラギノ角ゴ Pro W3"/>
              <a:cs typeface="ヒラギノ角ゴ Pro W3"/>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076938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Notes du </a:t>
            </a:r>
            <a:r>
              <a:rPr lang="en-CA" b="1" dirty="0" err="1"/>
              <a:t>conférencier</a:t>
            </a:r>
            <a:r>
              <a:rPr lang="en-CA" b="1" dirty="0"/>
              <a:t> :</a:t>
            </a:r>
          </a:p>
          <a:p>
            <a:pPr lvl="0" algn="l" defTabSz="914400">
              <a:defRPr/>
            </a:pPr>
            <a:endParaRPr lang="en-CA" sz="1200" b="1" dirty="0">
              <a:solidFill>
                <a:prstClr val="black"/>
              </a:solidFill>
              <a:latin typeface="Arial Narrow" panose="020B0606020202030204" pitchFamily="34" charset="0"/>
              <a:cs typeface="Candara"/>
            </a:endParaRPr>
          </a:p>
          <a:p>
            <a:r>
              <a:rPr lang="fr-CH" altLang="en-US" sz="1000" b="1" noProof="0" dirty="0"/>
              <a:t>Points clés :</a:t>
            </a:r>
          </a:p>
          <a:p>
            <a:pPr marL="171450" indent="-171450">
              <a:buFont typeface="Arial"/>
              <a:buChar char="•"/>
            </a:pPr>
            <a:r>
              <a:rPr lang="fr-CH" altLang="en-US" sz="1000" b="1" noProof="0" dirty="0"/>
              <a:t>L’</a:t>
            </a:r>
            <a:r>
              <a:rPr lang="fr-CH" altLang="en-US" sz="1000" b="1" noProof="0" dirty="0" err="1"/>
              <a:t>idarucizumab</a:t>
            </a:r>
            <a:r>
              <a:rPr lang="fr-CH" altLang="en-US" sz="1000" b="1" noProof="0" dirty="0"/>
              <a:t> (</a:t>
            </a:r>
            <a:r>
              <a:rPr lang="fr-CH" altLang="en-US" sz="1000" b="1" noProof="0" dirty="0" err="1"/>
              <a:t>Praxbind</a:t>
            </a:r>
            <a:r>
              <a:rPr lang="fr-CH" altLang="en-US" sz="1000" b="1" noProof="0" dirty="0"/>
              <a:t>™) </a:t>
            </a:r>
            <a:r>
              <a:rPr lang="fr-CH" altLang="en-US" sz="1000" b="0" noProof="0" dirty="0"/>
              <a:t>est</a:t>
            </a:r>
            <a:r>
              <a:rPr lang="fr-CH" altLang="en-US" sz="1000" b="0" baseline="0" noProof="0" dirty="0"/>
              <a:t> approuvé aux É.-U. ainsi qu’au Canada pour neutraliser rapidement l’effet du dabigatran dans des situations exceptionnelles.  Celles-ci incluent la nécessité nouvelle d’une chirurgie (traumatisme majeur), la nécessité d’une thrombolyse en raison d’un AVC ischémique et une surdose suspectée de dabigatran)</a:t>
            </a:r>
          </a:p>
          <a:p>
            <a:pPr marL="171450" indent="-171450">
              <a:buFont typeface="Arial"/>
              <a:buChar char="•"/>
            </a:pPr>
            <a:r>
              <a:rPr lang="fr-CH" altLang="en-US" sz="1000" b="1" baseline="0" noProof="0" dirty="0"/>
              <a:t>L’</a:t>
            </a:r>
            <a:r>
              <a:rPr lang="fr-CH" altLang="en-US" sz="1000" b="1" baseline="0" noProof="0" dirty="0" err="1"/>
              <a:t>andexanet</a:t>
            </a:r>
            <a:r>
              <a:rPr lang="fr-CH" altLang="en-US" sz="1000" b="1" baseline="0" noProof="0" dirty="0"/>
              <a:t> Alpha (</a:t>
            </a:r>
            <a:r>
              <a:rPr lang="fr-CH" altLang="en-US" sz="1000" b="1" baseline="0" noProof="0" dirty="0" err="1"/>
              <a:t>AndexXa</a:t>
            </a:r>
            <a:r>
              <a:rPr lang="fr-CH" altLang="en-US" sz="1000" b="1" noProof="0" dirty="0"/>
              <a:t>™) </a:t>
            </a:r>
            <a:r>
              <a:rPr lang="fr-CH" altLang="en-US" sz="1000" b="0" noProof="0" dirty="0"/>
              <a:t>a</a:t>
            </a:r>
            <a:r>
              <a:rPr lang="fr-CH" altLang="en-US" sz="1000" b="0" baseline="0" noProof="0" dirty="0"/>
              <a:t> été approuvé par la FDA américaine en mai</a:t>
            </a:r>
            <a:r>
              <a:rPr lang="fr-CH" altLang="en-US" sz="1000" b="0" noProof="0" dirty="0"/>
              <a:t> 2018, mais attend</a:t>
            </a:r>
            <a:r>
              <a:rPr lang="fr-CH" altLang="en-US" sz="1000" b="0" baseline="0" noProof="0" dirty="0"/>
              <a:t> toujours a l’approbation de Santé</a:t>
            </a:r>
            <a:r>
              <a:rPr lang="fr-CH" altLang="en-US" sz="1000" b="0" noProof="0" dirty="0"/>
              <a:t> Canada.</a:t>
            </a:r>
            <a:r>
              <a:rPr lang="fr-CH" altLang="en-US" sz="1000" b="0" baseline="0" noProof="0" dirty="0"/>
              <a:t> C’est une protéine recombinante </a:t>
            </a:r>
            <a:r>
              <a:rPr lang="fr-FR" sz="1000" dirty="0"/>
              <a:t>qui agit comme un leurre et se lie aux inhibiteurs oraux directs du facteur Xa</a:t>
            </a:r>
            <a:r>
              <a:rPr lang="fr-FR" sz="1000" baseline="0" dirty="0"/>
              <a:t> (</a:t>
            </a:r>
            <a:r>
              <a:rPr lang="fr-CH" altLang="en-US" sz="1000" b="0" baseline="0" noProof="0" dirty="0" err="1"/>
              <a:t>apixaban</a:t>
            </a:r>
            <a:r>
              <a:rPr lang="fr-CH" altLang="en-US" sz="1000" b="0" baseline="0" noProof="0" dirty="0"/>
              <a:t>, </a:t>
            </a:r>
            <a:r>
              <a:rPr lang="fr-CH" altLang="en-US" sz="1000" b="0" baseline="0" noProof="0" dirty="0" err="1"/>
              <a:t>rivaroxaban</a:t>
            </a:r>
            <a:r>
              <a:rPr lang="fr-CH" altLang="en-US" sz="1000" b="0" baseline="0" noProof="0" dirty="0"/>
              <a:t>, </a:t>
            </a:r>
            <a:r>
              <a:rPr lang="fr-CH" altLang="en-US" sz="1000" b="0" baseline="0" noProof="0" dirty="0" err="1"/>
              <a:t>édoxaban</a:t>
            </a:r>
            <a:r>
              <a:rPr lang="fr-CH" altLang="en-US" sz="1000" b="0" baseline="0" noProof="0" dirty="0"/>
              <a:t>), les </a:t>
            </a:r>
            <a:r>
              <a:rPr lang="fr-CH" altLang="en-US" sz="1000" b="0" baseline="0" noProof="0" dirty="0" err="1"/>
              <a:t>sequestrant</a:t>
            </a:r>
            <a:r>
              <a:rPr lang="fr-CH" altLang="en-US" sz="1000" b="0" baseline="0" noProof="0" dirty="0"/>
              <a:t> ainsi et neutralisant leur effet anticoagulant. Comme pour l’</a:t>
            </a:r>
            <a:r>
              <a:rPr lang="fr-CH" altLang="en-US" sz="1000" b="0" baseline="0" noProof="0" dirty="0" err="1"/>
              <a:t>idarucizumab</a:t>
            </a:r>
            <a:r>
              <a:rPr lang="fr-CH" altLang="en-US" sz="1000" b="0" baseline="0" noProof="0" dirty="0"/>
              <a:t>, on prévoit une utilisation extrêmement sélective une fois qu’il sera approuvé dans ce pays.</a:t>
            </a:r>
          </a:p>
          <a:p>
            <a:pPr marL="171450" indent="-171450">
              <a:buFont typeface="Arial"/>
              <a:buChar char="•"/>
            </a:pPr>
            <a:r>
              <a:rPr lang="fr-CH" altLang="en-US" sz="1000" b="0" baseline="0" noProof="0" dirty="0"/>
              <a:t>Il est important de garder à l’esprit que tous les antidotes des AOD entraînent potentiellement des complications thrombotiques (p. ex., IM, AVC ischémique) pouvant atteindre un taux de 5% à un mois.  Le risque-bénéfice de leur utilisation devrait donc être soigneusement individualisé</a:t>
            </a:r>
            <a:r>
              <a:rPr lang="fr-CH" altLang="en-US" sz="1000" b="1" baseline="0" noProof="0" dirty="0"/>
              <a:t>.</a:t>
            </a:r>
            <a:endParaRPr lang="fr-CH" altLang="en-US" sz="1000" b="1" noProof="0"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313606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Notes du </a:t>
            </a:r>
            <a:r>
              <a:rPr lang="en-CA" b="1" dirty="0" err="1"/>
              <a:t>conférencier</a:t>
            </a:r>
            <a:r>
              <a:rPr lang="en-CA" b="1" dirty="0"/>
              <a:t> :</a:t>
            </a:r>
          </a:p>
          <a:p>
            <a:endParaRPr lang="en-CA" dirty="0"/>
          </a:p>
          <a:p>
            <a:pPr marL="215900" indent="-214313" eaLnBrk="1">
              <a:lnSpc>
                <a:spcPct val="93000"/>
              </a:lnSpc>
              <a:spcBef>
                <a:spcPct val="0"/>
              </a:spcBef>
              <a:tabLst>
                <a:tab pos="723900" algn="l"/>
                <a:tab pos="1447800" algn="l"/>
                <a:tab pos="2171700" algn="l"/>
                <a:tab pos="2895600" algn="l"/>
                <a:tab pos="3619500" algn="l"/>
                <a:tab pos="4343400" algn="l"/>
                <a:tab pos="5067300" algn="l"/>
                <a:tab pos="5791200" algn="l"/>
              </a:tabLst>
            </a:pPr>
            <a:endParaRPr lang="en-US" altLang="en-US" sz="3600" dirty="0">
              <a:latin typeface="Arial" panose="020B0604020202020204" pitchFamily="34" charset="0"/>
              <a:cs typeface="Baekmuk Gulim" charset="0"/>
            </a:endParaRPr>
          </a:p>
          <a:p>
            <a:pPr marL="215900" indent="-214313" eaLnBrk="1">
              <a:lnSpc>
                <a:spcPct val="93000"/>
              </a:lnSpc>
              <a:spcBef>
                <a:spcPct val="0"/>
              </a:spcBef>
              <a:tabLst>
                <a:tab pos="723900" algn="l"/>
                <a:tab pos="1447800" algn="l"/>
                <a:tab pos="2171700" algn="l"/>
                <a:tab pos="2895600" algn="l"/>
                <a:tab pos="3619500" algn="l"/>
                <a:tab pos="4343400" algn="l"/>
                <a:tab pos="5067300" algn="l"/>
                <a:tab pos="5791200" algn="l"/>
              </a:tabLst>
            </a:pPr>
            <a:endParaRPr lang="en-US" altLang="en-US" sz="3600" dirty="0">
              <a:latin typeface="Arial" panose="020B0604020202020204" pitchFamily="34" charset="0"/>
              <a:cs typeface="Baekmuk Gulim" charset="0"/>
            </a:endParaRP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731691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Notes du </a:t>
            </a:r>
            <a:r>
              <a:rPr lang="en-CA" b="1" dirty="0" err="1"/>
              <a:t>conférencier</a:t>
            </a:r>
            <a:r>
              <a:rPr lang="en-CA" b="1" dirty="0"/>
              <a:t> :</a:t>
            </a:r>
          </a:p>
          <a:p>
            <a:pPr lvl="0" algn="l" defTabSz="914400">
              <a:defRPr/>
            </a:pPr>
            <a:endParaRPr lang="en-CA" sz="1200" b="1" dirty="0">
              <a:solidFill>
                <a:prstClr val="black"/>
              </a:solidFill>
              <a:latin typeface="Arial Narrow" panose="020B0606020202030204" pitchFamily="34" charset="0"/>
              <a:cs typeface="Candara"/>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595713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Notes du </a:t>
            </a:r>
            <a:r>
              <a:rPr lang="en-CA" b="1" dirty="0" err="1"/>
              <a:t>conférencier</a:t>
            </a:r>
            <a:r>
              <a:rPr lang="en-CA" b="1" dirty="0"/>
              <a:t> :</a:t>
            </a:r>
          </a:p>
          <a:p>
            <a:pPr lvl="0" algn="l" defTabSz="914400">
              <a:defRPr/>
            </a:pPr>
            <a:endParaRPr lang="en-CA" sz="1200" b="1" dirty="0">
              <a:solidFill>
                <a:prstClr val="black"/>
              </a:solidFill>
              <a:latin typeface="Arial Narrow" panose="020B0606020202030204" pitchFamily="34" charset="0"/>
              <a:cs typeface="Candara"/>
            </a:endParaRPr>
          </a:p>
          <a:p>
            <a:pPr marL="181240" indent="-181240">
              <a:buFont typeface="Arial"/>
              <a:buChar char="•"/>
            </a:pPr>
            <a:r>
              <a:rPr lang="fr-CA" sz="1000" noProof="0" dirty="0"/>
              <a:t>Parmi les 556 patients atteints de FA sous</a:t>
            </a:r>
            <a:r>
              <a:rPr lang="fr-CA" sz="1000" baseline="0" noProof="0" dirty="0"/>
              <a:t> </a:t>
            </a:r>
            <a:r>
              <a:rPr lang="fr-CA" sz="1000" baseline="0" noProof="0" dirty="0" err="1"/>
              <a:t>a</a:t>
            </a:r>
            <a:r>
              <a:rPr lang="fr-CA" sz="1000" noProof="0" dirty="0" err="1"/>
              <a:t>pixaban</a:t>
            </a:r>
            <a:r>
              <a:rPr lang="fr-CA" sz="1000" noProof="0" dirty="0"/>
              <a:t>, 23% ont reçu une dose réduite de 2,5</a:t>
            </a:r>
            <a:r>
              <a:rPr lang="fr-CA" sz="1000" baseline="0" noProof="0" dirty="0"/>
              <a:t> mg </a:t>
            </a:r>
            <a:r>
              <a:rPr lang="fr-CA" sz="1000" baseline="0" noProof="0" dirty="0" err="1"/>
              <a:t>bid</a:t>
            </a:r>
            <a:r>
              <a:rPr lang="fr-CA" sz="1000" baseline="0" noProof="0" dirty="0"/>
              <a:t>  dont environ la moitié (13% du total) ne satisfaisait pas 2 des trois critères “ABC” (âge ≥ 80 ans, poids corporel ≤ 60 kg, créatinine ≥ 133)</a:t>
            </a:r>
          </a:p>
          <a:p>
            <a:pPr marL="181240" indent="-181240">
              <a:buFont typeface="Arial"/>
              <a:buChar char="•"/>
            </a:pPr>
            <a:r>
              <a:rPr lang="fr-CA" sz="1000" baseline="0" noProof="0" dirty="0"/>
              <a:t>Parmi les 181 patients sous dabigatran, 38% recevaient la faible dose de 110 mg </a:t>
            </a:r>
            <a:r>
              <a:rPr lang="fr-CA" sz="1000" baseline="0" noProof="0" dirty="0" err="1"/>
              <a:t>bid</a:t>
            </a:r>
            <a:r>
              <a:rPr lang="fr-CA" sz="1000" baseline="0" noProof="0" dirty="0"/>
              <a:t> et seulement 4% recevaient une dose qui était en désaccord avec les lignes directrices canadiennes actuelles</a:t>
            </a:r>
          </a:p>
          <a:p>
            <a:pPr marL="181240" indent="-181240">
              <a:buFont typeface="Arial"/>
              <a:buChar char="•"/>
            </a:pPr>
            <a:r>
              <a:rPr lang="fr-CA" sz="1000" baseline="0" noProof="0" dirty="0"/>
              <a:t>Parmi les 369 patients sous </a:t>
            </a:r>
            <a:r>
              <a:rPr lang="fr-CA" sz="1000" baseline="0" noProof="0" dirty="0" err="1"/>
              <a:t>rivaroxaban</a:t>
            </a:r>
            <a:r>
              <a:rPr lang="fr-CA" sz="1000" baseline="0" noProof="0" dirty="0"/>
              <a:t>, 18% recevaient la faible dose et chez 8 % d’entre eux, la dose avait été réduite à 15 mg par jour de façon inappropriée.</a:t>
            </a:r>
          </a:p>
          <a:p>
            <a:pPr marL="181240" indent="-181240">
              <a:buFont typeface="Arial"/>
              <a:buChar char="•"/>
            </a:pPr>
            <a:r>
              <a:rPr lang="fr-CA" sz="1000" dirty="0"/>
              <a:t>Dans l’ensemble</a:t>
            </a:r>
            <a:r>
              <a:rPr lang="fr-CA" sz="1000" baseline="0" noProof="0" dirty="0"/>
              <a:t>, le message est qu’il y a place à amélioration par une plus grande dissémination des connaissances.</a:t>
            </a:r>
            <a:endParaRPr lang="fr-CA" sz="1000" noProof="0"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132139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Notes du </a:t>
            </a:r>
            <a:r>
              <a:rPr lang="en-CA" b="1" dirty="0" err="1"/>
              <a:t>conférencier</a:t>
            </a:r>
            <a:r>
              <a:rPr lang="en-CA" b="1" dirty="0"/>
              <a:t> :</a:t>
            </a:r>
          </a:p>
          <a:p>
            <a:endParaRPr lang="en-CA" dirty="0"/>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5408041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Notes du </a:t>
            </a:r>
            <a:r>
              <a:rPr lang="en-CA" b="1" dirty="0" err="1"/>
              <a:t>conférencier</a:t>
            </a:r>
            <a:r>
              <a:rPr lang="en-CA" b="1" dirty="0"/>
              <a:t> :</a:t>
            </a:r>
          </a:p>
          <a:p>
            <a:endParaRPr lang="en-CA" dirty="0"/>
          </a:p>
          <a:p>
            <a:pPr marL="215900" indent="-214313" eaLnBrk="1">
              <a:lnSpc>
                <a:spcPct val="93000"/>
              </a:lnSpc>
              <a:spcBef>
                <a:spcPct val="0"/>
              </a:spcBef>
              <a:tabLst>
                <a:tab pos="723900" algn="l"/>
                <a:tab pos="1447800" algn="l"/>
                <a:tab pos="2171700" algn="l"/>
                <a:tab pos="2895600" algn="l"/>
                <a:tab pos="3619500" algn="l"/>
                <a:tab pos="4343400" algn="l"/>
                <a:tab pos="5067300" algn="l"/>
                <a:tab pos="5791200" algn="l"/>
              </a:tabLst>
            </a:pPr>
            <a:endParaRPr lang="en-US" altLang="en-US" sz="3600" dirty="0">
              <a:latin typeface="Arial" panose="020B0604020202020204" pitchFamily="34" charset="0"/>
              <a:cs typeface="Baekmuk Gulim" charset="0"/>
            </a:endParaRPr>
          </a:p>
          <a:p>
            <a:pPr marL="215900" indent="-214313" eaLnBrk="1">
              <a:lnSpc>
                <a:spcPct val="93000"/>
              </a:lnSpc>
              <a:spcBef>
                <a:spcPct val="0"/>
              </a:spcBef>
              <a:tabLst>
                <a:tab pos="723900" algn="l"/>
                <a:tab pos="1447800" algn="l"/>
                <a:tab pos="2171700" algn="l"/>
                <a:tab pos="2895600" algn="l"/>
                <a:tab pos="3619500" algn="l"/>
                <a:tab pos="4343400" algn="l"/>
                <a:tab pos="5067300" algn="l"/>
                <a:tab pos="5791200" algn="l"/>
              </a:tabLst>
            </a:pPr>
            <a:endParaRPr lang="en-US" altLang="en-US" sz="3600" dirty="0">
              <a:latin typeface="Arial" panose="020B0604020202020204" pitchFamily="34" charset="0"/>
              <a:cs typeface="Baekmuk Gulim" charset="0"/>
            </a:endParaRP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9593342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Notes du </a:t>
            </a:r>
            <a:r>
              <a:rPr lang="en-CA" b="1" dirty="0" err="1"/>
              <a:t>conférencier</a:t>
            </a:r>
            <a:r>
              <a:rPr lang="en-CA" b="1" dirty="0"/>
              <a:t> :</a:t>
            </a:r>
          </a:p>
          <a:p>
            <a:pPr lvl="0" algn="l" defTabSz="914400">
              <a:defRPr/>
            </a:pPr>
            <a:endParaRPr lang="en-CA" sz="1200" b="1" dirty="0">
              <a:solidFill>
                <a:prstClr val="black"/>
              </a:solidFill>
              <a:latin typeface="Arial Narrow" panose="020B0606020202030204" pitchFamily="34" charset="0"/>
              <a:cs typeface="Candara"/>
            </a:endParaRPr>
          </a:p>
          <a:p>
            <a:pPr marL="171450" indent="-171450">
              <a:buFont typeface="Arial"/>
              <a:buChar char="•"/>
            </a:pPr>
            <a:r>
              <a:rPr lang="fr-FR" sz="1000" dirty="0"/>
              <a:t>Il est important de souligner que les études randomisées et contrôlées (ERC) produisent le type le plus fiable de données médicales pour guider la prise en charge des</a:t>
            </a:r>
            <a:r>
              <a:rPr lang="fr-FR" sz="1000" baseline="0" dirty="0"/>
              <a:t> patients.</a:t>
            </a:r>
          </a:p>
          <a:p>
            <a:pPr marL="171450" indent="-171450">
              <a:buFont typeface="Arial"/>
              <a:buChar char="•"/>
            </a:pPr>
            <a:r>
              <a:rPr lang="fr-FR" sz="1000" baseline="0" dirty="0"/>
              <a:t>Les études observationnelles varient en</a:t>
            </a:r>
            <a:r>
              <a:rPr lang="fr-FR" sz="1000" dirty="0"/>
              <a:t> termes de qualité et peuvent servir de confirmation et à rassurer lorsque les résultats correspondent à ceux des ERC</a:t>
            </a:r>
            <a:r>
              <a:rPr lang="fr-FR" sz="1000" baseline="0" dirty="0"/>
              <a:t>.  Lorsqu</a:t>
            </a:r>
            <a:r>
              <a:rPr lang="fr-FR" sz="1000" dirty="0"/>
              <a:t>’il y a désaccord avec les résultats des ERC, les études observationnelles sont considérées comme des études qui  génèrent des hypothèses » et les conclusions doivent être confirmées prospectivement par des ERC randomisées</a:t>
            </a:r>
            <a:endParaRPr lang="en-US" sz="1000"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236136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Notes du </a:t>
            </a:r>
            <a:r>
              <a:rPr lang="en-CA" b="1" dirty="0" err="1"/>
              <a:t>conférencier</a:t>
            </a:r>
            <a:r>
              <a:rPr lang="en-CA" b="1" dirty="0"/>
              <a:t> :</a:t>
            </a:r>
          </a:p>
          <a:p>
            <a:pPr lvl="0" algn="l" defTabSz="914400">
              <a:defRPr/>
            </a:pPr>
            <a:endParaRPr lang="en-CA" sz="1200" b="1" dirty="0">
              <a:solidFill>
                <a:prstClr val="black"/>
              </a:solidFill>
              <a:latin typeface="Arial Narrow" panose="020B0606020202030204" pitchFamily="34" charset="0"/>
              <a:cs typeface="Candara"/>
            </a:endParaRPr>
          </a:p>
          <a:p>
            <a:pPr marL="171450" indent="-171450">
              <a:buFont typeface="Arial"/>
              <a:buChar char="•"/>
            </a:pPr>
            <a:r>
              <a:rPr lang="fr-FR" sz="1000" dirty="0"/>
              <a:t>Cette diapositive est explicite et peut être utilisée à la discrétion du conférencier pour souligner certains des nombreux obstacles auxquels nous faisons face pour assurer l’observance à long terme du traitement par des AOD dans un monde de fausses informations et de nombreuses « opinions » différentes provenant de sources biaisées qui ont souvent une approche personnelle absolument pas scientifique</a:t>
            </a:r>
            <a:r>
              <a:rPr lang="fr-FR" sz="1000" baseline="0" dirty="0"/>
              <a:t>… Les patients (et les médecins..) doivent se méfier dans un monde où les informations ou fausses informations sont facilement accessibles!</a:t>
            </a:r>
            <a:endParaRPr lang="fr-FR" sz="1000"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833982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Notes du </a:t>
            </a:r>
            <a:r>
              <a:rPr lang="en-CA" b="1" dirty="0" err="1"/>
              <a:t>conférencier</a:t>
            </a:r>
            <a:r>
              <a:rPr lang="en-CA" b="1" dirty="0"/>
              <a:t> :</a:t>
            </a:r>
          </a:p>
          <a:p>
            <a:pPr lvl="0" algn="l" defTabSz="914400">
              <a:defRPr/>
            </a:pPr>
            <a:endParaRPr lang="en-CA" sz="1200" b="1" dirty="0">
              <a:solidFill>
                <a:prstClr val="black"/>
              </a:solidFill>
              <a:latin typeface="Arial Narrow" panose="020B0606020202030204" pitchFamily="34" charset="0"/>
              <a:cs typeface="Candara"/>
            </a:endParaRPr>
          </a:p>
          <a:p>
            <a:pPr marL="171450" marR="0" lvl="0" indent="-171450" algn="l" defTabSz="914400" rtl="0" eaLnBrk="1" fontAlgn="auto" latinLnBrk="0" hangingPunct="1">
              <a:lnSpc>
                <a:spcPct val="100000"/>
              </a:lnSpc>
              <a:spcBef>
                <a:spcPts val="0"/>
              </a:spcBef>
              <a:spcAft>
                <a:spcPts val="0"/>
              </a:spcAft>
              <a:buClrTx/>
              <a:buSzTx/>
              <a:buFont typeface="Arial"/>
              <a:buChar char="•"/>
              <a:tabLst/>
              <a:defRPr/>
            </a:pPr>
            <a:r>
              <a:rPr lang="fr-FR" sz="1000" dirty="0"/>
              <a:t>Cette diapositive peut être utilisée pour faire des commentaires sur la diapositive 22 et indiquer certaines utilisations potentielles d’études observationnelles réalisées dans le monde réel</a:t>
            </a:r>
            <a:r>
              <a:rPr lang="fr-FR" sz="1000" baseline="0" dirty="0"/>
              <a:t>.</a:t>
            </a:r>
            <a:endParaRPr lang="fr-FR" sz="1000" dirty="0"/>
          </a:p>
          <a:p>
            <a:pPr marL="0" indent="0">
              <a:buFont typeface="Arial"/>
              <a:buNone/>
            </a:pPr>
            <a:endParaRPr lang="en-US" sz="1000"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6862374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Notes du </a:t>
            </a:r>
            <a:r>
              <a:rPr lang="en-CA" b="1" dirty="0" err="1"/>
              <a:t>conférencier</a:t>
            </a:r>
            <a:r>
              <a:rPr lang="en-CA" b="1" dirty="0"/>
              <a:t> :</a:t>
            </a:r>
          </a:p>
          <a:p>
            <a:pPr lvl="0" algn="l" defTabSz="914400">
              <a:defRPr/>
            </a:pPr>
            <a:endParaRPr lang="en-CA" sz="1200" b="1" dirty="0">
              <a:solidFill>
                <a:prstClr val="black"/>
              </a:solidFill>
              <a:latin typeface="Arial Narrow" panose="020B0606020202030204" pitchFamily="34" charset="0"/>
              <a:cs typeface="Candara"/>
            </a:endParaRPr>
          </a:p>
          <a:p>
            <a:pPr marL="171450" indent="-171450">
              <a:buFont typeface="Arial"/>
              <a:buChar char="•"/>
            </a:pPr>
            <a:r>
              <a:rPr lang="fr-FR" sz="1000" dirty="0"/>
              <a:t>Cette diapositive est utile lorsqu’on décrit comment les grandes séries de données non randomisées sont utilisées dans le monde réel. L’appariement des coefficients de propension vise à compenser l’absence de randomisation prospective lorsqu’on analyse les données prospectivement</a:t>
            </a:r>
            <a:r>
              <a:rPr lang="fr-FR" sz="1000" baseline="0" dirty="0"/>
              <a:t>.</a:t>
            </a:r>
            <a:r>
              <a:rPr lang="fr-FR" sz="1000" dirty="0"/>
              <a:t> Seules les</a:t>
            </a:r>
            <a:r>
              <a:rPr lang="fr-FR" sz="1000" baseline="0" dirty="0"/>
              <a:t> variables qui sont disponibles dans l’ensemble des données peuvent être appariées et corrigées pour les biais.  C’</a:t>
            </a:r>
            <a:r>
              <a:rPr lang="fr-FR" sz="1000" dirty="0"/>
              <a:t>est pourquoi l’appariement des scores de propension ne peut jamais être aussi fiable que la randomisation prospective à double insu où les groupes sont généralement identiques, sauf pour la variable </a:t>
            </a:r>
            <a:r>
              <a:rPr lang="fr-FR" sz="1000" baseline="0" dirty="0"/>
              <a:t>(p. ex., le médicament) à l’étude.</a:t>
            </a:r>
          </a:p>
          <a:p>
            <a:pPr marL="171450" indent="-171450">
              <a:buFont typeface="Arial"/>
              <a:buChar char="•"/>
            </a:pPr>
            <a:r>
              <a:rPr lang="fr-FR" sz="1000" baseline="0" dirty="0"/>
              <a:t>Peut être utilisée comme diapositive</a:t>
            </a:r>
            <a:r>
              <a:rPr lang="fr-FR" sz="1000" dirty="0"/>
              <a:t> supplémentaire à la discrétion du présentateur.</a:t>
            </a:r>
            <a:r>
              <a:rPr lang="fr-FR" sz="1000" baseline="0" dirty="0"/>
              <a:t> </a:t>
            </a:r>
            <a:endParaRPr lang="fr-FR" sz="1000" dirty="0"/>
          </a:p>
          <a:p>
            <a:pPr marL="0" indent="0">
              <a:buFont typeface="Arial"/>
              <a:buNone/>
            </a:pPr>
            <a:endParaRPr lang="en-US" sz="1000"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9517775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Notes du </a:t>
            </a:r>
            <a:r>
              <a:rPr lang="en-CA" b="1" dirty="0" err="1"/>
              <a:t>conférencier</a:t>
            </a:r>
            <a:r>
              <a:rPr lang="en-CA" b="1" dirty="0"/>
              <a:t> :</a:t>
            </a:r>
          </a:p>
          <a:p>
            <a:endParaRPr lang="en-CA" b="1" dirty="0"/>
          </a:p>
          <a:p>
            <a:pPr marL="171450" indent="-171450">
              <a:buFont typeface="Arial"/>
              <a:buChar char="•"/>
            </a:pPr>
            <a:r>
              <a:rPr lang="fr-FR" dirty="0"/>
              <a:t>Cette diapositive compare les forces et les faiblesses des données observationnelles du monde réel, permettant aux participants de mieux faire la différence entre le nombre croissant d’études du monde réel publiées chaque année</a:t>
            </a:r>
            <a:r>
              <a:rPr lang="fr-FR" baseline="0" dirty="0"/>
              <a:t>.</a:t>
            </a:r>
          </a:p>
          <a:p>
            <a:pPr marL="171450" indent="-171450">
              <a:buFont typeface="Arial"/>
              <a:buChar char="•"/>
            </a:pPr>
            <a:r>
              <a:rPr lang="fr-FR" baseline="0" dirty="0"/>
              <a:t>Addition utile à la diapositive 26 selon l’intérêt de l’auditoire sur le sujet.</a:t>
            </a:r>
            <a:endParaRPr lang="fr-FR" dirty="0"/>
          </a:p>
          <a:p>
            <a:pPr marL="0" indent="0">
              <a:buFont typeface="Arial"/>
              <a:buNone/>
            </a:pPr>
            <a:endParaRPr lang="en-US" sz="1000"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9811126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Notes du </a:t>
            </a:r>
            <a:r>
              <a:rPr lang="en-CA" b="1" dirty="0" err="1"/>
              <a:t>conférencier</a:t>
            </a:r>
            <a:r>
              <a:rPr lang="en-CA" b="1" dirty="0"/>
              <a:t> :</a:t>
            </a:r>
          </a:p>
          <a:p>
            <a:pPr lvl="0" algn="l" defTabSz="914400">
              <a:defRPr/>
            </a:pPr>
            <a:endParaRPr lang="en-CA" sz="1200" b="1" dirty="0">
              <a:solidFill>
                <a:prstClr val="black"/>
              </a:solidFill>
              <a:latin typeface="Arial Narrow" panose="020B0606020202030204" pitchFamily="34" charset="0"/>
              <a:cs typeface="Candara"/>
            </a:endParaRPr>
          </a:p>
          <a:p>
            <a:pPr defTabSz="483276">
              <a:defRPr/>
            </a:pPr>
            <a:r>
              <a:rPr lang="fr-FR" dirty="0">
                <a:ea typeface="Microsoft YaHei" pitchFamily="34" charset="-122"/>
              </a:rPr>
              <a:t>Cette diapositive présente des données clés sur les résultats relatifs à l’efficacité et à l’innocuité des AOD vs la warfarine provenant de trois nouvelles études majeures utilisant des AOD vs la warfarine : RE-LY, ROCKET et ARISTOTLE</a:t>
            </a:r>
          </a:p>
          <a:p>
            <a:pPr marL="181229" indent="-181229" defTabSz="483276">
              <a:buFont typeface="Arial"/>
              <a:buChar char="•"/>
              <a:defRPr/>
            </a:pPr>
            <a:r>
              <a:rPr lang="fr-FR" dirty="0">
                <a:ea typeface="Microsoft YaHei" pitchFamily="34" charset="-122"/>
              </a:rPr>
              <a:t>Le dabigatran 150 mg et l’</a:t>
            </a:r>
            <a:r>
              <a:rPr lang="fr-FR" dirty="0" err="1">
                <a:ea typeface="Microsoft YaHei" pitchFamily="34" charset="-122"/>
              </a:rPr>
              <a:t>apixaban</a:t>
            </a:r>
            <a:r>
              <a:rPr lang="fr-FR" dirty="0">
                <a:ea typeface="Microsoft YaHei" pitchFamily="34" charset="-122"/>
              </a:rPr>
              <a:t> 5 mg sont associés à une réduction significative du taux d’AVC/ES vs la warfarine. </a:t>
            </a:r>
          </a:p>
          <a:p>
            <a:pPr marL="181229" indent="-181229" defTabSz="483276">
              <a:buFont typeface="Arial"/>
              <a:buChar char="•"/>
              <a:defRPr/>
            </a:pPr>
            <a:r>
              <a:rPr lang="fr-FR" dirty="0">
                <a:ea typeface="Microsoft YaHei" pitchFamily="34" charset="-122"/>
              </a:rPr>
              <a:t>Le dabigatran 110 mg et l’</a:t>
            </a:r>
            <a:r>
              <a:rPr lang="fr-FR" dirty="0" err="1">
                <a:ea typeface="Microsoft YaHei" pitchFamily="34" charset="-122"/>
              </a:rPr>
              <a:t>apixaban</a:t>
            </a:r>
            <a:r>
              <a:rPr lang="fr-FR" dirty="0">
                <a:ea typeface="Microsoft YaHei" pitchFamily="34" charset="-122"/>
              </a:rPr>
              <a:t> 5 mg sont associés à une réduction significative du taux d’hémorragie majeure vs la warfarine. </a:t>
            </a:r>
            <a:r>
              <a:rPr lang="fr-FR" dirty="0">
                <a:ea typeface="Microsoft YaHei"/>
                <a:cs typeface="Microsoft YaHei"/>
              </a:rPr>
              <a:t> </a:t>
            </a:r>
          </a:p>
          <a:p>
            <a:pPr marL="181229" indent="-181229" defTabSz="483276">
              <a:buFont typeface="Arial"/>
              <a:buChar char="•"/>
              <a:defRPr/>
            </a:pPr>
            <a:r>
              <a:rPr lang="fr-FR" dirty="0">
                <a:ea typeface="Microsoft YaHei" pitchFamily="34" charset="-122"/>
              </a:rPr>
              <a:t>Tous les nouveaux AOD sont associés à une réduction significative du taux d’hémorragie intracérébrale comparativement à la warfarine.</a:t>
            </a:r>
          </a:p>
          <a:p>
            <a:pPr marL="181229" indent="-181229" defTabSz="483276">
              <a:buFont typeface="Arial"/>
              <a:buChar char="•"/>
              <a:defRPr/>
            </a:pPr>
            <a:r>
              <a:rPr lang="fr-FR" dirty="0">
                <a:ea typeface="Microsoft YaHei" pitchFamily="34" charset="-122"/>
              </a:rPr>
              <a:t>L’</a:t>
            </a:r>
            <a:r>
              <a:rPr lang="fr-FR" dirty="0" err="1">
                <a:ea typeface="Microsoft YaHei" pitchFamily="34" charset="-122"/>
              </a:rPr>
              <a:t>apixaban</a:t>
            </a:r>
            <a:r>
              <a:rPr lang="fr-FR" dirty="0">
                <a:ea typeface="Microsoft YaHei" pitchFamily="34" charset="-122"/>
              </a:rPr>
              <a:t> est associé à une réduction significative de la mortalité comparativement à la </a:t>
            </a:r>
            <a:r>
              <a:rPr lang="fr-FR" dirty="0">
                <a:solidFill>
                  <a:srgbClr val="000000"/>
                </a:solidFill>
              </a:rPr>
              <a:t>warfarine.</a:t>
            </a:r>
          </a:p>
          <a:p>
            <a:pPr marL="181229" indent="-181229">
              <a:tabLst>
                <a:tab pos="0" algn="l"/>
                <a:tab pos="461462" algn="l"/>
                <a:tab pos="927958" algn="l"/>
                <a:tab pos="1392776" algn="l"/>
                <a:tab pos="1857595" algn="l"/>
                <a:tab pos="2322412" algn="l"/>
                <a:tab pos="2788909" algn="l"/>
                <a:tab pos="3253727" algn="l"/>
                <a:tab pos="3718545" algn="l"/>
                <a:tab pos="4183363" algn="l"/>
                <a:tab pos="4649860" algn="l"/>
                <a:tab pos="5113000" algn="l"/>
                <a:tab pos="5579496" algn="l"/>
                <a:tab pos="6044313" algn="l"/>
                <a:tab pos="6510810" algn="l"/>
                <a:tab pos="6973950" algn="l"/>
                <a:tab pos="7440446" algn="l"/>
                <a:tab pos="7905264" algn="l"/>
                <a:tab pos="8370082" algn="l"/>
                <a:tab pos="8834901" algn="l"/>
                <a:tab pos="9301397" algn="l"/>
              </a:tabLst>
              <a:defRPr/>
            </a:pPr>
            <a:endParaRPr lang="fr-CA" sz="1000" dirty="0">
              <a:ea typeface="Microsoft YaHei"/>
              <a:cs typeface="Microsoft YaHei"/>
            </a:endParaRPr>
          </a:p>
          <a:p>
            <a:pPr marL="181229" indent="-181229">
              <a:tabLst>
                <a:tab pos="0" algn="l"/>
                <a:tab pos="461462" algn="l"/>
                <a:tab pos="927958" algn="l"/>
                <a:tab pos="1392776" algn="l"/>
                <a:tab pos="1857595" algn="l"/>
                <a:tab pos="2322412" algn="l"/>
                <a:tab pos="2788909" algn="l"/>
                <a:tab pos="3253727" algn="l"/>
                <a:tab pos="3718545" algn="l"/>
                <a:tab pos="4183363" algn="l"/>
                <a:tab pos="4649860" algn="l"/>
                <a:tab pos="5113000" algn="l"/>
                <a:tab pos="5579496" algn="l"/>
                <a:tab pos="6044313" algn="l"/>
                <a:tab pos="6510810" algn="l"/>
                <a:tab pos="6973950" algn="l"/>
                <a:tab pos="7440446" algn="l"/>
                <a:tab pos="7905264" algn="l"/>
                <a:tab pos="8370082" algn="l"/>
                <a:tab pos="8834901" algn="l"/>
                <a:tab pos="9301397" algn="l"/>
              </a:tabLst>
              <a:defRPr/>
            </a:pPr>
            <a:r>
              <a:rPr lang="fr-FR" dirty="0">
                <a:ea typeface="Microsoft YaHei"/>
                <a:cs typeface="Microsoft YaHei"/>
              </a:rPr>
              <a:t>Définition de l’hémorragie majeure :</a:t>
            </a:r>
          </a:p>
          <a:p>
            <a:pPr marL="181229" lvl="1" indent="-181229">
              <a:buFont typeface="Arial"/>
              <a:buChar char="•"/>
              <a:defRPr/>
            </a:pPr>
            <a:r>
              <a:rPr lang="fr-FR" dirty="0"/>
              <a:t>RE-LY : une réduction du taux d’hémoglobine d’au moins 20 g par litre, une transfusion d’au moins 2 unités de sang ou une hémorragie symptomatique dans deux régions ou organes importants.</a:t>
            </a:r>
          </a:p>
          <a:p>
            <a:pPr marL="181229" lvl="1" indent="-181229">
              <a:buFont typeface="Arial"/>
              <a:buChar char="•"/>
              <a:defRPr/>
            </a:pPr>
            <a:r>
              <a:rPr lang="fr-FR" dirty="0"/>
              <a:t>ROCKET : hémorragie cliniquement manifeste associée à l’issue suivante : issue fatale, impliquant une région critique (</a:t>
            </a:r>
            <a:r>
              <a:rPr lang="fr-FR" i="1" dirty="0"/>
              <a:t>i.e.,</a:t>
            </a:r>
            <a:r>
              <a:rPr lang="fr-FR" dirty="0"/>
              <a:t> intracrânienne, </a:t>
            </a:r>
            <a:r>
              <a:rPr lang="fr-FR" dirty="0" err="1"/>
              <a:t>intramédulaire</a:t>
            </a:r>
            <a:r>
              <a:rPr lang="fr-FR" dirty="0"/>
              <a:t>, intra-oculaire, péricardique, intra-articulaire, intramusculaire avec syndrome du compartiment ou rétropéritonéale) ou hémorragie cliniquement manifeste associée à une chute du taux d’hémoglobine de ≥ 2 g/</a:t>
            </a:r>
            <a:r>
              <a:rPr lang="fr-FR" dirty="0" err="1"/>
              <a:t>dL</a:t>
            </a:r>
            <a:r>
              <a:rPr lang="fr-FR" dirty="0"/>
              <a:t> ou entraînant une transfusion de ≥ 2 unités de concentré de globules rouge ou de sang entier.</a:t>
            </a:r>
          </a:p>
          <a:p>
            <a:pPr marL="181229" lvl="1" indent="-181229">
              <a:buFont typeface="Arial"/>
              <a:buChar char="•"/>
              <a:defRPr/>
            </a:pPr>
            <a:r>
              <a:rPr lang="fr-FR" dirty="0">
                <a:ea typeface="Microsoft YaHei"/>
                <a:cs typeface="Microsoft YaHei"/>
              </a:rPr>
              <a:t>ARISTOTLE : hémorragie cliniquement manifeste associée à une baisse du taux d’hémoglobine d’au moins 2 g par </a:t>
            </a:r>
            <a:r>
              <a:rPr lang="fr-FR" dirty="0" err="1">
                <a:ea typeface="Microsoft YaHei"/>
                <a:cs typeface="Microsoft YaHei"/>
              </a:rPr>
              <a:t>dL</a:t>
            </a:r>
            <a:r>
              <a:rPr lang="fr-FR" dirty="0">
                <a:ea typeface="Microsoft YaHei"/>
                <a:cs typeface="Microsoft YaHei"/>
              </a:rPr>
              <a:t> ou entraînant une transfusion d’au moins 2 unités de concentré de globules rouges, </a:t>
            </a:r>
            <a:r>
              <a:rPr lang="fr-FR" dirty="0"/>
              <a:t> survenant dans une région critique ou entraînant la mort.</a:t>
            </a:r>
          </a:p>
          <a:p>
            <a:pPr marL="181229" lvl="1" indent="-181229">
              <a:buFont typeface="Arial"/>
              <a:buChar char="•"/>
              <a:defRPr/>
            </a:pPr>
            <a:r>
              <a:rPr lang="fr-FR" dirty="0"/>
              <a:t>ENGAGE : Définition de la Société internationale de thrombose et d’hémostase  : hémorragie cliniquement manifeste associée à une baisse du taux d’hémoglobine d’au moins 2 g par </a:t>
            </a:r>
            <a:r>
              <a:rPr lang="fr-FR" dirty="0" err="1"/>
              <a:t>dL</a:t>
            </a:r>
            <a:r>
              <a:rPr lang="fr-FR" dirty="0"/>
              <a:t> ou entraînant une transfusion d’au moins 2 unités de concentré de globules rouges, survenant dans une région critique ou entraînant la mort.</a:t>
            </a:r>
          </a:p>
          <a:p>
            <a:pPr lvl="1">
              <a:defRPr/>
            </a:pPr>
            <a:endParaRPr lang="fr-FR" dirty="0">
              <a:ea typeface="Microsoft YaHei"/>
              <a:cs typeface="Microsoft YaHei"/>
            </a:endParaRPr>
          </a:p>
          <a:p>
            <a:pPr>
              <a:tabLst>
                <a:tab pos="0" algn="l"/>
                <a:tab pos="462713" algn="l"/>
                <a:tab pos="928718" algn="l"/>
                <a:tab pos="1393078" algn="l"/>
                <a:tab pos="1859085" algn="l"/>
                <a:tab pos="2323444" algn="l"/>
                <a:tab pos="2789449" algn="l"/>
                <a:tab pos="3253809" algn="l"/>
                <a:tab pos="3719816" algn="l"/>
                <a:tab pos="4184174" algn="l"/>
                <a:tab pos="4650180" algn="l"/>
                <a:tab pos="5114540" algn="l"/>
                <a:tab pos="5580545" algn="l"/>
                <a:tab pos="6044906" algn="l"/>
                <a:tab pos="6510911" algn="l"/>
                <a:tab pos="6975270" algn="l"/>
                <a:tab pos="7441277" algn="l"/>
                <a:tab pos="7905636" algn="l"/>
                <a:tab pos="8371641" algn="l"/>
                <a:tab pos="8836001" algn="l"/>
                <a:tab pos="9302007" algn="l"/>
              </a:tabLst>
              <a:defRPr/>
            </a:pPr>
            <a:r>
              <a:rPr lang="fr-FR" dirty="0">
                <a:ea typeface="Microsoft YaHei" pitchFamily="34" charset="-122"/>
              </a:rPr>
              <a:t>Références :</a:t>
            </a:r>
          </a:p>
          <a:p>
            <a:pPr marL="241638" indent="-241638">
              <a:buFont typeface="+mj-lt"/>
              <a:buAutoNum type="arabicPeriod"/>
              <a:tabLst>
                <a:tab pos="0" algn="l"/>
                <a:tab pos="462713" algn="l"/>
                <a:tab pos="928718" algn="l"/>
                <a:tab pos="1393078" algn="l"/>
                <a:tab pos="1859085" algn="l"/>
                <a:tab pos="2323444" algn="l"/>
                <a:tab pos="2789449" algn="l"/>
                <a:tab pos="3253809" algn="l"/>
                <a:tab pos="3719816" algn="l"/>
                <a:tab pos="4184174" algn="l"/>
                <a:tab pos="4650180" algn="l"/>
                <a:tab pos="5114540" algn="l"/>
                <a:tab pos="5580545" algn="l"/>
                <a:tab pos="6044906" algn="l"/>
                <a:tab pos="6510911" algn="l"/>
                <a:tab pos="6975270" algn="l"/>
                <a:tab pos="7441277" algn="l"/>
                <a:tab pos="7905636" algn="l"/>
                <a:tab pos="8371641" algn="l"/>
                <a:tab pos="8836001" algn="l"/>
                <a:tab pos="9302007" algn="l"/>
              </a:tabLst>
              <a:defRPr/>
            </a:pPr>
            <a:r>
              <a:rPr lang="fr-CA" sz="900" dirty="0">
                <a:solidFill>
                  <a:srgbClr val="333333"/>
                </a:solidFill>
                <a:ea typeface="Microsoft YaHei" pitchFamily="34" charset="-122"/>
              </a:rPr>
              <a:t>﻿Connolly SJ, et al; for the RE-LY </a:t>
            </a:r>
            <a:r>
              <a:rPr lang="fr-CA" sz="900" dirty="0" err="1">
                <a:solidFill>
                  <a:srgbClr val="333333"/>
                </a:solidFill>
                <a:ea typeface="Microsoft YaHei" pitchFamily="34" charset="-122"/>
              </a:rPr>
              <a:t>Steering</a:t>
            </a:r>
            <a:r>
              <a:rPr lang="fr-CA" sz="900" dirty="0">
                <a:solidFill>
                  <a:srgbClr val="333333"/>
                </a:solidFill>
                <a:ea typeface="Microsoft YaHei" pitchFamily="34" charset="-122"/>
              </a:rPr>
              <a:t> </a:t>
            </a:r>
            <a:r>
              <a:rPr lang="fr-CA" sz="900" dirty="0" err="1">
                <a:solidFill>
                  <a:srgbClr val="333333"/>
                </a:solidFill>
                <a:ea typeface="Microsoft YaHei" pitchFamily="34" charset="-122"/>
              </a:rPr>
              <a:t>Committee</a:t>
            </a:r>
            <a:r>
              <a:rPr lang="fr-CA" sz="900" dirty="0">
                <a:solidFill>
                  <a:srgbClr val="333333"/>
                </a:solidFill>
                <a:ea typeface="Microsoft YaHei" pitchFamily="34" charset="-122"/>
              </a:rPr>
              <a:t> and </a:t>
            </a:r>
            <a:r>
              <a:rPr lang="fr-CA" sz="900" dirty="0" err="1">
                <a:solidFill>
                  <a:srgbClr val="333333"/>
                </a:solidFill>
                <a:ea typeface="Microsoft YaHei" pitchFamily="34" charset="-122"/>
              </a:rPr>
              <a:t>Investigators</a:t>
            </a:r>
            <a:r>
              <a:rPr lang="fr-CA" sz="900" dirty="0">
                <a:solidFill>
                  <a:srgbClr val="333333"/>
                </a:solidFill>
                <a:ea typeface="Microsoft YaHei" pitchFamily="34" charset="-122"/>
              </a:rPr>
              <a:t>. Dabigatran versus </a:t>
            </a:r>
            <a:r>
              <a:rPr lang="fr-CA" sz="900" dirty="0" err="1">
                <a:solidFill>
                  <a:srgbClr val="333333"/>
                </a:solidFill>
                <a:ea typeface="Microsoft YaHei" pitchFamily="34" charset="-122"/>
              </a:rPr>
              <a:t>warfarin</a:t>
            </a:r>
            <a:r>
              <a:rPr lang="fr-CA" sz="900" dirty="0">
                <a:solidFill>
                  <a:srgbClr val="333333"/>
                </a:solidFill>
                <a:ea typeface="Microsoft YaHei" pitchFamily="34" charset="-122"/>
              </a:rPr>
              <a:t> in patients </a:t>
            </a:r>
            <a:r>
              <a:rPr lang="fr-CA" sz="900" dirty="0" err="1">
                <a:solidFill>
                  <a:srgbClr val="333333"/>
                </a:solidFill>
                <a:ea typeface="Microsoft YaHei" pitchFamily="34" charset="-122"/>
              </a:rPr>
              <a:t>with</a:t>
            </a:r>
            <a:r>
              <a:rPr lang="fr-CA" sz="900" dirty="0">
                <a:solidFill>
                  <a:srgbClr val="333333"/>
                </a:solidFill>
                <a:ea typeface="Microsoft YaHei" pitchFamily="34" charset="-122"/>
              </a:rPr>
              <a:t> atrial fibrillation. N </a:t>
            </a:r>
            <a:r>
              <a:rPr lang="fr-CA" sz="900" dirty="0" err="1">
                <a:solidFill>
                  <a:srgbClr val="333333"/>
                </a:solidFill>
                <a:ea typeface="Microsoft YaHei" pitchFamily="34" charset="-122"/>
              </a:rPr>
              <a:t>Engl</a:t>
            </a:r>
            <a:r>
              <a:rPr lang="fr-CA" sz="900" dirty="0">
                <a:solidFill>
                  <a:srgbClr val="333333"/>
                </a:solidFill>
                <a:ea typeface="Microsoft YaHei" pitchFamily="34" charset="-122"/>
              </a:rPr>
              <a:t> J Med 2009; 361:1139-1151.</a:t>
            </a:r>
          </a:p>
          <a:p>
            <a:pPr marL="241638" indent="-241638">
              <a:buFont typeface="+mj-lt"/>
              <a:buAutoNum type="arabicPeriod"/>
              <a:tabLst>
                <a:tab pos="0" algn="l"/>
                <a:tab pos="462713" algn="l"/>
                <a:tab pos="928718" algn="l"/>
                <a:tab pos="1393078" algn="l"/>
                <a:tab pos="1859085" algn="l"/>
                <a:tab pos="2323444" algn="l"/>
                <a:tab pos="2789449" algn="l"/>
                <a:tab pos="3253809" algn="l"/>
                <a:tab pos="3719816" algn="l"/>
                <a:tab pos="4184174" algn="l"/>
                <a:tab pos="4650180" algn="l"/>
                <a:tab pos="5114540" algn="l"/>
                <a:tab pos="5580545" algn="l"/>
                <a:tab pos="6044906" algn="l"/>
                <a:tab pos="6510911" algn="l"/>
                <a:tab pos="6975270" algn="l"/>
                <a:tab pos="7441277" algn="l"/>
                <a:tab pos="7905636" algn="l"/>
                <a:tab pos="8371641" algn="l"/>
                <a:tab pos="8836001" algn="l"/>
                <a:tab pos="9302007" algn="l"/>
              </a:tabLst>
              <a:defRPr/>
            </a:pPr>
            <a:r>
              <a:rPr lang="fr-CA" sz="900" dirty="0">
                <a:solidFill>
                  <a:srgbClr val="333333"/>
                </a:solidFill>
                <a:ea typeface="Microsoft YaHei" pitchFamily="34" charset="-122"/>
              </a:rPr>
              <a:t>Connolly SJ, et al; for the RE-LY </a:t>
            </a:r>
            <a:r>
              <a:rPr lang="fr-CA" sz="900" dirty="0" err="1">
                <a:solidFill>
                  <a:srgbClr val="333333"/>
                </a:solidFill>
                <a:ea typeface="Microsoft YaHei" pitchFamily="34" charset="-122"/>
              </a:rPr>
              <a:t>Investigators</a:t>
            </a:r>
            <a:r>
              <a:rPr lang="fr-CA" sz="900" dirty="0">
                <a:solidFill>
                  <a:srgbClr val="333333"/>
                </a:solidFill>
                <a:ea typeface="Microsoft YaHei" pitchFamily="34" charset="-122"/>
              </a:rPr>
              <a:t>. </a:t>
            </a:r>
            <a:r>
              <a:rPr lang="fr-CA" sz="900" dirty="0" err="1">
                <a:solidFill>
                  <a:srgbClr val="333333"/>
                </a:solidFill>
                <a:ea typeface="Microsoft YaHei" pitchFamily="34" charset="-122"/>
              </a:rPr>
              <a:t>Newly</a:t>
            </a:r>
            <a:r>
              <a:rPr lang="fr-CA" sz="900" dirty="0">
                <a:solidFill>
                  <a:srgbClr val="333333"/>
                </a:solidFill>
                <a:ea typeface="Microsoft YaHei" pitchFamily="34" charset="-122"/>
              </a:rPr>
              <a:t> </a:t>
            </a:r>
            <a:r>
              <a:rPr lang="fr-CA" sz="900" dirty="0" err="1">
                <a:solidFill>
                  <a:srgbClr val="333333"/>
                </a:solidFill>
                <a:ea typeface="Microsoft YaHei" pitchFamily="34" charset="-122"/>
              </a:rPr>
              <a:t>identified</a:t>
            </a:r>
            <a:r>
              <a:rPr lang="fr-CA" sz="900" dirty="0">
                <a:solidFill>
                  <a:srgbClr val="333333"/>
                </a:solidFill>
                <a:ea typeface="Microsoft YaHei" pitchFamily="34" charset="-122"/>
              </a:rPr>
              <a:t> </a:t>
            </a:r>
            <a:r>
              <a:rPr lang="fr-CA" sz="900" dirty="0" err="1">
                <a:solidFill>
                  <a:srgbClr val="333333"/>
                </a:solidFill>
                <a:ea typeface="Microsoft YaHei" pitchFamily="34" charset="-122"/>
              </a:rPr>
              <a:t>events</a:t>
            </a:r>
            <a:r>
              <a:rPr lang="fr-CA" sz="900" dirty="0">
                <a:solidFill>
                  <a:srgbClr val="333333"/>
                </a:solidFill>
                <a:ea typeface="Microsoft YaHei" pitchFamily="34" charset="-122"/>
              </a:rPr>
              <a:t> in the RE-LY trial. N </a:t>
            </a:r>
            <a:r>
              <a:rPr lang="fr-CA" sz="900" dirty="0" err="1">
                <a:solidFill>
                  <a:srgbClr val="333333"/>
                </a:solidFill>
                <a:ea typeface="Microsoft YaHei" pitchFamily="34" charset="-122"/>
              </a:rPr>
              <a:t>Engl</a:t>
            </a:r>
            <a:r>
              <a:rPr lang="fr-CA" sz="900" dirty="0">
                <a:solidFill>
                  <a:srgbClr val="333333"/>
                </a:solidFill>
                <a:ea typeface="Microsoft YaHei" pitchFamily="34" charset="-122"/>
              </a:rPr>
              <a:t> J Med 2010; 363(19):1875-1876.</a:t>
            </a:r>
          </a:p>
          <a:p>
            <a:pPr marL="241638" indent="-241638">
              <a:buFont typeface="+mj-lt"/>
              <a:buAutoNum type="arabicPeriod"/>
              <a:tabLst>
                <a:tab pos="0" algn="l"/>
                <a:tab pos="462713" algn="l"/>
                <a:tab pos="928718" algn="l"/>
                <a:tab pos="1393078" algn="l"/>
                <a:tab pos="1859085" algn="l"/>
                <a:tab pos="2323444" algn="l"/>
                <a:tab pos="2789449" algn="l"/>
                <a:tab pos="3253809" algn="l"/>
                <a:tab pos="3719816" algn="l"/>
                <a:tab pos="4184174" algn="l"/>
                <a:tab pos="4650180" algn="l"/>
                <a:tab pos="5114540" algn="l"/>
                <a:tab pos="5580545" algn="l"/>
                <a:tab pos="6044906" algn="l"/>
                <a:tab pos="6510911" algn="l"/>
                <a:tab pos="6975270" algn="l"/>
                <a:tab pos="7441277" algn="l"/>
                <a:tab pos="7905636" algn="l"/>
                <a:tab pos="8371641" algn="l"/>
                <a:tab pos="8836001" algn="l"/>
                <a:tab pos="9302007" algn="l"/>
              </a:tabLst>
              <a:defRPr/>
            </a:pPr>
            <a:r>
              <a:rPr lang="fr-CA" sz="900" dirty="0">
                <a:solidFill>
                  <a:srgbClr val="333333"/>
                </a:solidFill>
                <a:ea typeface="Microsoft YaHei" pitchFamily="34" charset="-122"/>
              </a:rPr>
              <a:t>Patel MR, et al; and the ROCKET AF </a:t>
            </a:r>
            <a:r>
              <a:rPr lang="fr-CA" sz="900" dirty="0" err="1">
                <a:solidFill>
                  <a:srgbClr val="333333"/>
                </a:solidFill>
                <a:ea typeface="Microsoft YaHei" pitchFamily="34" charset="-122"/>
              </a:rPr>
              <a:t>Steering</a:t>
            </a:r>
            <a:r>
              <a:rPr lang="fr-CA" sz="900" dirty="0">
                <a:solidFill>
                  <a:srgbClr val="333333"/>
                </a:solidFill>
                <a:ea typeface="Microsoft YaHei" pitchFamily="34" charset="-122"/>
              </a:rPr>
              <a:t> </a:t>
            </a:r>
            <a:r>
              <a:rPr lang="fr-CA" sz="900" dirty="0" err="1">
                <a:solidFill>
                  <a:srgbClr val="333333"/>
                </a:solidFill>
                <a:ea typeface="Microsoft YaHei" pitchFamily="34" charset="-122"/>
              </a:rPr>
              <a:t>Committee</a:t>
            </a:r>
            <a:r>
              <a:rPr lang="fr-CA" sz="900" dirty="0">
                <a:solidFill>
                  <a:srgbClr val="333333"/>
                </a:solidFill>
                <a:ea typeface="Microsoft YaHei" pitchFamily="34" charset="-122"/>
              </a:rPr>
              <a:t> for the ROCKET AF </a:t>
            </a:r>
            <a:r>
              <a:rPr lang="fr-CA" sz="900" dirty="0" err="1">
                <a:solidFill>
                  <a:srgbClr val="333333"/>
                </a:solidFill>
                <a:ea typeface="Microsoft YaHei" pitchFamily="34" charset="-122"/>
              </a:rPr>
              <a:t>Investigators</a:t>
            </a:r>
            <a:r>
              <a:rPr lang="fr-CA" sz="900" dirty="0">
                <a:solidFill>
                  <a:srgbClr val="333333"/>
                </a:solidFill>
                <a:ea typeface="Microsoft YaHei" pitchFamily="34" charset="-122"/>
              </a:rPr>
              <a:t>. </a:t>
            </a:r>
            <a:r>
              <a:rPr lang="fr-CA" sz="900" dirty="0" err="1">
                <a:solidFill>
                  <a:srgbClr val="333333"/>
                </a:solidFill>
                <a:ea typeface="Microsoft YaHei" pitchFamily="34" charset="-122"/>
              </a:rPr>
              <a:t>Rivaroxaban</a:t>
            </a:r>
            <a:r>
              <a:rPr lang="fr-CA" sz="900" dirty="0">
                <a:solidFill>
                  <a:srgbClr val="333333"/>
                </a:solidFill>
                <a:ea typeface="Microsoft YaHei" pitchFamily="34" charset="-122"/>
              </a:rPr>
              <a:t> versus </a:t>
            </a:r>
            <a:r>
              <a:rPr lang="fr-CA" sz="900" dirty="0" err="1">
                <a:solidFill>
                  <a:srgbClr val="333333"/>
                </a:solidFill>
                <a:ea typeface="Microsoft YaHei" pitchFamily="34" charset="-122"/>
              </a:rPr>
              <a:t>warfarin</a:t>
            </a:r>
            <a:r>
              <a:rPr lang="fr-CA" sz="900" dirty="0">
                <a:solidFill>
                  <a:srgbClr val="333333"/>
                </a:solidFill>
                <a:ea typeface="Microsoft YaHei" pitchFamily="34" charset="-122"/>
              </a:rPr>
              <a:t> in </a:t>
            </a:r>
            <a:r>
              <a:rPr lang="fr-CA" sz="900" dirty="0" err="1">
                <a:solidFill>
                  <a:srgbClr val="333333"/>
                </a:solidFill>
                <a:ea typeface="Microsoft YaHei" pitchFamily="34" charset="-122"/>
              </a:rPr>
              <a:t>nonvalvular</a:t>
            </a:r>
            <a:r>
              <a:rPr lang="fr-CA" sz="900" dirty="0">
                <a:solidFill>
                  <a:srgbClr val="333333"/>
                </a:solidFill>
                <a:ea typeface="Microsoft YaHei" pitchFamily="34" charset="-122"/>
              </a:rPr>
              <a:t> atrial fibrillation. N </a:t>
            </a:r>
            <a:r>
              <a:rPr lang="fr-CA" sz="900" dirty="0" err="1">
                <a:solidFill>
                  <a:srgbClr val="333333"/>
                </a:solidFill>
                <a:ea typeface="Microsoft YaHei" pitchFamily="34" charset="-122"/>
              </a:rPr>
              <a:t>Engl</a:t>
            </a:r>
            <a:r>
              <a:rPr lang="fr-CA" sz="900" dirty="0">
                <a:solidFill>
                  <a:srgbClr val="333333"/>
                </a:solidFill>
                <a:ea typeface="Microsoft YaHei" pitchFamily="34" charset="-122"/>
              </a:rPr>
              <a:t> J Med 2011; 365:883-891.</a:t>
            </a:r>
          </a:p>
          <a:p>
            <a:pPr marL="241638" indent="-241638">
              <a:buFont typeface="+mj-lt"/>
              <a:buAutoNum type="arabicPeriod"/>
              <a:tabLst>
                <a:tab pos="0" algn="l"/>
                <a:tab pos="462713" algn="l"/>
                <a:tab pos="928718" algn="l"/>
                <a:tab pos="1393078" algn="l"/>
                <a:tab pos="1859085" algn="l"/>
                <a:tab pos="2323444" algn="l"/>
                <a:tab pos="2789449" algn="l"/>
                <a:tab pos="3253809" algn="l"/>
                <a:tab pos="3719816" algn="l"/>
                <a:tab pos="4184174" algn="l"/>
                <a:tab pos="4650180" algn="l"/>
                <a:tab pos="5114540" algn="l"/>
                <a:tab pos="5580545" algn="l"/>
                <a:tab pos="6044906" algn="l"/>
                <a:tab pos="6510911" algn="l"/>
                <a:tab pos="6975270" algn="l"/>
                <a:tab pos="7441277" algn="l"/>
                <a:tab pos="7905636" algn="l"/>
                <a:tab pos="8371641" algn="l"/>
                <a:tab pos="8836001" algn="l"/>
                <a:tab pos="9302007" algn="l"/>
              </a:tabLst>
              <a:defRPr/>
            </a:pPr>
            <a:r>
              <a:rPr lang="fr-CA" sz="900" dirty="0">
                <a:solidFill>
                  <a:srgbClr val="333333"/>
                </a:solidFill>
                <a:ea typeface="Microsoft YaHei" pitchFamily="34" charset="-122"/>
              </a:rPr>
              <a:t>Granger CB, et al; for the ARISTOTLE </a:t>
            </a:r>
            <a:r>
              <a:rPr lang="fr-CA" sz="900" dirty="0" err="1">
                <a:solidFill>
                  <a:srgbClr val="333333"/>
                </a:solidFill>
                <a:ea typeface="Microsoft YaHei" pitchFamily="34" charset="-122"/>
              </a:rPr>
              <a:t>Committees</a:t>
            </a:r>
            <a:r>
              <a:rPr lang="fr-CA" sz="900" dirty="0">
                <a:solidFill>
                  <a:srgbClr val="333333"/>
                </a:solidFill>
                <a:ea typeface="Microsoft YaHei" pitchFamily="34" charset="-122"/>
              </a:rPr>
              <a:t> and </a:t>
            </a:r>
            <a:r>
              <a:rPr lang="fr-CA" sz="900" dirty="0" err="1">
                <a:solidFill>
                  <a:srgbClr val="333333"/>
                </a:solidFill>
                <a:ea typeface="Microsoft YaHei" pitchFamily="34" charset="-122"/>
              </a:rPr>
              <a:t>Investigators</a:t>
            </a:r>
            <a:r>
              <a:rPr lang="fr-CA" sz="900" dirty="0">
                <a:solidFill>
                  <a:srgbClr val="333333"/>
                </a:solidFill>
                <a:ea typeface="Microsoft YaHei" pitchFamily="34" charset="-122"/>
              </a:rPr>
              <a:t>. </a:t>
            </a:r>
            <a:r>
              <a:rPr lang="fr-CA" sz="900" dirty="0" err="1">
                <a:solidFill>
                  <a:srgbClr val="333333"/>
                </a:solidFill>
                <a:ea typeface="Microsoft YaHei" pitchFamily="34" charset="-122"/>
              </a:rPr>
              <a:t>Apixaban</a:t>
            </a:r>
            <a:r>
              <a:rPr lang="fr-CA" sz="900" dirty="0">
                <a:solidFill>
                  <a:srgbClr val="333333"/>
                </a:solidFill>
                <a:ea typeface="Microsoft YaHei" pitchFamily="34" charset="-122"/>
              </a:rPr>
              <a:t> versus </a:t>
            </a:r>
            <a:r>
              <a:rPr lang="fr-CA" sz="900" dirty="0" err="1">
                <a:solidFill>
                  <a:srgbClr val="333333"/>
                </a:solidFill>
                <a:ea typeface="Microsoft YaHei" pitchFamily="34" charset="-122"/>
              </a:rPr>
              <a:t>warfarin</a:t>
            </a:r>
            <a:r>
              <a:rPr lang="fr-CA" sz="900" dirty="0">
                <a:solidFill>
                  <a:srgbClr val="333333"/>
                </a:solidFill>
                <a:ea typeface="Microsoft YaHei" pitchFamily="34" charset="-122"/>
              </a:rPr>
              <a:t> in patients </a:t>
            </a:r>
            <a:r>
              <a:rPr lang="fr-CA" sz="900" dirty="0" err="1">
                <a:solidFill>
                  <a:srgbClr val="333333"/>
                </a:solidFill>
                <a:ea typeface="Microsoft YaHei" pitchFamily="34" charset="-122"/>
              </a:rPr>
              <a:t>with</a:t>
            </a:r>
            <a:r>
              <a:rPr lang="fr-CA" sz="900" dirty="0">
                <a:solidFill>
                  <a:srgbClr val="333333"/>
                </a:solidFill>
                <a:ea typeface="Microsoft YaHei" pitchFamily="34" charset="-122"/>
              </a:rPr>
              <a:t> atrial fibrillation. N </a:t>
            </a:r>
            <a:r>
              <a:rPr lang="fr-CA" sz="900" dirty="0" err="1">
                <a:solidFill>
                  <a:srgbClr val="333333"/>
                </a:solidFill>
                <a:ea typeface="Microsoft YaHei" pitchFamily="34" charset="-122"/>
              </a:rPr>
              <a:t>Engl</a:t>
            </a:r>
            <a:r>
              <a:rPr lang="fr-CA" sz="900" dirty="0">
                <a:solidFill>
                  <a:srgbClr val="333333"/>
                </a:solidFill>
                <a:ea typeface="Microsoft YaHei" pitchFamily="34" charset="-122"/>
              </a:rPr>
              <a:t> J Med 2011; 365:981-992. </a:t>
            </a:r>
            <a:endParaRPr lang="en-US" sz="900"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4375022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Notes du </a:t>
            </a:r>
            <a:r>
              <a:rPr lang="en-CA" b="1" dirty="0" err="1"/>
              <a:t>conférencier</a:t>
            </a:r>
            <a:r>
              <a:rPr lang="en-CA" b="1" dirty="0"/>
              <a:t> :</a:t>
            </a:r>
          </a:p>
          <a:p>
            <a:pPr lvl="0" algn="l" defTabSz="914400">
              <a:defRPr/>
            </a:pPr>
            <a:endParaRPr lang="en-CA" sz="1200" b="1" dirty="0">
              <a:solidFill>
                <a:prstClr val="black"/>
              </a:solidFill>
              <a:latin typeface="Arial Narrow" panose="020B0606020202030204" pitchFamily="34" charset="0"/>
              <a:cs typeface="Candara"/>
            </a:endParaRPr>
          </a:p>
          <a:p>
            <a:pPr defTabSz="483276">
              <a:defRPr/>
            </a:pPr>
            <a:r>
              <a:rPr lang="fr-FR" dirty="0">
                <a:ea typeface="Microsoft YaHei" pitchFamily="34" charset="-122"/>
              </a:rPr>
              <a:t>Cette diapositive présente des données clés sur les résultats relatifs à l’efficacité et à l’innocuité des AOD vs la warfarine provenant de trois nouvelles études majeures utilisant des AOD vs la warfarine : RE-LY, ROCKET et ARISTOTLE</a:t>
            </a:r>
          </a:p>
          <a:p>
            <a:pPr marL="181229" indent="-181229" defTabSz="483276">
              <a:buFont typeface="Arial"/>
              <a:buChar char="•"/>
              <a:defRPr/>
            </a:pPr>
            <a:r>
              <a:rPr lang="fr-FR" dirty="0">
                <a:ea typeface="Microsoft YaHei" pitchFamily="34" charset="-122"/>
              </a:rPr>
              <a:t>Le dabigatran 150 mg et l’</a:t>
            </a:r>
            <a:r>
              <a:rPr lang="fr-FR" dirty="0" err="1">
                <a:ea typeface="Microsoft YaHei" pitchFamily="34" charset="-122"/>
              </a:rPr>
              <a:t>apixaban</a:t>
            </a:r>
            <a:r>
              <a:rPr lang="fr-FR" dirty="0">
                <a:ea typeface="Microsoft YaHei" pitchFamily="34" charset="-122"/>
              </a:rPr>
              <a:t> 5 mg sont associés à une réduction significative du taux d’AVC/ES vs la warfarine. </a:t>
            </a:r>
          </a:p>
          <a:p>
            <a:pPr marL="181229" indent="-181229" defTabSz="483276">
              <a:buFont typeface="Arial"/>
              <a:buChar char="•"/>
              <a:defRPr/>
            </a:pPr>
            <a:r>
              <a:rPr lang="fr-FR" dirty="0">
                <a:ea typeface="Microsoft YaHei" pitchFamily="34" charset="-122"/>
              </a:rPr>
              <a:t>Le dabigatran 110 mg et l’</a:t>
            </a:r>
            <a:r>
              <a:rPr lang="fr-FR" dirty="0" err="1">
                <a:ea typeface="Microsoft YaHei" pitchFamily="34" charset="-122"/>
              </a:rPr>
              <a:t>apixaban</a:t>
            </a:r>
            <a:r>
              <a:rPr lang="fr-FR" dirty="0">
                <a:ea typeface="Microsoft YaHei" pitchFamily="34" charset="-122"/>
              </a:rPr>
              <a:t> 5 mg sont associés à une réduction significative du taux d’hémorragie majeure vs la warfarine. </a:t>
            </a:r>
            <a:r>
              <a:rPr lang="fr-FR" dirty="0">
                <a:ea typeface="Microsoft YaHei"/>
                <a:cs typeface="Microsoft YaHei"/>
              </a:rPr>
              <a:t> </a:t>
            </a:r>
          </a:p>
          <a:p>
            <a:pPr marL="181229" indent="-181229" defTabSz="483276">
              <a:buFont typeface="Arial"/>
              <a:buChar char="•"/>
              <a:defRPr/>
            </a:pPr>
            <a:r>
              <a:rPr lang="fr-FR" dirty="0">
                <a:ea typeface="Microsoft YaHei" pitchFamily="34" charset="-122"/>
              </a:rPr>
              <a:t>Tous les nouveaux AOD sont associés à une réduction significative du taux d’hémorragie intracérébrale comparativement à la warfarine.</a:t>
            </a:r>
          </a:p>
          <a:p>
            <a:pPr marL="181229" indent="-181229" defTabSz="483276">
              <a:buFont typeface="Arial"/>
              <a:buChar char="•"/>
              <a:defRPr/>
            </a:pPr>
            <a:r>
              <a:rPr lang="fr-FR" dirty="0">
                <a:ea typeface="Microsoft YaHei" pitchFamily="34" charset="-122"/>
              </a:rPr>
              <a:t>L’</a:t>
            </a:r>
            <a:r>
              <a:rPr lang="fr-FR" dirty="0" err="1">
                <a:ea typeface="Microsoft YaHei" pitchFamily="34" charset="-122"/>
              </a:rPr>
              <a:t>apixaban</a:t>
            </a:r>
            <a:r>
              <a:rPr lang="fr-FR" dirty="0">
                <a:ea typeface="Microsoft YaHei" pitchFamily="34" charset="-122"/>
              </a:rPr>
              <a:t> est associé à une réduction significative de la mortalité comparativement à la </a:t>
            </a:r>
            <a:r>
              <a:rPr lang="fr-FR" dirty="0">
                <a:solidFill>
                  <a:srgbClr val="000000"/>
                </a:solidFill>
              </a:rPr>
              <a:t>warfarine.</a:t>
            </a:r>
          </a:p>
          <a:p>
            <a:pPr marL="181229" indent="-181229">
              <a:tabLst>
                <a:tab pos="0" algn="l"/>
                <a:tab pos="461462" algn="l"/>
                <a:tab pos="927958" algn="l"/>
                <a:tab pos="1392776" algn="l"/>
                <a:tab pos="1857595" algn="l"/>
                <a:tab pos="2322412" algn="l"/>
                <a:tab pos="2788909" algn="l"/>
                <a:tab pos="3253727" algn="l"/>
                <a:tab pos="3718545" algn="l"/>
                <a:tab pos="4183363" algn="l"/>
                <a:tab pos="4649860" algn="l"/>
                <a:tab pos="5113000" algn="l"/>
                <a:tab pos="5579496" algn="l"/>
                <a:tab pos="6044313" algn="l"/>
                <a:tab pos="6510810" algn="l"/>
                <a:tab pos="6973950" algn="l"/>
                <a:tab pos="7440446" algn="l"/>
                <a:tab pos="7905264" algn="l"/>
                <a:tab pos="8370082" algn="l"/>
                <a:tab pos="8834901" algn="l"/>
                <a:tab pos="9301397" algn="l"/>
              </a:tabLst>
              <a:defRPr/>
            </a:pPr>
            <a:endParaRPr lang="fr-CA" sz="1000" dirty="0">
              <a:ea typeface="Microsoft YaHei"/>
              <a:cs typeface="Microsoft YaHei"/>
            </a:endParaRPr>
          </a:p>
          <a:p>
            <a:pPr marL="181229" indent="-181229">
              <a:tabLst>
                <a:tab pos="0" algn="l"/>
                <a:tab pos="461462" algn="l"/>
                <a:tab pos="927958" algn="l"/>
                <a:tab pos="1392776" algn="l"/>
                <a:tab pos="1857595" algn="l"/>
                <a:tab pos="2322412" algn="l"/>
                <a:tab pos="2788909" algn="l"/>
                <a:tab pos="3253727" algn="l"/>
                <a:tab pos="3718545" algn="l"/>
                <a:tab pos="4183363" algn="l"/>
                <a:tab pos="4649860" algn="l"/>
                <a:tab pos="5113000" algn="l"/>
                <a:tab pos="5579496" algn="l"/>
                <a:tab pos="6044313" algn="l"/>
                <a:tab pos="6510810" algn="l"/>
                <a:tab pos="6973950" algn="l"/>
                <a:tab pos="7440446" algn="l"/>
                <a:tab pos="7905264" algn="l"/>
                <a:tab pos="8370082" algn="l"/>
                <a:tab pos="8834901" algn="l"/>
                <a:tab pos="9301397" algn="l"/>
              </a:tabLst>
              <a:defRPr/>
            </a:pPr>
            <a:r>
              <a:rPr lang="fr-FR" dirty="0">
                <a:ea typeface="Microsoft YaHei"/>
                <a:cs typeface="Microsoft YaHei"/>
              </a:rPr>
              <a:t>Définition de l’hémorragie majeure :</a:t>
            </a:r>
          </a:p>
          <a:p>
            <a:pPr marL="181229" lvl="1" indent="-181229">
              <a:buFont typeface="Arial"/>
              <a:buChar char="•"/>
              <a:defRPr/>
            </a:pPr>
            <a:r>
              <a:rPr lang="fr-FR" dirty="0"/>
              <a:t>RE-LY : une réduction du taux d’hémoglobine d’au moins 20 g par litre, une transfusion d’au moins 2 unités de sang ou une hémorragie symptomatique dans deux régions ou organes importants.</a:t>
            </a:r>
          </a:p>
          <a:p>
            <a:pPr marL="181229" lvl="1" indent="-181229">
              <a:buFont typeface="Arial"/>
              <a:buChar char="•"/>
              <a:defRPr/>
            </a:pPr>
            <a:r>
              <a:rPr lang="fr-FR" dirty="0"/>
              <a:t>ROCKET : hémorragie cliniquement manifeste associée à l’issue suivante : issue fatale, impliquant une région critique (</a:t>
            </a:r>
            <a:r>
              <a:rPr lang="fr-FR" i="1" dirty="0"/>
              <a:t>i.e.,</a:t>
            </a:r>
            <a:r>
              <a:rPr lang="fr-FR" dirty="0"/>
              <a:t> intracrânienne, </a:t>
            </a:r>
            <a:r>
              <a:rPr lang="fr-FR" dirty="0" err="1"/>
              <a:t>intramédulaire</a:t>
            </a:r>
            <a:r>
              <a:rPr lang="fr-FR" dirty="0"/>
              <a:t>, intra-oculaire, péricardique, intra-articulaire, intramusculaire avec syndrome du compartiment ou rétropéritonéale) ou hémorragie cliniquement manifeste associée à une chute du taux d’hémoglobine de ≥ 2 g/</a:t>
            </a:r>
            <a:r>
              <a:rPr lang="fr-FR" dirty="0" err="1"/>
              <a:t>dL</a:t>
            </a:r>
            <a:r>
              <a:rPr lang="fr-FR" dirty="0"/>
              <a:t> ou entraînant une transfusion de ≥ 2 unités de concentré de globules rouge ou de sang entier.</a:t>
            </a:r>
          </a:p>
          <a:p>
            <a:pPr marL="181229" lvl="1" indent="-181229">
              <a:buFont typeface="Arial"/>
              <a:buChar char="•"/>
              <a:defRPr/>
            </a:pPr>
            <a:r>
              <a:rPr lang="fr-FR" dirty="0">
                <a:ea typeface="Microsoft YaHei"/>
                <a:cs typeface="Microsoft YaHei"/>
              </a:rPr>
              <a:t>ARISTOTLE : hémorragie cliniquement manifeste associée à une baisse du taux d’hémoglobine d’au moins 2 g par </a:t>
            </a:r>
            <a:r>
              <a:rPr lang="fr-FR" dirty="0" err="1">
                <a:ea typeface="Microsoft YaHei"/>
                <a:cs typeface="Microsoft YaHei"/>
              </a:rPr>
              <a:t>dL</a:t>
            </a:r>
            <a:r>
              <a:rPr lang="fr-FR" dirty="0">
                <a:ea typeface="Microsoft YaHei"/>
                <a:cs typeface="Microsoft YaHei"/>
              </a:rPr>
              <a:t> ou entraînant une transfusion d’au moins 2 unités de concentré de globules rouges, </a:t>
            </a:r>
            <a:r>
              <a:rPr lang="fr-FR" dirty="0"/>
              <a:t> survenant dans une région critique ou entraînant la mort.</a:t>
            </a:r>
          </a:p>
          <a:p>
            <a:pPr marL="181229" lvl="1" indent="-181229">
              <a:buFont typeface="Arial"/>
              <a:buChar char="•"/>
              <a:defRPr/>
            </a:pPr>
            <a:r>
              <a:rPr lang="fr-FR" dirty="0"/>
              <a:t>ENGAGE : Définition de la Société internationale de thrombose et d’hémostase  : hémorragie cliniquement manifeste associée à une baisse du taux d’hémoglobine d’au moins 2 g par </a:t>
            </a:r>
            <a:r>
              <a:rPr lang="fr-FR" dirty="0" err="1"/>
              <a:t>dL</a:t>
            </a:r>
            <a:r>
              <a:rPr lang="fr-FR" dirty="0"/>
              <a:t> ou entraînant une transfusion d’au moins 2 unités de concentré de globules rouges, survenant dans une région critique ou entraînant la mort.</a:t>
            </a:r>
          </a:p>
          <a:p>
            <a:pPr lvl="1">
              <a:defRPr/>
            </a:pPr>
            <a:endParaRPr lang="fr-FR" dirty="0">
              <a:ea typeface="Microsoft YaHei"/>
              <a:cs typeface="Microsoft YaHei"/>
            </a:endParaRPr>
          </a:p>
          <a:p>
            <a:pPr>
              <a:tabLst>
                <a:tab pos="0" algn="l"/>
                <a:tab pos="462713" algn="l"/>
                <a:tab pos="928718" algn="l"/>
                <a:tab pos="1393078" algn="l"/>
                <a:tab pos="1859085" algn="l"/>
                <a:tab pos="2323444" algn="l"/>
                <a:tab pos="2789449" algn="l"/>
                <a:tab pos="3253809" algn="l"/>
                <a:tab pos="3719816" algn="l"/>
                <a:tab pos="4184174" algn="l"/>
                <a:tab pos="4650180" algn="l"/>
                <a:tab pos="5114540" algn="l"/>
                <a:tab pos="5580545" algn="l"/>
                <a:tab pos="6044906" algn="l"/>
                <a:tab pos="6510911" algn="l"/>
                <a:tab pos="6975270" algn="l"/>
                <a:tab pos="7441277" algn="l"/>
                <a:tab pos="7905636" algn="l"/>
                <a:tab pos="8371641" algn="l"/>
                <a:tab pos="8836001" algn="l"/>
                <a:tab pos="9302007" algn="l"/>
              </a:tabLst>
              <a:defRPr/>
            </a:pPr>
            <a:r>
              <a:rPr lang="fr-FR" dirty="0">
                <a:ea typeface="Microsoft YaHei" pitchFamily="34" charset="-122"/>
              </a:rPr>
              <a:t>Références :</a:t>
            </a:r>
          </a:p>
          <a:p>
            <a:pPr marL="241638" indent="-241638">
              <a:buFont typeface="+mj-lt"/>
              <a:buAutoNum type="arabicPeriod"/>
              <a:tabLst>
                <a:tab pos="0" algn="l"/>
                <a:tab pos="462713" algn="l"/>
                <a:tab pos="928718" algn="l"/>
                <a:tab pos="1393078" algn="l"/>
                <a:tab pos="1859085" algn="l"/>
                <a:tab pos="2323444" algn="l"/>
                <a:tab pos="2789449" algn="l"/>
                <a:tab pos="3253809" algn="l"/>
                <a:tab pos="3719816" algn="l"/>
                <a:tab pos="4184174" algn="l"/>
                <a:tab pos="4650180" algn="l"/>
                <a:tab pos="5114540" algn="l"/>
                <a:tab pos="5580545" algn="l"/>
                <a:tab pos="6044906" algn="l"/>
                <a:tab pos="6510911" algn="l"/>
                <a:tab pos="6975270" algn="l"/>
                <a:tab pos="7441277" algn="l"/>
                <a:tab pos="7905636" algn="l"/>
                <a:tab pos="8371641" algn="l"/>
                <a:tab pos="8836001" algn="l"/>
                <a:tab pos="9302007" algn="l"/>
              </a:tabLst>
              <a:defRPr/>
            </a:pPr>
            <a:r>
              <a:rPr lang="fr-CA" sz="900" dirty="0">
                <a:solidFill>
                  <a:srgbClr val="333333"/>
                </a:solidFill>
                <a:ea typeface="Microsoft YaHei" pitchFamily="34" charset="-122"/>
              </a:rPr>
              <a:t>﻿Connolly SJ, et al; for the RE-LY </a:t>
            </a:r>
            <a:r>
              <a:rPr lang="fr-CA" sz="900" dirty="0" err="1">
                <a:solidFill>
                  <a:srgbClr val="333333"/>
                </a:solidFill>
                <a:ea typeface="Microsoft YaHei" pitchFamily="34" charset="-122"/>
              </a:rPr>
              <a:t>Steering</a:t>
            </a:r>
            <a:r>
              <a:rPr lang="fr-CA" sz="900" dirty="0">
                <a:solidFill>
                  <a:srgbClr val="333333"/>
                </a:solidFill>
                <a:ea typeface="Microsoft YaHei" pitchFamily="34" charset="-122"/>
              </a:rPr>
              <a:t> </a:t>
            </a:r>
            <a:r>
              <a:rPr lang="fr-CA" sz="900" dirty="0" err="1">
                <a:solidFill>
                  <a:srgbClr val="333333"/>
                </a:solidFill>
                <a:ea typeface="Microsoft YaHei" pitchFamily="34" charset="-122"/>
              </a:rPr>
              <a:t>Committee</a:t>
            </a:r>
            <a:r>
              <a:rPr lang="fr-CA" sz="900" dirty="0">
                <a:solidFill>
                  <a:srgbClr val="333333"/>
                </a:solidFill>
                <a:ea typeface="Microsoft YaHei" pitchFamily="34" charset="-122"/>
              </a:rPr>
              <a:t> and </a:t>
            </a:r>
            <a:r>
              <a:rPr lang="fr-CA" sz="900" dirty="0" err="1">
                <a:solidFill>
                  <a:srgbClr val="333333"/>
                </a:solidFill>
                <a:ea typeface="Microsoft YaHei" pitchFamily="34" charset="-122"/>
              </a:rPr>
              <a:t>Investigators</a:t>
            </a:r>
            <a:r>
              <a:rPr lang="fr-CA" sz="900" dirty="0">
                <a:solidFill>
                  <a:srgbClr val="333333"/>
                </a:solidFill>
                <a:ea typeface="Microsoft YaHei" pitchFamily="34" charset="-122"/>
              </a:rPr>
              <a:t>. Dabigatran versus </a:t>
            </a:r>
            <a:r>
              <a:rPr lang="fr-CA" sz="900" dirty="0" err="1">
                <a:solidFill>
                  <a:srgbClr val="333333"/>
                </a:solidFill>
                <a:ea typeface="Microsoft YaHei" pitchFamily="34" charset="-122"/>
              </a:rPr>
              <a:t>warfarin</a:t>
            </a:r>
            <a:r>
              <a:rPr lang="fr-CA" sz="900" dirty="0">
                <a:solidFill>
                  <a:srgbClr val="333333"/>
                </a:solidFill>
                <a:ea typeface="Microsoft YaHei" pitchFamily="34" charset="-122"/>
              </a:rPr>
              <a:t> in patients </a:t>
            </a:r>
            <a:r>
              <a:rPr lang="fr-CA" sz="900" dirty="0" err="1">
                <a:solidFill>
                  <a:srgbClr val="333333"/>
                </a:solidFill>
                <a:ea typeface="Microsoft YaHei" pitchFamily="34" charset="-122"/>
              </a:rPr>
              <a:t>with</a:t>
            </a:r>
            <a:r>
              <a:rPr lang="fr-CA" sz="900" dirty="0">
                <a:solidFill>
                  <a:srgbClr val="333333"/>
                </a:solidFill>
                <a:ea typeface="Microsoft YaHei" pitchFamily="34" charset="-122"/>
              </a:rPr>
              <a:t> atrial fibrillation. N </a:t>
            </a:r>
            <a:r>
              <a:rPr lang="fr-CA" sz="900" dirty="0" err="1">
                <a:solidFill>
                  <a:srgbClr val="333333"/>
                </a:solidFill>
                <a:ea typeface="Microsoft YaHei" pitchFamily="34" charset="-122"/>
              </a:rPr>
              <a:t>Engl</a:t>
            </a:r>
            <a:r>
              <a:rPr lang="fr-CA" sz="900" dirty="0">
                <a:solidFill>
                  <a:srgbClr val="333333"/>
                </a:solidFill>
                <a:ea typeface="Microsoft YaHei" pitchFamily="34" charset="-122"/>
              </a:rPr>
              <a:t> J Med 2009; 361:1139-1151.</a:t>
            </a:r>
          </a:p>
          <a:p>
            <a:pPr marL="241638" indent="-241638">
              <a:buFont typeface="+mj-lt"/>
              <a:buAutoNum type="arabicPeriod"/>
              <a:tabLst>
                <a:tab pos="0" algn="l"/>
                <a:tab pos="462713" algn="l"/>
                <a:tab pos="928718" algn="l"/>
                <a:tab pos="1393078" algn="l"/>
                <a:tab pos="1859085" algn="l"/>
                <a:tab pos="2323444" algn="l"/>
                <a:tab pos="2789449" algn="l"/>
                <a:tab pos="3253809" algn="l"/>
                <a:tab pos="3719816" algn="l"/>
                <a:tab pos="4184174" algn="l"/>
                <a:tab pos="4650180" algn="l"/>
                <a:tab pos="5114540" algn="l"/>
                <a:tab pos="5580545" algn="l"/>
                <a:tab pos="6044906" algn="l"/>
                <a:tab pos="6510911" algn="l"/>
                <a:tab pos="6975270" algn="l"/>
                <a:tab pos="7441277" algn="l"/>
                <a:tab pos="7905636" algn="l"/>
                <a:tab pos="8371641" algn="l"/>
                <a:tab pos="8836001" algn="l"/>
                <a:tab pos="9302007" algn="l"/>
              </a:tabLst>
              <a:defRPr/>
            </a:pPr>
            <a:r>
              <a:rPr lang="fr-CA" sz="900" dirty="0">
                <a:solidFill>
                  <a:srgbClr val="333333"/>
                </a:solidFill>
                <a:ea typeface="Microsoft YaHei" pitchFamily="34" charset="-122"/>
              </a:rPr>
              <a:t>Connolly SJ, et al; for the RE-LY </a:t>
            </a:r>
            <a:r>
              <a:rPr lang="fr-CA" sz="900" dirty="0" err="1">
                <a:solidFill>
                  <a:srgbClr val="333333"/>
                </a:solidFill>
                <a:ea typeface="Microsoft YaHei" pitchFamily="34" charset="-122"/>
              </a:rPr>
              <a:t>Investigators</a:t>
            </a:r>
            <a:r>
              <a:rPr lang="fr-CA" sz="900" dirty="0">
                <a:solidFill>
                  <a:srgbClr val="333333"/>
                </a:solidFill>
                <a:ea typeface="Microsoft YaHei" pitchFamily="34" charset="-122"/>
              </a:rPr>
              <a:t>. </a:t>
            </a:r>
            <a:r>
              <a:rPr lang="fr-CA" sz="900" dirty="0" err="1">
                <a:solidFill>
                  <a:srgbClr val="333333"/>
                </a:solidFill>
                <a:ea typeface="Microsoft YaHei" pitchFamily="34" charset="-122"/>
              </a:rPr>
              <a:t>Newly</a:t>
            </a:r>
            <a:r>
              <a:rPr lang="fr-CA" sz="900" dirty="0">
                <a:solidFill>
                  <a:srgbClr val="333333"/>
                </a:solidFill>
                <a:ea typeface="Microsoft YaHei" pitchFamily="34" charset="-122"/>
              </a:rPr>
              <a:t> </a:t>
            </a:r>
            <a:r>
              <a:rPr lang="fr-CA" sz="900" dirty="0" err="1">
                <a:solidFill>
                  <a:srgbClr val="333333"/>
                </a:solidFill>
                <a:ea typeface="Microsoft YaHei" pitchFamily="34" charset="-122"/>
              </a:rPr>
              <a:t>identified</a:t>
            </a:r>
            <a:r>
              <a:rPr lang="fr-CA" sz="900" dirty="0">
                <a:solidFill>
                  <a:srgbClr val="333333"/>
                </a:solidFill>
                <a:ea typeface="Microsoft YaHei" pitchFamily="34" charset="-122"/>
              </a:rPr>
              <a:t> </a:t>
            </a:r>
            <a:r>
              <a:rPr lang="fr-CA" sz="900" dirty="0" err="1">
                <a:solidFill>
                  <a:srgbClr val="333333"/>
                </a:solidFill>
                <a:ea typeface="Microsoft YaHei" pitchFamily="34" charset="-122"/>
              </a:rPr>
              <a:t>events</a:t>
            </a:r>
            <a:r>
              <a:rPr lang="fr-CA" sz="900" dirty="0">
                <a:solidFill>
                  <a:srgbClr val="333333"/>
                </a:solidFill>
                <a:ea typeface="Microsoft YaHei" pitchFamily="34" charset="-122"/>
              </a:rPr>
              <a:t> in the RE-LY trial. N </a:t>
            </a:r>
            <a:r>
              <a:rPr lang="fr-CA" sz="900" dirty="0" err="1">
                <a:solidFill>
                  <a:srgbClr val="333333"/>
                </a:solidFill>
                <a:ea typeface="Microsoft YaHei" pitchFamily="34" charset="-122"/>
              </a:rPr>
              <a:t>Engl</a:t>
            </a:r>
            <a:r>
              <a:rPr lang="fr-CA" sz="900" dirty="0">
                <a:solidFill>
                  <a:srgbClr val="333333"/>
                </a:solidFill>
                <a:ea typeface="Microsoft YaHei" pitchFamily="34" charset="-122"/>
              </a:rPr>
              <a:t> J Med 2010; 363(19):1875-1876.</a:t>
            </a:r>
          </a:p>
          <a:p>
            <a:pPr marL="241638" indent="-241638">
              <a:buFont typeface="+mj-lt"/>
              <a:buAutoNum type="arabicPeriod"/>
              <a:tabLst>
                <a:tab pos="0" algn="l"/>
                <a:tab pos="462713" algn="l"/>
                <a:tab pos="928718" algn="l"/>
                <a:tab pos="1393078" algn="l"/>
                <a:tab pos="1859085" algn="l"/>
                <a:tab pos="2323444" algn="l"/>
                <a:tab pos="2789449" algn="l"/>
                <a:tab pos="3253809" algn="l"/>
                <a:tab pos="3719816" algn="l"/>
                <a:tab pos="4184174" algn="l"/>
                <a:tab pos="4650180" algn="l"/>
                <a:tab pos="5114540" algn="l"/>
                <a:tab pos="5580545" algn="l"/>
                <a:tab pos="6044906" algn="l"/>
                <a:tab pos="6510911" algn="l"/>
                <a:tab pos="6975270" algn="l"/>
                <a:tab pos="7441277" algn="l"/>
                <a:tab pos="7905636" algn="l"/>
                <a:tab pos="8371641" algn="l"/>
                <a:tab pos="8836001" algn="l"/>
                <a:tab pos="9302007" algn="l"/>
              </a:tabLst>
              <a:defRPr/>
            </a:pPr>
            <a:r>
              <a:rPr lang="fr-CA" sz="900" dirty="0">
                <a:solidFill>
                  <a:srgbClr val="333333"/>
                </a:solidFill>
                <a:ea typeface="Microsoft YaHei" pitchFamily="34" charset="-122"/>
              </a:rPr>
              <a:t>Patel MR, et al; and the ROCKET AF </a:t>
            </a:r>
            <a:r>
              <a:rPr lang="fr-CA" sz="900" dirty="0" err="1">
                <a:solidFill>
                  <a:srgbClr val="333333"/>
                </a:solidFill>
                <a:ea typeface="Microsoft YaHei" pitchFamily="34" charset="-122"/>
              </a:rPr>
              <a:t>Steering</a:t>
            </a:r>
            <a:r>
              <a:rPr lang="fr-CA" sz="900" dirty="0">
                <a:solidFill>
                  <a:srgbClr val="333333"/>
                </a:solidFill>
                <a:ea typeface="Microsoft YaHei" pitchFamily="34" charset="-122"/>
              </a:rPr>
              <a:t> </a:t>
            </a:r>
            <a:r>
              <a:rPr lang="fr-CA" sz="900" dirty="0" err="1">
                <a:solidFill>
                  <a:srgbClr val="333333"/>
                </a:solidFill>
                <a:ea typeface="Microsoft YaHei" pitchFamily="34" charset="-122"/>
              </a:rPr>
              <a:t>Committee</a:t>
            </a:r>
            <a:r>
              <a:rPr lang="fr-CA" sz="900" dirty="0">
                <a:solidFill>
                  <a:srgbClr val="333333"/>
                </a:solidFill>
                <a:ea typeface="Microsoft YaHei" pitchFamily="34" charset="-122"/>
              </a:rPr>
              <a:t> for the ROCKET AF </a:t>
            </a:r>
            <a:r>
              <a:rPr lang="fr-CA" sz="900" dirty="0" err="1">
                <a:solidFill>
                  <a:srgbClr val="333333"/>
                </a:solidFill>
                <a:ea typeface="Microsoft YaHei" pitchFamily="34" charset="-122"/>
              </a:rPr>
              <a:t>Investigators</a:t>
            </a:r>
            <a:r>
              <a:rPr lang="fr-CA" sz="900" dirty="0">
                <a:solidFill>
                  <a:srgbClr val="333333"/>
                </a:solidFill>
                <a:ea typeface="Microsoft YaHei" pitchFamily="34" charset="-122"/>
              </a:rPr>
              <a:t>. </a:t>
            </a:r>
            <a:r>
              <a:rPr lang="fr-CA" sz="900" dirty="0" err="1">
                <a:solidFill>
                  <a:srgbClr val="333333"/>
                </a:solidFill>
                <a:ea typeface="Microsoft YaHei" pitchFamily="34" charset="-122"/>
              </a:rPr>
              <a:t>Rivaroxaban</a:t>
            </a:r>
            <a:r>
              <a:rPr lang="fr-CA" sz="900" dirty="0">
                <a:solidFill>
                  <a:srgbClr val="333333"/>
                </a:solidFill>
                <a:ea typeface="Microsoft YaHei" pitchFamily="34" charset="-122"/>
              </a:rPr>
              <a:t> versus </a:t>
            </a:r>
            <a:r>
              <a:rPr lang="fr-CA" sz="900" dirty="0" err="1">
                <a:solidFill>
                  <a:srgbClr val="333333"/>
                </a:solidFill>
                <a:ea typeface="Microsoft YaHei" pitchFamily="34" charset="-122"/>
              </a:rPr>
              <a:t>warfarin</a:t>
            </a:r>
            <a:r>
              <a:rPr lang="fr-CA" sz="900" dirty="0">
                <a:solidFill>
                  <a:srgbClr val="333333"/>
                </a:solidFill>
                <a:ea typeface="Microsoft YaHei" pitchFamily="34" charset="-122"/>
              </a:rPr>
              <a:t> in </a:t>
            </a:r>
            <a:r>
              <a:rPr lang="fr-CA" sz="900" dirty="0" err="1">
                <a:solidFill>
                  <a:srgbClr val="333333"/>
                </a:solidFill>
                <a:ea typeface="Microsoft YaHei" pitchFamily="34" charset="-122"/>
              </a:rPr>
              <a:t>nonvalvular</a:t>
            </a:r>
            <a:r>
              <a:rPr lang="fr-CA" sz="900" dirty="0">
                <a:solidFill>
                  <a:srgbClr val="333333"/>
                </a:solidFill>
                <a:ea typeface="Microsoft YaHei" pitchFamily="34" charset="-122"/>
              </a:rPr>
              <a:t> atrial fibrillation. N </a:t>
            </a:r>
            <a:r>
              <a:rPr lang="fr-CA" sz="900" dirty="0" err="1">
                <a:solidFill>
                  <a:srgbClr val="333333"/>
                </a:solidFill>
                <a:ea typeface="Microsoft YaHei" pitchFamily="34" charset="-122"/>
              </a:rPr>
              <a:t>Engl</a:t>
            </a:r>
            <a:r>
              <a:rPr lang="fr-CA" sz="900" dirty="0">
                <a:solidFill>
                  <a:srgbClr val="333333"/>
                </a:solidFill>
                <a:ea typeface="Microsoft YaHei" pitchFamily="34" charset="-122"/>
              </a:rPr>
              <a:t> J Med 2011; 365:883-891.</a:t>
            </a:r>
          </a:p>
          <a:p>
            <a:pPr marL="241638" indent="-241638">
              <a:buFont typeface="+mj-lt"/>
              <a:buAutoNum type="arabicPeriod"/>
              <a:tabLst>
                <a:tab pos="0" algn="l"/>
                <a:tab pos="462713" algn="l"/>
                <a:tab pos="928718" algn="l"/>
                <a:tab pos="1393078" algn="l"/>
                <a:tab pos="1859085" algn="l"/>
                <a:tab pos="2323444" algn="l"/>
                <a:tab pos="2789449" algn="l"/>
                <a:tab pos="3253809" algn="l"/>
                <a:tab pos="3719816" algn="l"/>
                <a:tab pos="4184174" algn="l"/>
                <a:tab pos="4650180" algn="l"/>
                <a:tab pos="5114540" algn="l"/>
                <a:tab pos="5580545" algn="l"/>
                <a:tab pos="6044906" algn="l"/>
                <a:tab pos="6510911" algn="l"/>
                <a:tab pos="6975270" algn="l"/>
                <a:tab pos="7441277" algn="l"/>
                <a:tab pos="7905636" algn="l"/>
                <a:tab pos="8371641" algn="l"/>
                <a:tab pos="8836001" algn="l"/>
                <a:tab pos="9302007" algn="l"/>
              </a:tabLst>
              <a:defRPr/>
            </a:pPr>
            <a:r>
              <a:rPr lang="fr-CA" sz="900" dirty="0">
                <a:solidFill>
                  <a:srgbClr val="333333"/>
                </a:solidFill>
                <a:ea typeface="Microsoft YaHei" pitchFamily="34" charset="-122"/>
              </a:rPr>
              <a:t>Granger CB, et al; for the ARISTOTLE </a:t>
            </a:r>
            <a:r>
              <a:rPr lang="fr-CA" sz="900" dirty="0" err="1">
                <a:solidFill>
                  <a:srgbClr val="333333"/>
                </a:solidFill>
                <a:ea typeface="Microsoft YaHei" pitchFamily="34" charset="-122"/>
              </a:rPr>
              <a:t>Committees</a:t>
            </a:r>
            <a:r>
              <a:rPr lang="fr-CA" sz="900" dirty="0">
                <a:solidFill>
                  <a:srgbClr val="333333"/>
                </a:solidFill>
                <a:ea typeface="Microsoft YaHei" pitchFamily="34" charset="-122"/>
              </a:rPr>
              <a:t> and </a:t>
            </a:r>
            <a:r>
              <a:rPr lang="fr-CA" sz="900" dirty="0" err="1">
                <a:solidFill>
                  <a:srgbClr val="333333"/>
                </a:solidFill>
                <a:ea typeface="Microsoft YaHei" pitchFamily="34" charset="-122"/>
              </a:rPr>
              <a:t>Investigators</a:t>
            </a:r>
            <a:r>
              <a:rPr lang="fr-CA" sz="900" dirty="0">
                <a:solidFill>
                  <a:srgbClr val="333333"/>
                </a:solidFill>
                <a:ea typeface="Microsoft YaHei" pitchFamily="34" charset="-122"/>
              </a:rPr>
              <a:t>. </a:t>
            </a:r>
            <a:r>
              <a:rPr lang="fr-CA" sz="900" dirty="0" err="1">
                <a:solidFill>
                  <a:srgbClr val="333333"/>
                </a:solidFill>
                <a:ea typeface="Microsoft YaHei" pitchFamily="34" charset="-122"/>
              </a:rPr>
              <a:t>Apixaban</a:t>
            </a:r>
            <a:r>
              <a:rPr lang="fr-CA" sz="900" dirty="0">
                <a:solidFill>
                  <a:srgbClr val="333333"/>
                </a:solidFill>
                <a:ea typeface="Microsoft YaHei" pitchFamily="34" charset="-122"/>
              </a:rPr>
              <a:t> versus </a:t>
            </a:r>
            <a:r>
              <a:rPr lang="fr-CA" sz="900" dirty="0" err="1">
                <a:solidFill>
                  <a:srgbClr val="333333"/>
                </a:solidFill>
                <a:ea typeface="Microsoft YaHei" pitchFamily="34" charset="-122"/>
              </a:rPr>
              <a:t>warfarin</a:t>
            </a:r>
            <a:r>
              <a:rPr lang="fr-CA" sz="900" dirty="0">
                <a:solidFill>
                  <a:srgbClr val="333333"/>
                </a:solidFill>
                <a:ea typeface="Microsoft YaHei" pitchFamily="34" charset="-122"/>
              </a:rPr>
              <a:t> in patients </a:t>
            </a:r>
            <a:r>
              <a:rPr lang="fr-CA" sz="900" dirty="0" err="1">
                <a:solidFill>
                  <a:srgbClr val="333333"/>
                </a:solidFill>
                <a:ea typeface="Microsoft YaHei" pitchFamily="34" charset="-122"/>
              </a:rPr>
              <a:t>with</a:t>
            </a:r>
            <a:r>
              <a:rPr lang="fr-CA" sz="900" dirty="0">
                <a:solidFill>
                  <a:srgbClr val="333333"/>
                </a:solidFill>
                <a:ea typeface="Microsoft YaHei" pitchFamily="34" charset="-122"/>
              </a:rPr>
              <a:t> atrial fibrillation. N </a:t>
            </a:r>
            <a:r>
              <a:rPr lang="fr-CA" sz="900" dirty="0" err="1">
                <a:solidFill>
                  <a:srgbClr val="333333"/>
                </a:solidFill>
                <a:ea typeface="Microsoft YaHei" pitchFamily="34" charset="-122"/>
              </a:rPr>
              <a:t>Engl</a:t>
            </a:r>
            <a:r>
              <a:rPr lang="fr-CA" sz="900" dirty="0">
                <a:solidFill>
                  <a:srgbClr val="333333"/>
                </a:solidFill>
                <a:ea typeface="Microsoft YaHei" pitchFamily="34" charset="-122"/>
              </a:rPr>
              <a:t> J Med 2011; 365:981-992. </a:t>
            </a:r>
            <a:endParaRPr lang="en-US" sz="900"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8586975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Notes du </a:t>
            </a:r>
            <a:r>
              <a:rPr lang="en-CA" b="1" dirty="0" err="1"/>
              <a:t>conférencier</a:t>
            </a:r>
            <a:r>
              <a:rPr lang="en-CA" b="1" dirty="0"/>
              <a:t> :</a:t>
            </a:r>
          </a:p>
          <a:p>
            <a:pPr lvl="0" algn="l" defTabSz="914400">
              <a:defRPr/>
            </a:pPr>
            <a:endParaRPr lang="en-CA" sz="1200" b="1" dirty="0">
              <a:solidFill>
                <a:prstClr val="black"/>
              </a:solidFill>
              <a:latin typeface="Arial Narrow" panose="020B0606020202030204" pitchFamily="34" charset="0"/>
              <a:cs typeface="Candara"/>
            </a:endParaRPr>
          </a:p>
          <a:p>
            <a:pPr defTabSz="483276">
              <a:defRPr/>
            </a:pPr>
            <a:r>
              <a:rPr lang="fr-FR" dirty="0">
                <a:ea typeface="Microsoft YaHei" pitchFamily="34" charset="-122"/>
              </a:rPr>
              <a:t>Cette diapositive présente des données clés sur les résultats relatifs à l’efficacité et à l’innocuité des AOD vs la warfarine provenant de trois nouvelles études majeures utilisant des AOD vs la warfarine : RE-LY, ROCKET et ARISTOTLE</a:t>
            </a:r>
          </a:p>
          <a:p>
            <a:pPr marL="181229" indent="-181229" defTabSz="483276">
              <a:buFont typeface="Arial"/>
              <a:buChar char="•"/>
              <a:defRPr/>
            </a:pPr>
            <a:r>
              <a:rPr lang="fr-FR" dirty="0">
                <a:ea typeface="Microsoft YaHei" pitchFamily="34" charset="-122"/>
              </a:rPr>
              <a:t>Le dabigatran 150 mg et l’</a:t>
            </a:r>
            <a:r>
              <a:rPr lang="fr-FR" dirty="0" err="1">
                <a:ea typeface="Microsoft YaHei" pitchFamily="34" charset="-122"/>
              </a:rPr>
              <a:t>apixaban</a:t>
            </a:r>
            <a:r>
              <a:rPr lang="fr-FR" dirty="0">
                <a:ea typeface="Microsoft YaHei" pitchFamily="34" charset="-122"/>
              </a:rPr>
              <a:t> 5 mg sont associés à une réduction significative du taux d’AVC/ES vs la warfarine. </a:t>
            </a:r>
          </a:p>
          <a:p>
            <a:pPr marL="181229" indent="-181229" defTabSz="483276">
              <a:buFont typeface="Arial"/>
              <a:buChar char="•"/>
              <a:defRPr/>
            </a:pPr>
            <a:r>
              <a:rPr lang="fr-FR" dirty="0">
                <a:ea typeface="Microsoft YaHei" pitchFamily="34" charset="-122"/>
              </a:rPr>
              <a:t>Le dabigatran 110 mg et l’</a:t>
            </a:r>
            <a:r>
              <a:rPr lang="fr-FR" dirty="0" err="1">
                <a:ea typeface="Microsoft YaHei" pitchFamily="34" charset="-122"/>
              </a:rPr>
              <a:t>apixaban</a:t>
            </a:r>
            <a:r>
              <a:rPr lang="fr-FR" dirty="0">
                <a:ea typeface="Microsoft YaHei" pitchFamily="34" charset="-122"/>
              </a:rPr>
              <a:t> 5 mg sont associés à une réduction significative du taux d’hémorragie majeure vs la warfarine. </a:t>
            </a:r>
            <a:r>
              <a:rPr lang="fr-FR" dirty="0">
                <a:ea typeface="Microsoft YaHei"/>
                <a:cs typeface="Microsoft YaHei"/>
              </a:rPr>
              <a:t> </a:t>
            </a:r>
          </a:p>
          <a:p>
            <a:pPr marL="181229" indent="-181229" defTabSz="483276">
              <a:buFont typeface="Arial"/>
              <a:buChar char="•"/>
              <a:defRPr/>
            </a:pPr>
            <a:r>
              <a:rPr lang="fr-FR" dirty="0">
                <a:ea typeface="Microsoft YaHei" pitchFamily="34" charset="-122"/>
              </a:rPr>
              <a:t>Tous les nouveaux AOD sont associés à une réduction significative du taux d’hémorragie intracérébrale comparativement à la warfarine.</a:t>
            </a:r>
          </a:p>
          <a:p>
            <a:pPr marL="181229" indent="-181229" defTabSz="483276">
              <a:buFont typeface="Arial"/>
              <a:buChar char="•"/>
              <a:defRPr/>
            </a:pPr>
            <a:r>
              <a:rPr lang="fr-FR" dirty="0">
                <a:ea typeface="Microsoft YaHei" pitchFamily="34" charset="-122"/>
              </a:rPr>
              <a:t>L’</a:t>
            </a:r>
            <a:r>
              <a:rPr lang="fr-FR" dirty="0" err="1">
                <a:ea typeface="Microsoft YaHei" pitchFamily="34" charset="-122"/>
              </a:rPr>
              <a:t>apixaban</a:t>
            </a:r>
            <a:r>
              <a:rPr lang="fr-FR" dirty="0">
                <a:ea typeface="Microsoft YaHei" pitchFamily="34" charset="-122"/>
              </a:rPr>
              <a:t> est associé à une réduction significative de la mortalité comparativement à la </a:t>
            </a:r>
            <a:r>
              <a:rPr lang="fr-FR" dirty="0">
                <a:solidFill>
                  <a:srgbClr val="000000"/>
                </a:solidFill>
              </a:rPr>
              <a:t>warfarine.</a:t>
            </a:r>
          </a:p>
          <a:p>
            <a:pPr marL="181229" indent="-181229">
              <a:tabLst>
                <a:tab pos="0" algn="l"/>
                <a:tab pos="461462" algn="l"/>
                <a:tab pos="927958" algn="l"/>
                <a:tab pos="1392776" algn="l"/>
                <a:tab pos="1857595" algn="l"/>
                <a:tab pos="2322412" algn="l"/>
                <a:tab pos="2788909" algn="l"/>
                <a:tab pos="3253727" algn="l"/>
                <a:tab pos="3718545" algn="l"/>
                <a:tab pos="4183363" algn="l"/>
                <a:tab pos="4649860" algn="l"/>
                <a:tab pos="5113000" algn="l"/>
                <a:tab pos="5579496" algn="l"/>
                <a:tab pos="6044313" algn="l"/>
                <a:tab pos="6510810" algn="l"/>
                <a:tab pos="6973950" algn="l"/>
                <a:tab pos="7440446" algn="l"/>
                <a:tab pos="7905264" algn="l"/>
                <a:tab pos="8370082" algn="l"/>
                <a:tab pos="8834901" algn="l"/>
                <a:tab pos="9301397" algn="l"/>
              </a:tabLst>
              <a:defRPr/>
            </a:pPr>
            <a:endParaRPr lang="fr-CA" sz="1000" dirty="0">
              <a:ea typeface="Microsoft YaHei"/>
              <a:cs typeface="Microsoft YaHei"/>
            </a:endParaRPr>
          </a:p>
          <a:p>
            <a:pPr marL="181229" indent="-181229">
              <a:tabLst>
                <a:tab pos="0" algn="l"/>
                <a:tab pos="461462" algn="l"/>
                <a:tab pos="927958" algn="l"/>
                <a:tab pos="1392776" algn="l"/>
                <a:tab pos="1857595" algn="l"/>
                <a:tab pos="2322412" algn="l"/>
                <a:tab pos="2788909" algn="l"/>
                <a:tab pos="3253727" algn="l"/>
                <a:tab pos="3718545" algn="l"/>
                <a:tab pos="4183363" algn="l"/>
                <a:tab pos="4649860" algn="l"/>
                <a:tab pos="5113000" algn="l"/>
                <a:tab pos="5579496" algn="l"/>
                <a:tab pos="6044313" algn="l"/>
                <a:tab pos="6510810" algn="l"/>
                <a:tab pos="6973950" algn="l"/>
                <a:tab pos="7440446" algn="l"/>
                <a:tab pos="7905264" algn="l"/>
                <a:tab pos="8370082" algn="l"/>
                <a:tab pos="8834901" algn="l"/>
                <a:tab pos="9301397" algn="l"/>
              </a:tabLst>
              <a:defRPr/>
            </a:pPr>
            <a:r>
              <a:rPr lang="fr-FR" dirty="0">
                <a:ea typeface="Microsoft YaHei"/>
                <a:cs typeface="Microsoft YaHei"/>
              </a:rPr>
              <a:t>Définition de l’hémorragie majeure :</a:t>
            </a:r>
          </a:p>
          <a:p>
            <a:pPr marL="181229" lvl="1" indent="-181229">
              <a:buFont typeface="Arial"/>
              <a:buChar char="•"/>
              <a:defRPr/>
            </a:pPr>
            <a:r>
              <a:rPr lang="fr-FR" dirty="0"/>
              <a:t>RE-LY : une réduction du taux d’hémoglobine d’au moins 20 g par litre, une transfusion d’au moins 2 unités de sang ou une hémorragie symptomatique dans deux régions ou organes importants.</a:t>
            </a:r>
          </a:p>
          <a:p>
            <a:pPr marL="181229" lvl="1" indent="-181229">
              <a:buFont typeface="Arial"/>
              <a:buChar char="•"/>
              <a:defRPr/>
            </a:pPr>
            <a:r>
              <a:rPr lang="fr-FR" dirty="0"/>
              <a:t>ROCKET : hémorragie cliniquement manifeste associée à l’issue suivante : issue fatale, impliquant une région critique (</a:t>
            </a:r>
            <a:r>
              <a:rPr lang="fr-FR" i="1" dirty="0"/>
              <a:t>i.e.,</a:t>
            </a:r>
            <a:r>
              <a:rPr lang="fr-FR" dirty="0"/>
              <a:t> intracrânienne, </a:t>
            </a:r>
            <a:r>
              <a:rPr lang="fr-FR" dirty="0" err="1"/>
              <a:t>intramédulaire</a:t>
            </a:r>
            <a:r>
              <a:rPr lang="fr-FR" dirty="0"/>
              <a:t>, intra-oculaire, péricardique, intra-articulaire, intramusculaire avec syndrome du compartiment ou rétropéritonéale) ou hémorragie cliniquement manifeste associée à une chute du taux d’hémoglobine de ≥ 2 g/</a:t>
            </a:r>
            <a:r>
              <a:rPr lang="fr-FR" dirty="0" err="1"/>
              <a:t>dL</a:t>
            </a:r>
            <a:r>
              <a:rPr lang="fr-FR" dirty="0"/>
              <a:t> ou entraînant une transfusion de ≥ 2 unités de concentré de globules rouge ou de sang entier.</a:t>
            </a:r>
          </a:p>
          <a:p>
            <a:pPr marL="181229" lvl="1" indent="-181229">
              <a:buFont typeface="Arial"/>
              <a:buChar char="•"/>
              <a:defRPr/>
            </a:pPr>
            <a:r>
              <a:rPr lang="fr-FR" dirty="0">
                <a:ea typeface="Microsoft YaHei"/>
                <a:cs typeface="Microsoft YaHei"/>
              </a:rPr>
              <a:t>ARISTOTLE : hémorragie cliniquement manifeste associée à une baisse du taux d’hémoglobine d’au moins 2 g par </a:t>
            </a:r>
            <a:r>
              <a:rPr lang="fr-FR" dirty="0" err="1">
                <a:ea typeface="Microsoft YaHei"/>
                <a:cs typeface="Microsoft YaHei"/>
              </a:rPr>
              <a:t>dL</a:t>
            </a:r>
            <a:r>
              <a:rPr lang="fr-FR" dirty="0">
                <a:ea typeface="Microsoft YaHei"/>
                <a:cs typeface="Microsoft YaHei"/>
              </a:rPr>
              <a:t> ou entraînant une transfusion d’au moins 2 unités de concentré de globules rouges, </a:t>
            </a:r>
            <a:r>
              <a:rPr lang="fr-FR" dirty="0"/>
              <a:t> survenant dans une région critique ou entraînant la mort.</a:t>
            </a:r>
          </a:p>
          <a:p>
            <a:pPr marL="181229" lvl="1" indent="-181229">
              <a:buFont typeface="Arial"/>
              <a:buChar char="•"/>
              <a:defRPr/>
            </a:pPr>
            <a:r>
              <a:rPr lang="fr-FR" dirty="0"/>
              <a:t>ENGAGE : Définition de la Société internationale de thrombose et d’hémostase  : hémorragie cliniquement manifeste associée à une baisse du taux d’hémoglobine d’au moins 2 g par </a:t>
            </a:r>
            <a:r>
              <a:rPr lang="fr-FR" dirty="0" err="1"/>
              <a:t>dL</a:t>
            </a:r>
            <a:r>
              <a:rPr lang="fr-FR" dirty="0"/>
              <a:t> ou entraînant une transfusion d’au moins 2 unités de concentré de globules rouges, survenant dans une région critique ou entraînant la mort.</a:t>
            </a:r>
          </a:p>
          <a:p>
            <a:pPr lvl="1">
              <a:defRPr/>
            </a:pPr>
            <a:endParaRPr lang="fr-FR" dirty="0">
              <a:ea typeface="Microsoft YaHei"/>
              <a:cs typeface="Microsoft YaHei"/>
            </a:endParaRPr>
          </a:p>
          <a:p>
            <a:pPr>
              <a:tabLst>
                <a:tab pos="0" algn="l"/>
                <a:tab pos="462713" algn="l"/>
                <a:tab pos="928718" algn="l"/>
                <a:tab pos="1393078" algn="l"/>
                <a:tab pos="1859085" algn="l"/>
                <a:tab pos="2323444" algn="l"/>
                <a:tab pos="2789449" algn="l"/>
                <a:tab pos="3253809" algn="l"/>
                <a:tab pos="3719816" algn="l"/>
                <a:tab pos="4184174" algn="l"/>
                <a:tab pos="4650180" algn="l"/>
                <a:tab pos="5114540" algn="l"/>
                <a:tab pos="5580545" algn="l"/>
                <a:tab pos="6044906" algn="l"/>
                <a:tab pos="6510911" algn="l"/>
                <a:tab pos="6975270" algn="l"/>
                <a:tab pos="7441277" algn="l"/>
                <a:tab pos="7905636" algn="l"/>
                <a:tab pos="8371641" algn="l"/>
                <a:tab pos="8836001" algn="l"/>
                <a:tab pos="9302007" algn="l"/>
              </a:tabLst>
              <a:defRPr/>
            </a:pPr>
            <a:r>
              <a:rPr lang="fr-FR" dirty="0">
                <a:ea typeface="Microsoft YaHei" pitchFamily="34" charset="-122"/>
              </a:rPr>
              <a:t>Références :</a:t>
            </a:r>
          </a:p>
          <a:p>
            <a:pPr marL="241638" indent="-241638">
              <a:buFont typeface="+mj-lt"/>
              <a:buAutoNum type="arabicPeriod"/>
              <a:tabLst>
                <a:tab pos="0" algn="l"/>
                <a:tab pos="462713" algn="l"/>
                <a:tab pos="928718" algn="l"/>
                <a:tab pos="1393078" algn="l"/>
                <a:tab pos="1859085" algn="l"/>
                <a:tab pos="2323444" algn="l"/>
                <a:tab pos="2789449" algn="l"/>
                <a:tab pos="3253809" algn="l"/>
                <a:tab pos="3719816" algn="l"/>
                <a:tab pos="4184174" algn="l"/>
                <a:tab pos="4650180" algn="l"/>
                <a:tab pos="5114540" algn="l"/>
                <a:tab pos="5580545" algn="l"/>
                <a:tab pos="6044906" algn="l"/>
                <a:tab pos="6510911" algn="l"/>
                <a:tab pos="6975270" algn="l"/>
                <a:tab pos="7441277" algn="l"/>
                <a:tab pos="7905636" algn="l"/>
                <a:tab pos="8371641" algn="l"/>
                <a:tab pos="8836001" algn="l"/>
                <a:tab pos="9302007" algn="l"/>
              </a:tabLst>
              <a:defRPr/>
            </a:pPr>
            <a:r>
              <a:rPr lang="fr-CA" sz="900" dirty="0">
                <a:solidFill>
                  <a:srgbClr val="333333"/>
                </a:solidFill>
                <a:ea typeface="Microsoft YaHei" pitchFamily="34" charset="-122"/>
              </a:rPr>
              <a:t>﻿Connolly SJ, et al; for the RE-LY </a:t>
            </a:r>
            <a:r>
              <a:rPr lang="fr-CA" sz="900" dirty="0" err="1">
                <a:solidFill>
                  <a:srgbClr val="333333"/>
                </a:solidFill>
                <a:ea typeface="Microsoft YaHei" pitchFamily="34" charset="-122"/>
              </a:rPr>
              <a:t>Steering</a:t>
            </a:r>
            <a:r>
              <a:rPr lang="fr-CA" sz="900" dirty="0">
                <a:solidFill>
                  <a:srgbClr val="333333"/>
                </a:solidFill>
                <a:ea typeface="Microsoft YaHei" pitchFamily="34" charset="-122"/>
              </a:rPr>
              <a:t> </a:t>
            </a:r>
            <a:r>
              <a:rPr lang="fr-CA" sz="900" dirty="0" err="1">
                <a:solidFill>
                  <a:srgbClr val="333333"/>
                </a:solidFill>
                <a:ea typeface="Microsoft YaHei" pitchFamily="34" charset="-122"/>
              </a:rPr>
              <a:t>Committee</a:t>
            </a:r>
            <a:r>
              <a:rPr lang="fr-CA" sz="900" dirty="0">
                <a:solidFill>
                  <a:srgbClr val="333333"/>
                </a:solidFill>
                <a:ea typeface="Microsoft YaHei" pitchFamily="34" charset="-122"/>
              </a:rPr>
              <a:t> and </a:t>
            </a:r>
            <a:r>
              <a:rPr lang="fr-CA" sz="900" dirty="0" err="1">
                <a:solidFill>
                  <a:srgbClr val="333333"/>
                </a:solidFill>
                <a:ea typeface="Microsoft YaHei" pitchFamily="34" charset="-122"/>
              </a:rPr>
              <a:t>Investigators</a:t>
            </a:r>
            <a:r>
              <a:rPr lang="fr-CA" sz="900" dirty="0">
                <a:solidFill>
                  <a:srgbClr val="333333"/>
                </a:solidFill>
                <a:ea typeface="Microsoft YaHei" pitchFamily="34" charset="-122"/>
              </a:rPr>
              <a:t>. Dabigatran versus </a:t>
            </a:r>
            <a:r>
              <a:rPr lang="fr-CA" sz="900" dirty="0" err="1">
                <a:solidFill>
                  <a:srgbClr val="333333"/>
                </a:solidFill>
                <a:ea typeface="Microsoft YaHei" pitchFamily="34" charset="-122"/>
              </a:rPr>
              <a:t>warfarin</a:t>
            </a:r>
            <a:r>
              <a:rPr lang="fr-CA" sz="900" dirty="0">
                <a:solidFill>
                  <a:srgbClr val="333333"/>
                </a:solidFill>
                <a:ea typeface="Microsoft YaHei" pitchFamily="34" charset="-122"/>
              </a:rPr>
              <a:t> in patients </a:t>
            </a:r>
            <a:r>
              <a:rPr lang="fr-CA" sz="900" dirty="0" err="1">
                <a:solidFill>
                  <a:srgbClr val="333333"/>
                </a:solidFill>
                <a:ea typeface="Microsoft YaHei" pitchFamily="34" charset="-122"/>
              </a:rPr>
              <a:t>with</a:t>
            </a:r>
            <a:r>
              <a:rPr lang="fr-CA" sz="900" dirty="0">
                <a:solidFill>
                  <a:srgbClr val="333333"/>
                </a:solidFill>
                <a:ea typeface="Microsoft YaHei" pitchFamily="34" charset="-122"/>
              </a:rPr>
              <a:t> atrial fibrillation. N </a:t>
            </a:r>
            <a:r>
              <a:rPr lang="fr-CA" sz="900" dirty="0" err="1">
                <a:solidFill>
                  <a:srgbClr val="333333"/>
                </a:solidFill>
                <a:ea typeface="Microsoft YaHei" pitchFamily="34" charset="-122"/>
              </a:rPr>
              <a:t>Engl</a:t>
            </a:r>
            <a:r>
              <a:rPr lang="fr-CA" sz="900" dirty="0">
                <a:solidFill>
                  <a:srgbClr val="333333"/>
                </a:solidFill>
                <a:ea typeface="Microsoft YaHei" pitchFamily="34" charset="-122"/>
              </a:rPr>
              <a:t> J Med 2009; 361:1139-1151.</a:t>
            </a:r>
          </a:p>
          <a:p>
            <a:pPr marL="241638" indent="-241638">
              <a:buFont typeface="+mj-lt"/>
              <a:buAutoNum type="arabicPeriod"/>
              <a:tabLst>
                <a:tab pos="0" algn="l"/>
                <a:tab pos="462713" algn="l"/>
                <a:tab pos="928718" algn="l"/>
                <a:tab pos="1393078" algn="l"/>
                <a:tab pos="1859085" algn="l"/>
                <a:tab pos="2323444" algn="l"/>
                <a:tab pos="2789449" algn="l"/>
                <a:tab pos="3253809" algn="l"/>
                <a:tab pos="3719816" algn="l"/>
                <a:tab pos="4184174" algn="l"/>
                <a:tab pos="4650180" algn="l"/>
                <a:tab pos="5114540" algn="l"/>
                <a:tab pos="5580545" algn="l"/>
                <a:tab pos="6044906" algn="l"/>
                <a:tab pos="6510911" algn="l"/>
                <a:tab pos="6975270" algn="l"/>
                <a:tab pos="7441277" algn="l"/>
                <a:tab pos="7905636" algn="l"/>
                <a:tab pos="8371641" algn="l"/>
                <a:tab pos="8836001" algn="l"/>
                <a:tab pos="9302007" algn="l"/>
              </a:tabLst>
              <a:defRPr/>
            </a:pPr>
            <a:r>
              <a:rPr lang="fr-CA" sz="900" dirty="0">
                <a:solidFill>
                  <a:srgbClr val="333333"/>
                </a:solidFill>
                <a:ea typeface="Microsoft YaHei" pitchFamily="34" charset="-122"/>
              </a:rPr>
              <a:t>Connolly SJ, et al; for the RE-LY </a:t>
            </a:r>
            <a:r>
              <a:rPr lang="fr-CA" sz="900" dirty="0" err="1">
                <a:solidFill>
                  <a:srgbClr val="333333"/>
                </a:solidFill>
                <a:ea typeface="Microsoft YaHei" pitchFamily="34" charset="-122"/>
              </a:rPr>
              <a:t>Investigators</a:t>
            </a:r>
            <a:r>
              <a:rPr lang="fr-CA" sz="900" dirty="0">
                <a:solidFill>
                  <a:srgbClr val="333333"/>
                </a:solidFill>
                <a:ea typeface="Microsoft YaHei" pitchFamily="34" charset="-122"/>
              </a:rPr>
              <a:t>. </a:t>
            </a:r>
            <a:r>
              <a:rPr lang="fr-CA" sz="900" dirty="0" err="1">
                <a:solidFill>
                  <a:srgbClr val="333333"/>
                </a:solidFill>
                <a:ea typeface="Microsoft YaHei" pitchFamily="34" charset="-122"/>
              </a:rPr>
              <a:t>Newly</a:t>
            </a:r>
            <a:r>
              <a:rPr lang="fr-CA" sz="900" dirty="0">
                <a:solidFill>
                  <a:srgbClr val="333333"/>
                </a:solidFill>
                <a:ea typeface="Microsoft YaHei" pitchFamily="34" charset="-122"/>
              </a:rPr>
              <a:t> </a:t>
            </a:r>
            <a:r>
              <a:rPr lang="fr-CA" sz="900" dirty="0" err="1">
                <a:solidFill>
                  <a:srgbClr val="333333"/>
                </a:solidFill>
                <a:ea typeface="Microsoft YaHei" pitchFamily="34" charset="-122"/>
              </a:rPr>
              <a:t>identified</a:t>
            </a:r>
            <a:r>
              <a:rPr lang="fr-CA" sz="900" dirty="0">
                <a:solidFill>
                  <a:srgbClr val="333333"/>
                </a:solidFill>
                <a:ea typeface="Microsoft YaHei" pitchFamily="34" charset="-122"/>
              </a:rPr>
              <a:t> </a:t>
            </a:r>
            <a:r>
              <a:rPr lang="fr-CA" sz="900" dirty="0" err="1">
                <a:solidFill>
                  <a:srgbClr val="333333"/>
                </a:solidFill>
                <a:ea typeface="Microsoft YaHei" pitchFamily="34" charset="-122"/>
              </a:rPr>
              <a:t>events</a:t>
            </a:r>
            <a:r>
              <a:rPr lang="fr-CA" sz="900" dirty="0">
                <a:solidFill>
                  <a:srgbClr val="333333"/>
                </a:solidFill>
                <a:ea typeface="Microsoft YaHei" pitchFamily="34" charset="-122"/>
              </a:rPr>
              <a:t> in the RE-LY trial. N </a:t>
            </a:r>
            <a:r>
              <a:rPr lang="fr-CA" sz="900" dirty="0" err="1">
                <a:solidFill>
                  <a:srgbClr val="333333"/>
                </a:solidFill>
                <a:ea typeface="Microsoft YaHei" pitchFamily="34" charset="-122"/>
              </a:rPr>
              <a:t>Engl</a:t>
            </a:r>
            <a:r>
              <a:rPr lang="fr-CA" sz="900" dirty="0">
                <a:solidFill>
                  <a:srgbClr val="333333"/>
                </a:solidFill>
                <a:ea typeface="Microsoft YaHei" pitchFamily="34" charset="-122"/>
              </a:rPr>
              <a:t> J Med 2010; 363(19):1875-1876.</a:t>
            </a:r>
          </a:p>
          <a:p>
            <a:pPr marL="241638" indent="-241638">
              <a:buFont typeface="+mj-lt"/>
              <a:buAutoNum type="arabicPeriod"/>
              <a:tabLst>
                <a:tab pos="0" algn="l"/>
                <a:tab pos="462713" algn="l"/>
                <a:tab pos="928718" algn="l"/>
                <a:tab pos="1393078" algn="l"/>
                <a:tab pos="1859085" algn="l"/>
                <a:tab pos="2323444" algn="l"/>
                <a:tab pos="2789449" algn="l"/>
                <a:tab pos="3253809" algn="l"/>
                <a:tab pos="3719816" algn="l"/>
                <a:tab pos="4184174" algn="l"/>
                <a:tab pos="4650180" algn="l"/>
                <a:tab pos="5114540" algn="l"/>
                <a:tab pos="5580545" algn="l"/>
                <a:tab pos="6044906" algn="l"/>
                <a:tab pos="6510911" algn="l"/>
                <a:tab pos="6975270" algn="l"/>
                <a:tab pos="7441277" algn="l"/>
                <a:tab pos="7905636" algn="l"/>
                <a:tab pos="8371641" algn="l"/>
                <a:tab pos="8836001" algn="l"/>
                <a:tab pos="9302007" algn="l"/>
              </a:tabLst>
              <a:defRPr/>
            </a:pPr>
            <a:r>
              <a:rPr lang="fr-CA" sz="900" dirty="0">
                <a:solidFill>
                  <a:srgbClr val="333333"/>
                </a:solidFill>
                <a:ea typeface="Microsoft YaHei" pitchFamily="34" charset="-122"/>
              </a:rPr>
              <a:t>Patel MR, et al; and the ROCKET AF </a:t>
            </a:r>
            <a:r>
              <a:rPr lang="fr-CA" sz="900" dirty="0" err="1">
                <a:solidFill>
                  <a:srgbClr val="333333"/>
                </a:solidFill>
                <a:ea typeface="Microsoft YaHei" pitchFamily="34" charset="-122"/>
              </a:rPr>
              <a:t>Steering</a:t>
            </a:r>
            <a:r>
              <a:rPr lang="fr-CA" sz="900" dirty="0">
                <a:solidFill>
                  <a:srgbClr val="333333"/>
                </a:solidFill>
                <a:ea typeface="Microsoft YaHei" pitchFamily="34" charset="-122"/>
              </a:rPr>
              <a:t> </a:t>
            </a:r>
            <a:r>
              <a:rPr lang="fr-CA" sz="900" dirty="0" err="1">
                <a:solidFill>
                  <a:srgbClr val="333333"/>
                </a:solidFill>
                <a:ea typeface="Microsoft YaHei" pitchFamily="34" charset="-122"/>
              </a:rPr>
              <a:t>Committee</a:t>
            </a:r>
            <a:r>
              <a:rPr lang="fr-CA" sz="900" dirty="0">
                <a:solidFill>
                  <a:srgbClr val="333333"/>
                </a:solidFill>
                <a:ea typeface="Microsoft YaHei" pitchFamily="34" charset="-122"/>
              </a:rPr>
              <a:t> for the ROCKET AF </a:t>
            </a:r>
            <a:r>
              <a:rPr lang="fr-CA" sz="900" dirty="0" err="1">
                <a:solidFill>
                  <a:srgbClr val="333333"/>
                </a:solidFill>
                <a:ea typeface="Microsoft YaHei" pitchFamily="34" charset="-122"/>
              </a:rPr>
              <a:t>Investigators</a:t>
            </a:r>
            <a:r>
              <a:rPr lang="fr-CA" sz="900" dirty="0">
                <a:solidFill>
                  <a:srgbClr val="333333"/>
                </a:solidFill>
                <a:ea typeface="Microsoft YaHei" pitchFamily="34" charset="-122"/>
              </a:rPr>
              <a:t>. </a:t>
            </a:r>
            <a:r>
              <a:rPr lang="fr-CA" sz="900" dirty="0" err="1">
                <a:solidFill>
                  <a:srgbClr val="333333"/>
                </a:solidFill>
                <a:ea typeface="Microsoft YaHei" pitchFamily="34" charset="-122"/>
              </a:rPr>
              <a:t>Rivaroxaban</a:t>
            </a:r>
            <a:r>
              <a:rPr lang="fr-CA" sz="900" dirty="0">
                <a:solidFill>
                  <a:srgbClr val="333333"/>
                </a:solidFill>
                <a:ea typeface="Microsoft YaHei" pitchFamily="34" charset="-122"/>
              </a:rPr>
              <a:t> versus </a:t>
            </a:r>
            <a:r>
              <a:rPr lang="fr-CA" sz="900" dirty="0" err="1">
                <a:solidFill>
                  <a:srgbClr val="333333"/>
                </a:solidFill>
                <a:ea typeface="Microsoft YaHei" pitchFamily="34" charset="-122"/>
              </a:rPr>
              <a:t>warfarin</a:t>
            </a:r>
            <a:r>
              <a:rPr lang="fr-CA" sz="900" dirty="0">
                <a:solidFill>
                  <a:srgbClr val="333333"/>
                </a:solidFill>
                <a:ea typeface="Microsoft YaHei" pitchFamily="34" charset="-122"/>
              </a:rPr>
              <a:t> in </a:t>
            </a:r>
            <a:r>
              <a:rPr lang="fr-CA" sz="900" dirty="0" err="1">
                <a:solidFill>
                  <a:srgbClr val="333333"/>
                </a:solidFill>
                <a:ea typeface="Microsoft YaHei" pitchFamily="34" charset="-122"/>
              </a:rPr>
              <a:t>nonvalvular</a:t>
            </a:r>
            <a:r>
              <a:rPr lang="fr-CA" sz="900" dirty="0">
                <a:solidFill>
                  <a:srgbClr val="333333"/>
                </a:solidFill>
                <a:ea typeface="Microsoft YaHei" pitchFamily="34" charset="-122"/>
              </a:rPr>
              <a:t> atrial fibrillation. N </a:t>
            </a:r>
            <a:r>
              <a:rPr lang="fr-CA" sz="900" dirty="0" err="1">
                <a:solidFill>
                  <a:srgbClr val="333333"/>
                </a:solidFill>
                <a:ea typeface="Microsoft YaHei" pitchFamily="34" charset="-122"/>
              </a:rPr>
              <a:t>Engl</a:t>
            </a:r>
            <a:r>
              <a:rPr lang="fr-CA" sz="900" dirty="0">
                <a:solidFill>
                  <a:srgbClr val="333333"/>
                </a:solidFill>
                <a:ea typeface="Microsoft YaHei" pitchFamily="34" charset="-122"/>
              </a:rPr>
              <a:t> J Med 2011; 365:883-891.</a:t>
            </a:r>
          </a:p>
          <a:p>
            <a:pPr marL="241638" indent="-241638">
              <a:buFont typeface="+mj-lt"/>
              <a:buAutoNum type="arabicPeriod"/>
              <a:tabLst>
                <a:tab pos="0" algn="l"/>
                <a:tab pos="462713" algn="l"/>
                <a:tab pos="928718" algn="l"/>
                <a:tab pos="1393078" algn="l"/>
                <a:tab pos="1859085" algn="l"/>
                <a:tab pos="2323444" algn="l"/>
                <a:tab pos="2789449" algn="l"/>
                <a:tab pos="3253809" algn="l"/>
                <a:tab pos="3719816" algn="l"/>
                <a:tab pos="4184174" algn="l"/>
                <a:tab pos="4650180" algn="l"/>
                <a:tab pos="5114540" algn="l"/>
                <a:tab pos="5580545" algn="l"/>
                <a:tab pos="6044906" algn="l"/>
                <a:tab pos="6510911" algn="l"/>
                <a:tab pos="6975270" algn="l"/>
                <a:tab pos="7441277" algn="l"/>
                <a:tab pos="7905636" algn="l"/>
                <a:tab pos="8371641" algn="l"/>
                <a:tab pos="8836001" algn="l"/>
                <a:tab pos="9302007" algn="l"/>
              </a:tabLst>
              <a:defRPr/>
            </a:pPr>
            <a:r>
              <a:rPr lang="fr-CA" sz="900" dirty="0">
                <a:solidFill>
                  <a:srgbClr val="333333"/>
                </a:solidFill>
                <a:ea typeface="Microsoft YaHei" pitchFamily="34" charset="-122"/>
              </a:rPr>
              <a:t>Granger CB, et al; for the ARISTOTLE </a:t>
            </a:r>
            <a:r>
              <a:rPr lang="fr-CA" sz="900" dirty="0" err="1">
                <a:solidFill>
                  <a:srgbClr val="333333"/>
                </a:solidFill>
                <a:ea typeface="Microsoft YaHei" pitchFamily="34" charset="-122"/>
              </a:rPr>
              <a:t>Committees</a:t>
            </a:r>
            <a:r>
              <a:rPr lang="fr-CA" sz="900" dirty="0">
                <a:solidFill>
                  <a:srgbClr val="333333"/>
                </a:solidFill>
                <a:ea typeface="Microsoft YaHei" pitchFamily="34" charset="-122"/>
              </a:rPr>
              <a:t> and </a:t>
            </a:r>
            <a:r>
              <a:rPr lang="fr-CA" sz="900" dirty="0" err="1">
                <a:solidFill>
                  <a:srgbClr val="333333"/>
                </a:solidFill>
                <a:ea typeface="Microsoft YaHei" pitchFamily="34" charset="-122"/>
              </a:rPr>
              <a:t>Investigators</a:t>
            </a:r>
            <a:r>
              <a:rPr lang="fr-CA" sz="900" dirty="0">
                <a:solidFill>
                  <a:srgbClr val="333333"/>
                </a:solidFill>
                <a:ea typeface="Microsoft YaHei" pitchFamily="34" charset="-122"/>
              </a:rPr>
              <a:t>. </a:t>
            </a:r>
            <a:r>
              <a:rPr lang="fr-CA" sz="900" dirty="0" err="1">
                <a:solidFill>
                  <a:srgbClr val="333333"/>
                </a:solidFill>
                <a:ea typeface="Microsoft YaHei" pitchFamily="34" charset="-122"/>
              </a:rPr>
              <a:t>Apixaban</a:t>
            </a:r>
            <a:r>
              <a:rPr lang="fr-CA" sz="900" dirty="0">
                <a:solidFill>
                  <a:srgbClr val="333333"/>
                </a:solidFill>
                <a:ea typeface="Microsoft YaHei" pitchFamily="34" charset="-122"/>
              </a:rPr>
              <a:t> versus </a:t>
            </a:r>
            <a:r>
              <a:rPr lang="fr-CA" sz="900" dirty="0" err="1">
                <a:solidFill>
                  <a:srgbClr val="333333"/>
                </a:solidFill>
                <a:ea typeface="Microsoft YaHei" pitchFamily="34" charset="-122"/>
              </a:rPr>
              <a:t>warfarin</a:t>
            </a:r>
            <a:r>
              <a:rPr lang="fr-CA" sz="900" dirty="0">
                <a:solidFill>
                  <a:srgbClr val="333333"/>
                </a:solidFill>
                <a:ea typeface="Microsoft YaHei" pitchFamily="34" charset="-122"/>
              </a:rPr>
              <a:t> in patients </a:t>
            </a:r>
            <a:r>
              <a:rPr lang="fr-CA" sz="900" dirty="0" err="1">
                <a:solidFill>
                  <a:srgbClr val="333333"/>
                </a:solidFill>
                <a:ea typeface="Microsoft YaHei" pitchFamily="34" charset="-122"/>
              </a:rPr>
              <a:t>with</a:t>
            </a:r>
            <a:r>
              <a:rPr lang="fr-CA" sz="900" dirty="0">
                <a:solidFill>
                  <a:srgbClr val="333333"/>
                </a:solidFill>
                <a:ea typeface="Microsoft YaHei" pitchFamily="34" charset="-122"/>
              </a:rPr>
              <a:t> atrial fibrillation. N </a:t>
            </a:r>
            <a:r>
              <a:rPr lang="fr-CA" sz="900" dirty="0" err="1">
                <a:solidFill>
                  <a:srgbClr val="333333"/>
                </a:solidFill>
                <a:ea typeface="Microsoft YaHei" pitchFamily="34" charset="-122"/>
              </a:rPr>
              <a:t>Engl</a:t>
            </a:r>
            <a:r>
              <a:rPr lang="fr-CA" sz="900" dirty="0">
                <a:solidFill>
                  <a:srgbClr val="333333"/>
                </a:solidFill>
                <a:ea typeface="Microsoft YaHei" pitchFamily="34" charset="-122"/>
              </a:rPr>
              <a:t> J Med 2011; 365:981-992. </a:t>
            </a:r>
            <a:endParaRPr lang="en-US" sz="900"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196138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CA" sz="1000" b="1" dirty="0"/>
              <a:t>Référence :</a:t>
            </a:r>
            <a:r>
              <a:rPr lang="fr-CA" sz="1000" dirty="0"/>
              <a:t> Lip </a:t>
            </a:r>
            <a:r>
              <a:rPr lang="fr-CA" sz="1000" dirty="0" err="1"/>
              <a:t>GYH</a:t>
            </a:r>
            <a:r>
              <a:rPr lang="fr-CA" sz="1000" dirty="0"/>
              <a:t>, </a:t>
            </a:r>
            <a:r>
              <a:rPr lang="fr-CA" sz="1000" dirty="0" err="1"/>
              <a:t>Keshishian</a:t>
            </a:r>
            <a:r>
              <a:rPr lang="fr-CA" sz="1000" dirty="0"/>
              <a:t> A, Li X </a:t>
            </a:r>
            <a:r>
              <a:rPr lang="fr-CA" sz="1000" i="1" dirty="0"/>
              <a:t>et al</a:t>
            </a:r>
            <a:r>
              <a:rPr lang="fr-CA" sz="1000" dirty="0"/>
              <a:t>. </a:t>
            </a:r>
            <a:r>
              <a:rPr lang="fr-CA" sz="1000" i="1" dirty="0" err="1"/>
              <a:t>Effectiveness</a:t>
            </a:r>
            <a:r>
              <a:rPr lang="fr-CA" sz="1000" i="1" dirty="0"/>
              <a:t> and </a:t>
            </a:r>
            <a:r>
              <a:rPr lang="fr-CA" sz="1000" i="1" dirty="0" err="1"/>
              <a:t>safety</a:t>
            </a:r>
            <a:r>
              <a:rPr lang="fr-CA" sz="1000" i="1" dirty="0"/>
              <a:t> of oral anticoagulants </a:t>
            </a:r>
            <a:r>
              <a:rPr lang="fr-CA" sz="1000" i="1" dirty="0" err="1"/>
              <a:t>among</a:t>
            </a:r>
            <a:r>
              <a:rPr lang="fr-CA" sz="1000" i="1" dirty="0"/>
              <a:t> </a:t>
            </a:r>
            <a:r>
              <a:rPr lang="fr-CA" sz="1000" i="1" dirty="0" err="1"/>
              <a:t>nonvalvular</a:t>
            </a:r>
            <a:r>
              <a:rPr lang="fr-CA" sz="1000" i="1" dirty="0"/>
              <a:t> atrial fibrillation patients</a:t>
            </a:r>
            <a:r>
              <a:rPr lang="fr-CA" sz="1000" dirty="0"/>
              <a:t> [correction publiée dans </a:t>
            </a:r>
            <a:r>
              <a:rPr lang="fr-CA" sz="1000" i="1" dirty="0"/>
              <a:t>Stroke</a:t>
            </a:r>
            <a:r>
              <a:rPr lang="fr-CA" sz="1000" dirty="0"/>
              <a:t>. 2020; 0: STR.0000000000000218]. </a:t>
            </a:r>
            <a:r>
              <a:rPr lang="fr-CA" sz="1000" i="1" dirty="0"/>
              <a:t>Stroke</a:t>
            </a:r>
            <a:r>
              <a:rPr lang="fr-CA" sz="1000" dirty="0"/>
              <a:t>. 2018; 49(12): 2933-2944. </a:t>
            </a:r>
          </a:p>
          <a:p>
            <a:endParaRPr lang="fr-CA" sz="1000" dirty="0"/>
          </a:p>
          <a:p>
            <a:r>
              <a:rPr lang="fr-CA" sz="1000" b="1" dirty="0">
                <a:solidFill>
                  <a:schemeClr val="tx1"/>
                </a:solidFill>
                <a:latin typeface="+mn-lt"/>
                <a:ea typeface="+mn-ea"/>
                <a:cs typeface="+mn-cs"/>
              </a:rPr>
              <a:t>Méthodologie de l’étude et population : </a:t>
            </a:r>
          </a:p>
          <a:p>
            <a:pPr marL="225425" indent="-225425" defTabSz="914014">
              <a:buFont typeface="Wingdings" panose="05000000000000000000" pitchFamily="2" charset="2"/>
              <a:buChar char="§"/>
            </a:pPr>
            <a:r>
              <a:rPr lang="fr-CA" sz="1000" dirty="0">
                <a:solidFill>
                  <a:srgbClr val="2A4364"/>
                </a:solidFill>
              </a:rPr>
              <a:t>Étude de cohorte observationnelle rétrospective</a:t>
            </a:r>
          </a:p>
          <a:p>
            <a:pPr marL="225425" indent="-225425" defTabSz="914014">
              <a:buFont typeface="Wingdings" panose="05000000000000000000" pitchFamily="2" charset="2"/>
              <a:buChar char="§"/>
            </a:pPr>
            <a:r>
              <a:rPr lang="fr-CA" sz="1000" dirty="0">
                <a:solidFill>
                  <a:srgbClr val="2A4364"/>
                </a:solidFill>
              </a:rPr>
              <a:t>Données regroupées provenant de </a:t>
            </a:r>
            <a:r>
              <a:rPr lang="fr-CA" sz="1000" dirty="0" err="1">
                <a:solidFill>
                  <a:srgbClr val="2A4364"/>
                </a:solidFill>
              </a:rPr>
              <a:t>CMS</a:t>
            </a:r>
            <a:r>
              <a:rPr lang="fr-CA" sz="1000" dirty="0">
                <a:solidFill>
                  <a:srgbClr val="2A4364"/>
                </a:solidFill>
              </a:rPr>
              <a:t> Medicare et de 4 grandes bases de données de réclamations commerciales aux États-Unis : </a:t>
            </a:r>
            <a:r>
              <a:rPr lang="fr-CA" sz="1000" dirty="0" err="1">
                <a:solidFill>
                  <a:srgbClr val="2A4364"/>
                </a:solidFill>
              </a:rPr>
              <a:t>MarketScan</a:t>
            </a:r>
            <a:r>
              <a:rPr lang="fr-CA" sz="1000" dirty="0">
                <a:solidFill>
                  <a:srgbClr val="2A4364"/>
                </a:solidFill>
              </a:rPr>
              <a:t>, </a:t>
            </a:r>
            <a:r>
              <a:rPr lang="fr-CA" sz="1000" dirty="0" err="1">
                <a:solidFill>
                  <a:srgbClr val="2A4364"/>
                </a:solidFill>
              </a:rPr>
              <a:t>PharMetrics</a:t>
            </a:r>
            <a:r>
              <a:rPr lang="fr-CA" sz="1000" dirty="0">
                <a:solidFill>
                  <a:srgbClr val="2A4364"/>
                </a:solidFill>
              </a:rPr>
              <a:t>, </a:t>
            </a:r>
            <a:r>
              <a:rPr lang="fr-CA" sz="1000" dirty="0" err="1">
                <a:solidFill>
                  <a:srgbClr val="2A4364"/>
                </a:solidFill>
              </a:rPr>
              <a:t>Optum</a:t>
            </a:r>
            <a:r>
              <a:rPr lang="fr-CA" sz="1000" dirty="0">
                <a:solidFill>
                  <a:srgbClr val="2A4364"/>
                </a:solidFill>
              </a:rPr>
              <a:t> et </a:t>
            </a:r>
            <a:r>
              <a:rPr lang="fr-CA" sz="1000" dirty="0" err="1">
                <a:solidFill>
                  <a:srgbClr val="2A4364"/>
                </a:solidFill>
              </a:rPr>
              <a:t>Humana</a:t>
            </a:r>
            <a:r>
              <a:rPr lang="fr-CA" sz="1000" dirty="0">
                <a:solidFill>
                  <a:srgbClr val="2A4364"/>
                </a:solidFill>
              </a:rPr>
              <a:t>.</a:t>
            </a:r>
          </a:p>
          <a:p>
            <a:pPr marL="225425" indent="-225425" defTabSz="914014">
              <a:buFont typeface="Wingdings" panose="05000000000000000000" pitchFamily="2" charset="2"/>
              <a:buChar char="§"/>
            </a:pPr>
            <a:r>
              <a:rPr lang="fr-CA" sz="1000" dirty="0">
                <a:latin typeface="Calibri" panose="020F0502020204030204" pitchFamily="34" charset="0"/>
              </a:rPr>
              <a:t>Période de l’étude : </a:t>
            </a:r>
            <a:r>
              <a:rPr lang="fr-CA" sz="1000" dirty="0">
                <a:solidFill>
                  <a:srgbClr val="2A4364"/>
                </a:solidFill>
              </a:rPr>
              <a:t>du 1</a:t>
            </a:r>
            <a:r>
              <a:rPr lang="fr-CA" sz="1000" baseline="30000" dirty="0">
                <a:solidFill>
                  <a:srgbClr val="2A4364"/>
                </a:solidFill>
              </a:rPr>
              <a:t>er</a:t>
            </a:r>
            <a:r>
              <a:rPr lang="fr-CA" sz="1000" dirty="0">
                <a:solidFill>
                  <a:srgbClr val="2A4364"/>
                </a:solidFill>
              </a:rPr>
              <a:t> janvier 2012 au 30 septembre 2015</a:t>
            </a:r>
          </a:p>
          <a:p>
            <a:endParaRPr lang="fr-CA" sz="1000" b="1" kern="1200" dirty="0">
              <a:solidFill>
                <a:schemeClr val="tx1"/>
              </a:solidFill>
              <a:latin typeface="+mn-lt"/>
              <a:ea typeface="+mn-ea"/>
              <a:cs typeface="+mn-cs"/>
            </a:endParaRPr>
          </a:p>
          <a:p>
            <a:r>
              <a:rPr lang="fr-CA" sz="1000" b="1" dirty="0">
                <a:solidFill>
                  <a:schemeClr val="tx1"/>
                </a:solidFill>
                <a:latin typeface="+mn-lt"/>
                <a:ea typeface="+mn-ea"/>
                <a:cs typeface="+mn-cs"/>
              </a:rPr>
              <a:t>Résultats :</a:t>
            </a:r>
          </a:p>
          <a:p>
            <a:pPr marL="225425" indent="-225425" defTabSz="914014">
              <a:buFont typeface="Wingdings" panose="05000000000000000000" pitchFamily="2" charset="2"/>
              <a:buChar char="§"/>
            </a:pPr>
            <a:r>
              <a:rPr lang="fr-CA" sz="1000" dirty="0">
                <a:solidFill>
                  <a:srgbClr val="2A4364"/>
                </a:solidFill>
              </a:rPr>
              <a:t>Résultat concernant l’efficacité : Délai avant le premier événement « AVC/ES », y compris les AVC ischémiques, les AVC hémorragiques et les ES</a:t>
            </a:r>
          </a:p>
          <a:p>
            <a:pPr marL="225425" indent="-225425" defTabSz="914014">
              <a:buFont typeface="Wingdings" panose="05000000000000000000" pitchFamily="2" charset="2"/>
              <a:buChar char="§"/>
            </a:pPr>
            <a:r>
              <a:rPr lang="fr-CA" sz="1000" dirty="0">
                <a:solidFill>
                  <a:srgbClr val="2A4364"/>
                </a:solidFill>
              </a:rPr>
              <a:t>Résultat concernant l’innocuité : Délai avant la première hémorragie majeure, y compris les hémorragies gastro-intestinales, les hémorragies intracrâniennes et les hémorragies majeures touchant d’autres sites clés</a:t>
            </a:r>
          </a:p>
          <a:p>
            <a:endParaRPr lang="en-US" sz="1000" b="1" kern="1200" noProof="0" dirty="0">
              <a:solidFill>
                <a:schemeClr val="tx1"/>
              </a:solidFill>
              <a:latin typeface="+mn-lt"/>
              <a:ea typeface="+mn-ea"/>
              <a:cs typeface="+mn-cs"/>
            </a:endParaRPr>
          </a:p>
          <a:p>
            <a:r>
              <a:rPr lang="fr-CA" sz="1000" b="1" noProof="0" dirty="0">
                <a:solidFill>
                  <a:schemeClr val="tx1"/>
                </a:solidFill>
                <a:latin typeface="+mn-lt"/>
                <a:ea typeface="+mn-ea"/>
                <a:cs typeface="+mn-cs"/>
              </a:rPr>
              <a:t>Caractéristiques clés des patients : </a:t>
            </a:r>
          </a:p>
          <a:p>
            <a:pPr marL="228600" indent="-228600" defTabSz="914014">
              <a:buFont typeface="Wingdings" panose="05000000000000000000" pitchFamily="2" charset="2"/>
              <a:buChar char="§"/>
            </a:pPr>
            <a:r>
              <a:rPr lang="fr-CA" sz="1000" dirty="0">
                <a:solidFill>
                  <a:srgbClr val="2A4364"/>
                </a:solidFill>
              </a:rPr>
              <a:t>Un total de 466 991 patients atteints de </a:t>
            </a:r>
            <a:r>
              <a:rPr lang="fr-CA" sz="1000" dirty="0" err="1">
                <a:solidFill>
                  <a:srgbClr val="2A4364"/>
                </a:solidFill>
              </a:rPr>
              <a:t>FANV</a:t>
            </a:r>
            <a:r>
              <a:rPr lang="fr-CA" sz="1000" dirty="0">
                <a:solidFill>
                  <a:srgbClr val="2A4364"/>
                </a:solidFill>
              </a:rPr>
              <a:t> ont été inclus dans l’étude :</a:t>
            </a:r>
          </a:p>
          <a:p>
            <a:pPr marL="384048" lvl="1" indent="-164592" defTabSz="914014">
              <a:buFont typeface="Wingdings" panose="05000000000000000000" pitchFamily="2" charset="2"/>
              <a:buChar char="§"/>
            </a:pPr>
            <a:r>
              <a:rPr lang="fr-CA" sz="1000" dirty="0" err="1">
                <a:solidFill>
                  <a:srgbClr val="2A4364"/>
                </a:solidFill>
              </a:rPr>
              <a:t>Apixaban</a:t>
            </a:r>
            <a:r>
              <a:rPr lang="fr-CA" sz="1000" dirty="0">
                <a:solidFill>
                  <a:srgbClr val="2A4364"/>
                </a:solidFill>
              </a:rPr>
              <a:t> (n = 108 852)</a:t>
            </a:r>
          </a:p>
          <a:p>
            <a:pPr marL="384048" lvl="2" indent="-164592" defTabSz="914014">
              <a:buFont typeface="Wingdings" panose="05000000000000000000" pitchFamily="2" charset="2"/>
              <a:buChar char="§"/>
            </a:pPr>
            <a:r>
              <a:rPr lang="fr-CA" sz="1000" dirty="0">
                <a:solidFill>
                  <a:srgbClr val="2A4364"/>
                </a:solidFill>
              </a:rPr>
              <a:t>Dabigatran (n = 37 724)</a:t>
            </a:r>
          </a:p>
          <a:p>
            <a:pPr marL="384048" lvl="2" indent="-164592" defTabSz="914014">
              <a:buFont typeface="Wingdings" panose="05000000000000000000" pitchFamily="2" charset="2"/>
              <a:buChar char="§"/>
            </a:pPr>
            <a:r>
              <a:rPr lang="fr-CA" sz="1000" dirty="0" err="1">
                <a:solidFill>
                  <a:srgbClr val="2A4364"/>
                </a:solidFill>
              </a:rPr>
              <a:t>Rivaroxaban</a:t>
            </a:r>
            <a:r>
              <a:rPr lang="fr-CA" sz="1000" dirty="0">
                <a:solidFill>
                  <a:srgbClr val="2A4364"/>
                </a:solidFill>
              </a:rPr>
              <a:t> (n = 153 002)</a:t>
            </a:r>
          </a:p>
          <a:p>
            <a:pPr marL="384048" lvl="2" indent="-164592" defTabSz="914014">
              <a:buFont typeface="Wingdings" panose="05000000000000000000" pitchFamily="2" charset="2"/>
              <a:buChar char="§"/>
            </a:pPr>
            <a:r>
              <a:rPr lang="fr-CA" sz="1000" dirty="0">
                <a:solidFill>
                  <a:srgbClr val="2A4364"/>
                </a:solidFill>
              </a:rPr>
              <a:t>Warfarine (n = 167 413)</a:t>
            </a:r>
          </a:p>
          <a:p>
            <a:endParaRPr lang="en-US" sz="1000" b="1" kern="1200" dirty="0">
              <a:solidFill>
                <a:schemeClr val="tx1"/>
              </a:solidFill>
              <a:latin typeface="+mn-lt"/>
              <a:ea typeface="+mn-ea"/>
              <a:cs typeface="+mn-cs"/>
            </a:endParaRPr>
          </a:p>
          <a:p>
            <a:r>
              <a:rPr lang="fr-CA" sz="1000" b="1" dirty="0">
                <a:solidFill>
                  <a:schemeClr val="tx1"/>
                </a:solidFill>
                <a:latin typeface="+mn-lt"/>
                <a:ea typeface="+mn-ea"/>
                <a:cs typeface="+mn-cs"/>
              </a:rPr>
              <a:t>Résumé des forces de l’étude par </a:t>
            </a:r>
            <a:r>
              <a:rPr lang="fr-CA" sz="1000" b="1" dirty="0"/>
              <a:t>les auteurs : </a:t>
            </a:r>
            <a:r>
              <a:rPr lang="fr-CA" sz="1000" dirty="0"/>
              <a:t>À la connaissance des auteurs, il s’agit de la plus grande étude d’observation rétrospective menée à ce jour pour examiner le taux d’AVC/ES et d’hémorragies majeures chez les patients atteints de </a:t>
            </a:r>
            <a:r>
              <a:rPr lang="fr-CA" sz="1000" dirty="0" err="1"/>
              <a:t>FANV</a:t>
            </a:r>
            <a:r>
              <a:rPr lang="fr-CA" sz="1000" dirty="0"/>
              <a:t> ayant commencé un traitement par un </a:t>
            </a:r>
            <a:r>
              <a:rPr lang="fr-CA" sz="1000" dirty="0" err="1"/>
              <a:t>NACO</a:t>
            </a:r>
            <a:r>
              <a:rPr lang="fr-CA" sz="1000" dirty="0"/>
              <a:t>. En raison du vaste ensemble de données regroupées, cette analyse démontre une meilleure </a:t>
            </a:r>
            <a:r>
              <a:rPr lang="fr-CA" sz="1000" dirty="0" err="1"/>
              <a:t>généralisabilité</a:t>
            </a:r>
            <a:r>
              <a:rPr lang="fr-CA" sz="1000" dirty="0"/>
              <a:t> et une plus grande puissance statistique pour évaluer les événements moins fréquents (p. ex. les hémorragies intracrâniennes) et les sous-groupes de taille limitée (p. ex. maladie artérielle périphérique) dans les essais cliniques à répartition aléatoire.  </a:t>
            </a:r>
          </a:p>
          <a:p>
            <a:endParaRPr lang="en-US" sz="1000" dirty="0"/>
          </a:p>
          <a:p>
            <a:pPr marL="170181" indent="-170181">
              <a:buFont typeface="Arial" panose="020B0604020202020204" pitchFamily="34" charset="0"/>
              <a:buChar char="•"/>
            </a:pPr>
            <a:r>
              <a:rPr lang="fr-CA" sz="1000" dirty="0"/>
              <a:t>La période d’inclusion dans l’étude allait du 1</a:t>
            </a:r>
            <a:r>
              <a:rPr lang="fr-CA" sz="1000" baseline="30000" dirty="0"/>
              <a:t>er </a:t>
            </a:r>
            <a:r>
              <a:rPr lang="fr-CA" sz="1000" dirty="0"/>
              <a:t>janvier 2013 au 30 septembre 2015.</a:t>
            </a:r>
          </a:p>
          <a:p>
            <a:pPr marL="168922" indent="-168922">
              <a:buFont typeface="Arial" panose="020B0604020202020204" pitchFamily="34" charset="0"/>
              <a:buChar char="•"/>
            </a:pPr>
            <a:r>
              <a:rPr lang="fr-CA" sz="1000" dirty="0"/>
              <a:t>Bien qu’on prévoyait un chevauchement minimal dans les régimes de soins de santé, des dédoublements de dossier de patient pourraient tout de même exister. En revanche, le pourcentage de ces doublons potentiels dans une analyse regroupée publiée précédemment était, selon les estimations, faible (0,5 %), et donc peu susceptible d’avoir influé sur les résultats de l’étude. (Broder </a:t>
            </a:r>
            <a:r>
              <a:rPr lang="fr-CA" sz="1000" i="1" dirty="0"/>
              <a:t>et al</a:t>
            </a:r>
            <a:r>
              <a:rPr lang="fr-CA" sz="1000" dirty="0"/>
              <a:t>. </a:t>
            </a:r>
            <a:r>
              <a:rPr lang="fr-CA" sz="1000" i="1" dirty="0" err="1"/>
              <a:t>Pituitary</a:t>
            </a:r>
            <a:r>
              <a:rPr lang="fr-CA" sz="1000" dirty="0"/>
              <a:t>. 2014; 17[4]: 333-341. </a:t>
            </a:r>
            <a:r>
              <a:rPr lang="fr-CA" sz="1000" dirty="0" err="1"/>
              <a:t>doi</a:t>
            </a:r>
            <a:r>
              <a:rPr lang="fr-CA" sz="1000" dirty="0"/>
              <a:t>: 10.1007/s11102-013-0506-0; </a:t>
            </a:r>
            <a:r>
              <a:rPr lang="fr-CA" sz="1000" dirty="0">
                <a:ea typeface="Arial Unicode MS" pitchFamily="34" charset="-128"/>
                <a:cs typeface="Arial Unicode MS" pitchFamily="34" charset="-128"/>
              </a:rPr>
              <a:t>Li </a:t>
            </a:r>
            <a:r>
              <a:rPr lang="fr-CA" sz="1000" i="1" dirty="0">
                <a:ea typeface="Arial Unicode MS" pitchFamily="34" charset="-128"/>
                <a:cs typeface="Arial Unicode MS" pitchFamily="34" charset="-128"/>
              </a:rPr>
              <a:t>et al</a:t>
            </a:r>
            <a:r>
              <a:rPr lang="fr-CA" sz="1000" dirty="0">
                <a:ea typeface="Arial Unicode MS" pitchFamily="34" charset="-128"/>
                <a:cs typeface="Arial Unicode MS" pitchFamily="34" charset="-128"/>
              </a:rPr>
              <a:t>. </a:t>
            </a:r>
            <a:r>
              <a:rPr lang="fr-CA" sz="1000" i="1" dirty="0" err="1"/>
              <a:t>PLoS</a:t>
            </a:r>
            <a:r>
              <a:rPr lang="fr-CA" sz="1000" i="1" dirty="0"/>
              <a:t> ONE.</a:t>
            </a:r>
            <a:r>
              <a:rPr lang="fr-CA" sz="1000" dirty="0"/>
              <a:t> 2018; 13[1]: e0191722)</a:t>
            </a:r>
          </a:p>
          <a:p>
            <a:endParaRPr lang="en-US" sz="1000" dirty="0"/>
          </a:p>
          <a:p>
            <a:pPr marL="0" indent="0">
              <a:buFont typeface="Arial"/>
              <a:buNone/>
            </a:pPr>
            <a:endParaRPr lang="en-US" sz="1000"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005681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Notes du </a:t>
            </a:r>
            <a:r>
              <a:rPr lang="en-CA" b="1" dirty="0" err="1"/>
              <a:t>conférencier</a:t>
            </a:r>
            <a:r>
              <a:rPr lang="en-CA" b="1" dirty="0"/>
              <a:t> :</a:t>
            </a:r>
          </a:p>
          <a:p>
            <a:endParaRPr lang="en-CA" dirty="0"/>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2129458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CA" sz="1000" b="1" dirty="0">
                <a:ln w="0"/>
                <a:solidFill>
                  <a:srgbClr val="2A4364"/>
                </a:solidFill>
              </a:rPr>
              <a:t>Résumé des auteurs : </a:t>
            </a:r>
            <a:r>
              <a:rPr lang="fr-CA" sz="1000" dirty="0">
                <a:solidFill>
                  <a:srgbClr val="1C3A56"/>
                </a:solidFill>
              </a:rPr>
              <a:t>Comparativement à la warfarine, l’</a:t>
            </a:r>
            <a:r>
              <a:rPr lang="fr-CA" sz="1000" dirty="0" err="1">
                <a:solidFill>
                  <a:srgbClr val="1C3A56"/>
                </a:solidFill>
              </a:rPr>
              <a:t>apixaban</a:t>
            </a:r>
            <a:r>
              <a:rPr lang="fr-CA" sz="1000" dirty="0">
                <a:solidFill>
                  <a:srgbClr val="1C3A56"/>
                </a:solidFill>
              </a:rPr>
              <a:t> a été associé à des taux plus faibles d’AVC/ES, d’AVC ischémiques, d’AVC hémorragiques, d’hémorragies majeures, d’hémorragies GI et d’HIC.</a:t>
            </a:r>
          </a:p>
          <a:p>
            <a:pPr marL="0" indent="0">
              <a:buFont typeface="Arial"/>
              <a:buNone/>
            </a:pPr>
            <a:endParaRPr lang="en-US" sz="1000"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5364165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Notes du </a:t>
            </a:r>
            <a:r>
              <a:rPr lang="en-CA" b="1" dirty="0" err="1"/>
              <a:t>conférencier</a:t>
            </a:r>
            <a:r>
              <a:rPr lang="en-CA" b="1"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fr-CA" sz="1200" b="1" dirty="0">
                <a:ln w="0"/>
                <a:solidFill>
                  <a:srgbClr val="2A4364"/>
                </a:solidFill>
              </a:rPr>
              <a:t>Résumé des auteurs :</a:t>
            </a:r>
            <a:r>
              <a:rPr lang="fr-CA" sz="1200" dirty="0"/>
              <a:t> </a:t>
            </a:r>
            <a:r>
              <a:rPr lang="fr-CA" sz="1200" dirty="0">
                <a:solidFill>
                  <a:srgbClr val="1C3A56"/>
                </a:solidFill>
              </a:rPr>
              <a:t>Comparativement à la warfarine, le dabigatran a été associé à des taux plus faibles d’AVC/ES, d’AVC hémorragiques, d’hémorragies majeures et d’HIC.</a:t>
            </a:r>
          </a:p>
          <a:p>
            <a:pPr marL="0" indent="0">
              <a:buFont typeface="Arial"/>
              <a:buNone/>
            </a:pPr>
            <a:endParaRPr lang="en-US" sz="1000"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6932612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Notes du </a:t>
            </a:r>
            <a:r>
              <a:rPr lang="en-CA" b="1" dirty="0" err="1"/>
              <a:t>conférencier</a:t>
            </a:r>
            <a:r>
              <a:rPr lang="en-CA" b="1" dirty="0"/>
              <a:t> :</a:t>
            </a:r>
          </a:p>
          <a:p>
            <a:pPr defTabSz="914014"/>
            <a:r>
              <a:rPr lang="fr-CA" sz="1200" b="1" dirty="0">
                <a:ln w="0"/>
                <a:solidFill>
                  <a:srgbClr val="2A4364"/>
                </a:solidFill>
              </a:rPr>
              <a:t>Résumé des auteurs :</a:t>
            </a:r>
            <a:r>
              <a:rPr lang="fr-CA" sz="1200" dirty="0"/>
              <a:t> </a:t>
            </a:r>
            <a:r>
              <a:rPr lang="fr-CA" sz="1200" dirty="0">
                <a:solidFill>
                  <a:srgbClr val="1C3A56"/>
                </a:solidFill>
              </a:rPr>
              <a:t>Comparativement à la warfarine, le </a:t>
            </a:r>
            <a:r>
              <a:rPr lang="fr-CA" sz="1200" dirty="0" err="1">
                <a:solidFill>
                  <a:srgbClr val="1C3A56"/>
                </a:solidFill>
              </a:rPr>
              <a:t>rivaroxaban</a:t>
            </a:r>
            <a:r>
              <a:rPr lang="fr-CA" sz="1200" dirty="0">
                <a:solidFill>
                  <a:srgbClr val="1C3A56"/>
                </a:solidFill>
              </a:rPr>
              <a:t> a été associé à des taux plus faibles d’AVC/ES, d’AVC ischémique, d’AVC hémorragique et d’HIC, mais a entraîné des taux plus élevés d’hémorragie majeure et d’hémorragie GI.</a:t>
            </a:r>
          </a:p>
          <a:p>
            <a:pPr marL="0" indent="0">
              <a:buFont typeface="Arial"/>
              <a:buNone/>
            </a:pPr>
            <a:endParaRPr lang="en-US" sz="1000"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4251301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Notes du </a:t>
            </a:r>
            <a:r>
              <a:rPr lang="en-CA" b="1" dirty="0" err="1"/>
              <a:t>conférencier</a:t>
            </a:r>
            <a:r>
              <a:rPr lang="en-CA" b="1"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fr-CA" sz="1200" b="1" dirty="0">
                <a:ln w="0"/>
                <a:solidFill>
                  <a:srgbClr val="2A4364"/>
                </a:solidFill>
              </a:rPr>
              <a:t>Résumé des auteurs :</a:t>
            </a:r>
            <a:r>
              <a:rPr lang="fr-CA" sz="1200" dirty="0">
                <a:ln w="0"/>
                <a:solidFill>
                  <a:srgbClr val="2A4364"/>
                </a:solidFill>
              </a:rPr>
              <a:t> Comparativement au dabigatran, l’</a:t>
            </a:r>
            <a:r>
              <a:rPr lang="fr-CA" sz="1200" dirty="0" err="1">
                <a:ln w="0"/>
                <a:solidFill>
                  <a:srgbClr val="2A4364"/>
                </a:solidFill>
              </a:rPr>
              <a:t>apixaban</a:t>
            </a:r>
            <a:r>
              <a:rPr lang="fr-CA" sz="1200" dirty="0">
                <a:ln w="0"/>
                <a:solidFill>
                  <a:srgbClr val="2A4364"/>
                </a:solidFill>
              </a:rPr>
              <a:t> a été associé à des taux plus faibles d’AVC/ES et d’hémorragie majeure.</a:t>
            </a:r>
          </a:p>
          <a:p>
            <a:pPr marL="0" indent="0">
              <a:buFont typeface="Arial"/>
              <a:buNone/>
            </a:pPr>
            <a:endParaRPr lang="en-US" sz="1000"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7810842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Notes du </a:t>
            </a:r>
            <a:r>
              <a:rPr lang="en-CA" b="1" dirty="0" err="1"/>
              <a:t>conférencier</a:t>
            </a:r>
            <a:r>
              <a:rPr lang="en-CA" b="1"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fr-CA" sz="1200" b="1" dirty="0">
                <a:ln w="0"/>
                <a:solidFill>
                  <a:srgbClr val="2A4364"/>
                </a:solidFill>
              </a:rPr>
              <a:t>Résumé des auteurs :</a:t>
            </a:r>
            <a:r>
              <a:rPr lang="fr-CA" sz="1200" dirty="0"/>
              <a:t> </a:t>
            </a:r>
            <a:r>
              <a:rPr lang="fr-CA" sz="1200" dirty="0">
                <a:solidFill>
                  <a:srgbClr val="1C3A56"/>
                </a:solidFill>
              </a:rPr>
              <a:t>Comparativement au </a:t>
            </a:r>
            <a:r>
              <a:rPr lang="fr-CA" sz="1200" dirty="0" err="1">
                <a:solidFill>
                  <a:srgbClr val="1C3A56"/>
                </a:solidFill>
              </a:rPr>
              <a:t>rivaroxaban</a:t>
            </a:r>
            <a:r>
              <a:rPr lang="fr-CA" sz="1200" dirty="0">
                <a:solidFill>
                  <a:srgbClr val="1C3A56"/>
                </a:solidFill>
              </a:rPr>
              <a:t>, l’</a:t>
            </a:r>
            <a:r>
              <a:rPr lang="fr-CA" sz="1200" dirty="0" err="1">
                <a:solidFill>
                  <a:srgbClr val="1C3A56"/>
                </a:solidFill>
              </a:rPr>
              <a:t>apixaban</a:t>
            </a:r>
            <a:r>
              <a:rPr lang="fr-CA" sz="1200" dirty="0">
                <a:solidFill>
                  <a:srgbClr val="1C3A56"/>
                </a:solidFill>
              </a:rPr>
              <a:t> a été associé à des taux plus faibles d’AVC/ES et d’hémorragie majeure.</a:t>
            </a:r>
          </a:p>
          <a:p>
            <a:pPr marL="0" indent="0">
              <a:buFont typeface="Arial"/>
              <a:buNone/>
            </a:pPr>
            <a:endParaRPr lang="en-US" sz="1000"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9023310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Notes du </a:t>
            </a:r>
            <a:r>
              <a:rPr lang="en-CA" b="1" dirty="0" err="1"/>
              <a:t>conférencier</a:t>
            </a:r>
            <a:r>
              <a:rPr lang="en-CA" b="1"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fr-CA" sz="1200" b="1" dirty="0">
                <a:ln w="0"/>
                <a:solidFill>
                  <a:srgbClr val="2A4364"/>
                </a:solidFill>
              </a:rPr>
              <a:t>Résumé des auteurs :</a:t>
            </a:r>
            <a:r>
              <a:rPr lang="fr-CA" sz="1200" dirty="0"/>
              <a:t> </a:t>
            </a:r>
            <a:r>
              <a:rPr lang="fr-CA" sz="1200" dirty="0">
                <a:solidFill>
                  <a:srgbClr val="1C3A56"/>
                </a:solidFill>
              </a:rPr>
              <a:t>Comparativement au </a:t>
            </a:r>
            <a:r>
              <a:rPr lang="fr-CA" sz="1200" dirty="0" err="1">
                <a:solidFill>
                  <a:srgbClr val="1C3A56"/>
                </a:solidFill>
              </a:rPr>
              <a:t>rivaroxaban</a:t>
            </a:r>
            <a:r>
              <a:rPr lang="fr-CA" sz="1200" dirty="0">
                <a:solidFill>
                  <a:srgbClr val="1C3A56"/>
                </a:solidFill>
              </a:rPr>
              <a:t>, le dabigatran a été associé à des taux semblables d’AVC/ES et à un taux inférieur d’hémorragie majeure.</a:t>
            </a:r>
          </a:p>
          <a:p>
            <a:pPr marL="0" indent="0">
              <a:buFont typeface="Arial"/>
              <a:buNone/>
            </a:pPr>
            <a:endParaRPr lang="en-US" sz="1000"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9813165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Notes du </a:t>
            </a:r>
            <a:r>
              <a:rPr lang="en-CA" b="1" dirty="0" err="1"/>
              <a:t>conférencier</a:t>
            </a:r>
            <a:r>
              <a:rPr lang="en-CA" b="1" dirty="0"/>
              <a:t> :</a:t>
            </a:r>
          </a:p>
          <a:p>
            <a:endParaRPr lang="en-CA" b="1" dirty="0"/>
          </a:p>
          <a:p>
            <a:pPr marL="0" marR="0" lvl="0" indent="0" algn="l" defTabSz="914400" rtl="0" eaLnBrk="1" fontAlgn="auto" latinLnBrk="0" hangingPunct="1">
              <a:lnSpc>
                <a:spcPct val="100000"/>
              </a:lnSpc>
              <a:spcBef>
                <a:spcPts val="0"/>
              </a:spcBef>
              <a:spcAft>
                <a:spcPts val="0"/>
              </a:spcAft>
              <a:buClrTx/>
              <a:buSzTx/>
              <a:buFontTx/>
              <a:buNone/>
              <a:tabLst/>
              <a:defRPr/>
            </a:pPr>
            <a:r>
              <a:rPr lang="fr-CH" b="1" dirty="0">
                <a:cs typeface="Aharoni" panose="02010803020104030203" pitchFamily="2" charset="-79"/>
              </a:rPr>
              <a:t>Création d’une cohorte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CH" b="1" dirty="0">
              <a:cs typeface="Aharoni" panose="02010803020104030203" pitchFamily="2" charset="-79"/>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CH" dirty="0"/>
              <a:t>Utilisateur de l’</a:t>
            </a:r>
            <a:r>
              <a:rPr lang="fr-CH" dirty="0" err="1"/>
              <a:t>apixaban</a:t>
            </a:r>
            <a:r>
              <a:rPr lang="fr-CH" dirty="0"/>
              <a:t>, du dabigatran, du </a:t>
            </a:r>
            <a:r>
              <a:rPr lang="fr-CH" dirty="0" err="1"/>
              <a:t>rivaroxaban</a:t>
            </a:r>
            <a:r>
              <a:rPr lang="fr-CH" dirty="0"/>
              <a:t> ou de la warfarine (10/1/2010-6/30/2015) N=1,873,941</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CH" dirty="0"/>
          </a:p>
          <a:p>
            <a:pPr marL="0" marR="0" lvl="0" indent="0" algn="l" defTabSz="914400" rtl="0" eaLnBrk="1" fontAlgn="auto" latinLnBrk="0" hangingPunct="1">
              <a:lnSpc>
                <a:spcPct val="100000"/>
              </a:lnSpc>
              <a:spcBef>
                <a:spcPts val="0"/>
              </a:spcBef>
              <a:spcAft>
                <a:spcPts val="0"/>
              </a:spcAft>
              <a:buClrTx/>
              <a:buSzTx/>
              <a:buFontTx/>
              <a:buNone/>
              <a:tabLst/>
              <a:defRPr/>
            </a:pPr>
            <a:r>
              <a:rPr lang="fr-CH" dirty="0"/>
              <a:t>Recrutement continu pendant 12 mois N= 289,246 warfarine et N=83,084 AOD</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CH" dirty="0"/>
          </a:p>
          <a:p>
            <a:pPr marL="0" marR="0" lvl="0" indent="0" algn="l" defTabSz="914400" rtl="0" eaLnBrk="1" fontAlgn="auto" latinLnBrk="0" hangingPunct="1">
              <a:lnSpc>
                <a:spcPct val="100000"/>
              </a:lnSpc>
              <a:spcBef>
                <a:spcPts val="0"/>
              </a:spcBef>
              <a:spcAft>
                <a:spcPts val="0"/>
              </a:spcAft>
              <a:buClrTx/>
              <a:buSzTx/>
              <a:buFontTx/>
              <a:buNone/>
              <a:tabLst/>
              <a:defRPr/>
            </a:pPr>
            <a:r>
              <a:rPr lang="fr-CH" dirty="0"/>
              <a:t>Patients atteints de FA initialement N=176,723</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CH" dirty="0"/>
          </a:p>
          <a:p>
            <a:pPr marL="0" marR="0" lvl="0" indent="0" algn="l" defTabSz="914400" rtl="0" eaLnBrk="1" fontAlgn="auto" latinLnBrk="0" hangingPunct="1">
              <a:lnSpc>
                <a:spcPct val="100000"/>
              </a:lnSpc>
              <a:spcBef>
                <a:spcPts val="0"/>
              </a:spcBef>
              <a:spcAft>
                <a:spcPts val="0"/>
              </a:spcAft>
              <a:buClrTx/>
              <a:buSzTx/>
              <a:buFontTx/>
              <a:buNone/>
              <a:tabLst/>
              <a:defRPr/>
            </a:pPr>
            <a:r>
              <a:rPr lang="fr-CH" dirty="0"/>
              <a:t>Exclus : valvulopathie cardiaque, IRT/dialyse N=126,178</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CH" b="1" u="sng" kern="0" dirty="0"/>
          </a:p>
          <a:p>
            <a:pPr marL="0" marR="0" lvl="0" indent="0" algn="l" defTabSz="914400" rtl="0" eaLnBrk="1" fontAlgn="auto" latinLnBrk="0" hangingPunct="1">
              <a:lnSpc>
                <a:spcPct val="100000"/>
              </a:lnSpc>
              <a:spcBef>
                <a:spcPts val="0"/>
              </a:spcBef>
              <a:spcAft>
                <a:spcPts val="0"/>
              </a:spcAft>
              <a:buClrTx/>
              <a:buSzTx/>
              <a:buFontTx/>
              <a:buNone/>
              <a:tabLst/>
              <a:defRPr/>
            </a:pPr>
            <a:r>
              <a:rPr lang="fr-CH" b="1" u="sng" kern="0" dirty="0"/>
              <a:t>Échantillon final :</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CH" b="1" u="sng" kern="0" dirty="0">
              <a:solidFill>
                <a:prstClr val="black">
                  <a:lumMod val="85000"/>
                  <a:lumOff val="15000"/>
                </a:prstClr>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CH" kern="0" dirty="0">
                <a:solidFill>
                  <a:prstClr val="black">
                    <a:lumMod val="85000"/>
                    <a:lumOff val="15000"/>
                  </a:prstClr>
                </a:solidFill>
              </a:rPr>
              <a:t>Dabigatran vs Warfarine (N=28,614)</a:t>
            </a:r>
          </a:p>
          <a:p>
            <a:pPr marL="0" marR="0" lvl="0" indent="0" algn="l" defTabSz="914400" rtl="0" eaLnBrk="1" fontAlgn="auto" latinLnBrk="0" hangingPunct="1">
              <a:lnSpc>
                <a:spcPct val="100000"/>
              </a:lnSpc>
              <a:spcBef>
                <a:spcPts val="0"/>
              </a:spcBef>
              <a:spcAft>
                <a:spcPts val="0"/>
              </a:spcAft>
              <a:buClrTx/>
              <a:buSzTx/>
              <a:buFontTx/>
              <a:buNone/>
              <a:tabLst/>
              <a:defRPr/>
            </a:pPr>
            <a:r>
              <a:rPr lang="fr-CH" kern="0" dirty="0" err="1">
                <a:solidFill>
                  <a:prstClr val="black">
                    <a:lumMod val="85000"/>
                    <a:lumOff val="15000"/>
                  </a:prstClr>
                </a:solidFill>
              </a:rPr>
              <a:t>Rivaroxaban</a:t>
            </a:r>
            <a:r>
              <a:rPr lang="fr-CH" kern="0" dirty="0">
                <a:solidFill>
                  <a:prstClr val="black">
                    <a:lumMod val="85000"/>
                    <a:lumOff val="15000"/>
                  </a:prstClr>
                </a:solidFill>
              </a:rPr>
              <a:t> vs Warfarine (N=32,350)</a:t>
            </a:r>
          </a:p>
          <a:p>
            <a:pPr marL="0" marR="0" lvl="0" indent="0" algn="l" defTabSz="914400" rtl="0" eaLnBrk="1" fontAlgn="auto" latinLnBrk="0" hangingPunct="1">
              <a:lnSpc>
                <a:spcPct val="100000"/>
              </a:lnSpc>
              <a:spcBef>
                <a:spcPts val="0"/>
              </a:spcBef>
              <a:spcAft>
                <a:spcPts val="0"/>
              </a:spcAft>
              <a:buClrTx/>
              <a:buSzTx/>
              <a:buFontTx/>
              <a:buNone/>
              <a:tabLst/>
              <a:defRPr/>
            </a:pPr>
            <a:r>
              <a:rPr lang="fr-CH" kern="0" dirty="0" err="1">
                <a:solidFill>
                  <a:prstClr val="black">
                    <a:lumMod val="85000"/>
                    <a:lumOff val="15000"/>
                  </a:prstClr>
                </a:solidFill>
              </a:rPr>
              <a:t>Apixaban</a:t>
            </a:r>
            <a:r>
              <a:rPr lang="fr-CH" kern="0" dirty="0">
                <a:solidFill>
                  <a:prstClr val="black">
                    <a:lumMod val="85000"/>
                    <a:lumOff val="15000"/>
                  </a:prstClr>
                </a:solidFill>
              </a:rPr>
              <a:t> vs Warfarine (N=15,390)</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CH" sz="1050" dirty="0">
              <a:solidFill>
                <a:sysClr val="window" lastClr="FFFFFF"/>
              </a:solidFill>
              <a:latin typeface="Agency FB" panose="020B0503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CH" b="1" dirty="0">
                <a:solidFill>
                  <a:prstClr val="black"/>
                </a:solidFill>
              </a:rPr>
              <a:t>Appariement par score de propension pour 38 variables cliniques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CH" sz="1050" dirty="0">
              <a:solidFill>
                <a:sysClr val="window" lastClr="FFFFFF"/>
              </a:solidFill>
              <a:latin typeface="Agency FB" panose="020B0503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fr-CH" sz="105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fr-CH" sz="105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50" b="1" dirty="0">
              <a:solidFill>
                <a:srgbClr val="1B1A5A"/>
              </a:solidFill>
              <a:latin typeface="Agency FB" panose="020B0503020202020204" pitchFamily="34" charset="0"/>
              <a:cs typeface="Aharoni" panose="02010803020104030203" pitchFamily="2" charset="-79"/>
            </a:endParaRPr>
          </a:p>
          <a:p>
            <a:endParaRPr lang="en-CA" b="1" dirty="0"/>
          </a:p>
          <a:p>
            <a:endParaRPr lang="en-CA" b="1" dirty="0"/>
          </a:p>
          <a:p>
            <a:pPr lvl="0" algn="l" defTabSz="914400">
              <a:defRPr/>
            </a:pPr>
            <a:endParaRPr lang="en-CA" sz="1200" b="1" dirty="0">
              <a:solidFill>
                <a:prstClr val="black"/>
              </a:solidFill>
              <a:latin typeface="Arial Narrow" panose="020B0606020202030204" pitchFamily="34" charset="0"/>
              <a:cs typeface="Candara"/>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8797950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Notes du </a:t>
            </a:r>
            <a:r>
              <a:rPr lang="en-CA" b="1" dirty="0" err="1"/>
              <a:t>conférencier</a:t>
            </a:r>
            <a:r>
              <a:rPr lang="en-CA" b="1" dirty="0"/>
              <a:t> :</a:t>
            </a:r>
          </a:p>
          <a:p>
            <a:endParaRPr lang="en-CA" b="1" dirty="0"/>
          </a:p>
          <a:p>
            <a:pPr marL="0" indent="0">
              <a:buFont typeface="Arial"/>
              <a:buNone/>
            </a:pPr>
            <a:endParaRPr lang="en-US" sz="1000"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6634638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Notes du </a:t>
            </a:r>
            <a:r>
              <a:rPr lang="en-CA" b="1" dirty="0" err="1"/>
              <a:t>conférencier</a:t>
            </a:r>
            <a:r>
              <a:rPr lang="en-CA" b="1" dirty="0"/>
              <a:t> :</a:t>
            </a:r>
          </a:p>
          <a:p>
            <a:endParaRPr lang="en-CA" b="1" dirty="0"/>
          </a:p>
          <a:p>
            <a:pPr marL="0" indent="0">
              <a:buFont typeface="Arial"/>
              <a:buNone/>
            </a:pPr>
            <a:endParaRPr lang="en-US" sz="1000"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8907887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Notes du </a:t>
            </a:r>
            <a:r>
              <a:rPr lang="en-CA" b="1" dirty="0" err="1"/>
              <a:t>conférencier</a:t>
            </a:r>
            <a:r>
              <a:rPr lang="en-CA" b="1" dirty="0"/>
              <a:t> :</a:t>
            </a:r>
          </a:p>
          <a:p>
            <a:endParaRPr lang="en-CA" b="1" dirty="0"/>
          </a:p>
          <a:p>
            <a:pPr marL="0" indent="0">
              <a:buFont typeface="Arial"/>
              <a:buNone/>
            </a:pPr>
            <a:endParaRPr lang="en-US" sz="1000"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366213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Notes du </a:t>
            </a:r>
            <a:r>
              <a:rPr lang="en-CA" b="1" dirty="0" err="1"/>
              <a:t>conférencier</a:t>
            </a:r>
            <a:r>
              <a:rPr lang="en-CA" b="1" dirty="0"/>
              <a:t> :</a:t>
            </a:r>
          </a:p>
          <a:p>
            <a:endParaRPr lang="en-CA" dirty="0"/>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8406188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Notes du </a:t>
            </a:r>
            <a:r>
              <a:rPr lang="en-CA" b="1" dirty="0" err="1"/>
              <a:t>conférencier</a:t>
            </a:r>
            <a:r>
              <a:rPr lang="en-CA" b="1" dirty="0"/>
              <a:t> :</a:t>
            </a:r>
          </a:p>
          <a:p>
            <a:endParaRPr lang="en-CA" dirty="0"/>
          </a:p>
          <a:p>
            <a:pPr marL="215900" indent="-214313" eaLnBrk="1">
              <a:lnSpc>
                <a:spcPct val="93000"/>
              </a:lnSpc>
              <a:spcBef>
                <a:spcPct val="0"/>
              </a:spcBef>
              <a:tabLst>
                <a:tab pos="723900" algn="l"/>
                <a:tab pos="1447800" algn="l"/>
                <a:tab pos="2171700" algn="l"/>
                <a:tab pos="2895600" algn="l"/>
                <a:tab pos="3619500" algn="l"/>
                <a:tab pos="4343400" algn="l"/>
                <a:tab pos="5067300" algn="l"/>
                <a:tab pos="5791200" algn="l"/>
              </a:tabLst>
            </a:pPr>
            <a:endParaRPr lang="en-US" altLang="en-US" sz="3600" dirty="0">
              <a:latin typeface="Arial" panose="020B0604020202020204" pitchFamily="34" charset="0"/>
              <a:cs typeface="Baekmuk Gulim" charset="0"/>
            </a:endParaRPr>
          </a:p>
          <a:p>
            <a:pPr marL="215900" indent="-214313" eaLnBrk="1">
              <a:lnSpc>
                <a:spcPct val="93000"/>
              </a:lnSpc>
              <a:spcBef>
                <a:spcPct val="0"/>
              </a:spcBef>
              <a:tabLst>
                <a:tab pos="723900" algn="l"/>
                <a:tab pos="1447800" algn="l"/>
                <a:tab pos="2171700" algn="l"/>
                <a:tab pos="2895600" algn="l"/>
                <a:tab pos="3619500" algn="l"/>
                <a:tab pos="4343400" algn="l"/>
                <a:tab pos="5067300" algn="l"/>
                <a:tab pos="5791200" algn="l"/>
              </a:tabLst>
            </a:pPr>
            <a:endParaRPr lang="en-US" altLang="en-US" sz="3600" dirty="0">
              <a:latin typeface="Arial" panose="020B0604020202020204" pitchFamily="34" charset="0"/>
              <a:cs typeface="Baekmuk Gulim" charset="0"/>
            </a:endParaRP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153894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Notes du </a:t>
            </a:r>
            <a:r>
              <a:rPr lang="en-CA" b="1" dirty="0" err="1"/>
              <a:t>conférencier</a:t>
            </a:r>
            <a:r>
              <a:rPr lang="en-CA" b="1" dirty="0"/>
              <a:t> :</a:t>
            </a:r>
          </a:p>
          <a:p>
            <a:endParaRPr lang="en-CA" b="1" dirty="0"/>
          </a:p>
          <a:p>
            <a:pPr marL="171450" indent="-171450">
              <a:buFont typeface="Arial"/>
              <a:buChar char="•"/>
            </a:pPr>
            <a:r>
              <a:rPr lang="fr-MC" sz="1000" dirty="0"/>
              <a:t>D’un point de vue pharmacodynamique, en ce qui concerne les AOD qui ont une courte demi-vie de 12 heures, le fait de manquer une dose d’un médicament pris une fois par jour expose le patient à une période de coagulation relativement insuffisante et à un risque d’AVC/ES</a:t>
            </a:r>
            <a:r>
              <a:rPr lang="fr-MC" sz="1000" baseline="0" dirty="0"/>
              <a:t>. Avant</a:t>
            </a:r>
            <a:r>
              <a:rPr lang="fr-MC" sz="1000" dirty="0"/>
              <a:t> que la dose suivante soit prise, 48 heures (ou quatre demi-vies) se sont potentiellement écoulées et seulement 12,5 % de l’AOD demeurent dans le système</a:t>
            </a:r>
            <a:r>
              <a:rPr lang="fr-MC" sz="1000" baseline="0" dirty="0"/>
              <a:t>.</a:t>
            </a:r>
          </a:p>
          <a:p>
            <a:pPr marL="171450" indent="-171450">
              <a:buFont typeface="Arial"/>
              <a:buChar char="•"/>
            </a:pPr>
            <a:r>
              <a:rPr lang="fr-MC" sz="1000" baseline="0" dirty="0"/>
              <a:t>Un patient devrait sauter </a:t>
            </a:r>
            <a:r>
              <a:rPr lang="fr-MC" sz="1000" u="sng" baseline="0" dirty="0"/>
              <a:t>trois doses consécutives</a:t>
            </a:r>
            <a:r>
              <a:rPr lang="fr-MC" sz="1000" baseline="0" dirty="0"/>
              <a:t> d’AOD pris deux fois par jour pour l’</a:t>
            </a:r>
            <a:r>
              <a:rPr lang="fr-MC" sz="1000" dirty="0"/>
              <a:t>exposition à un risque équivalent</a:t>
            </a:r>
            <a:r>
              <a:rPr lang="fr-MC" sz="1000" baseline="0" dirty="0"/>
              <a:t>. Le fait de recevoir une posologie </a:t>
            </a:r>
            <a:r>
              <a:rPr lang="fr-MC" sz="1000" baseline="0" dirty="0" err="1"/>
              <a:t>uniquotidienne</a:t>
            </a:r>
            <a:r>
              <a:rPr lang="fr-MC" sz="1000" baseline="0" dirty="0"/>
              <a:t> peut donc ne pas être un avantage pour un patient distrait qui</a:t>
            </a:r>
            <a:r>
              <a:rPr lang="fr-MC" sz="1000" dirty="0"/>
              <a:t> saute fréquemment des doses, car il est moins susceptible de sauter trois doses consécutives de médicament</a:t>
            </a:r>
            <a:r>
              <a:rPr lang="en-US" sz="1000" baseline="0" dirty="0"/>
              <a:t>.</a:t>
            </a:r>
          </a:p>
          <a:p>
            <a:pPr marL="0" indent="0">
              <a:buFont typeface="Arial"/>
              <a:buNone/>
            </a:pPr>
            <a:endParaRPr lang="en-US" sz="1000"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3496511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Notes du </a:t>
            </a:r>
            <a:r>
              <a:rPr lang="en-CA" b="1" dirty="0" err="1"/>
              <a:t>conférencier</a:t>
            </a:r>
            <a:r>
              <a:rPr lang="en-CA" b="1" dirty="0"/>
              <a:t> :</a:t>
            </a:r>
          </a:p>
          <a:p>
            <a:endParaRPr lang="en-CA" b="1" dirty="0"/>
          </a:p>
          <a:p>
            <a:pPr marL="171450" indent="-171450">
              <a:buFont typeface="Arial"/>
              <a:buChar char="•"/>
            </a:pPr>
            <a:r>
              <a:rPr lang="fr-MC" sz="1000" dirty="0"/>
              <a:t>D’un point de vue pharmacodynamique, en ce qui concerne les AOD qui ont une courte demi-vie de 12 heures, le fait de manquer une dose d’un médicament pris une fois par jour expose le patient à une période de coagulation relativement insuffisante et à un risque d’AVC/ES</a:t>
            </a:r>
            <a:r>
              <a:rPr lang="fr-MC" sz="1000" baseline="0" dirty="0"/>
              <a:t>. Avant</a:t>
            </a:r>
            <a:r>
              <a:rPr lang="fr-MC" sz="1000" dirty="0"/>
              <a:t> que la dose suivante soit prise, 48 heures (ou quatre demi-vies) se sont potentiellement écoulées et seulement 12,5 % de l’AOD demeurent dans le système</a:t>
            </a:r>
            <a:r>
              <a:rPr lang="fr-MC" sz="1000" baseline="0" dirty="0"/>
              <a:t>.</a:t>
            </a:r>
          </a:p>
          <a:p>
            <a:pPr marL="171450" indent="-171450">
              <a:buFont typeface="Arial"/>
              <a:buChar char="•"/>
            </a:pPr>
            <a:r>
              <a:rPr lang="fr-MC" sz="1000" baseline="0" dirty="0"/>
              <a:t>Un patient devrait sauter </a:t>
            </a:r>
            <a:r>
              <a:rPr lang="fr-MC" sz="1000" u="sng" baseline="0" dirty="0"/>
              <a:t>trois doses consécutives</a:t>
            </a:r>
            <a:r>
              <a:rPr lang="fr-MC" sz="1000" baseline="0" dirty="0"/>
              <a:t> d’AOD pris deux fois par jour pour l’</a:t>
            </a:r>
            <a:r>
              <a:rPr lang="fr-MC" sz="1000" dirty="0"/>
              <a:t>exposition à un risque équivalent</a:t>
            </a:r>
            <a:r>
              <a:rPr lang="fr-MC" sz="1000" baseline="0" dirty="0"/>
              <a:t>. Le fait de recevoir une posologie </a:t>
            </a:r>
            <a:r>
              <a:rPr lang="fr-MC" sz="1000" baseline="0" dirty="0" err="1"/>
              <a:t>uniquotidienne</a:t>
            </a:r>
            <a:r>
              <a:rPr lang="fr-MC" sz="1000" baseline="0" dirty="0"/>
              <a:t> peut donc ne pas être un avantage pour un patient distrait qui</a:t>
            </a:r>
            <a:r>
              <a:rPr lang="fr-MC" sz="1000" dirty="0"/>
              <a:t> saute fréquemment des doses, car il est moins susceptible de sauter trois doses consécutives de médicament</a:t>
            </a:r>
            <a:r>
              <a:rPr lang="en-US" sz="1000" baseline="0" dirty="0"/>
              <a:t>.</a:t>
            </a:r>
          </a:p>
          <a:p>
            <a:pPr marL="0" indent="0">
              <a:buFont typeface="Arial"/>
              <a:buNone/>
            </a:pPr>
            <a:endParaRPr lang="en-US" sz="1000"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7541645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Notes du </a:t>
            </a:r>
            <a:r>
              <a:rPr lang="en-CA" b="1" dirty="0" err="1"/>
              <a:t>conférencier</a:t>
            </a:r>
            <a:r>
              <a:rPr lang="en-CA" b="1" dirty="0"/>
              <a:t> :</a:t>
            </a:r>
          </a:p>
          <a:p>
            <a:endParaRPr lang="en-CA" dirty="0"/>
          </a:p>
          <a:p>
            <a:pPr marL="215900" indent="-214313" eaLnBrk="1">
              <a:lnSpc>
                <a:spcPct val="93000"/>
              </a:lnSpc>
              <a:spcBef>
                <a:spcPct val="0"/>
              </a:spcBef>
              <a:tabLst>
                <a:tab pos="723900" algn="l"/>
                <a:tab pos="1447800" algn="l"/>
                <a:tab pos="2171700" algn="l"/>
                <a:tab pos="2895600" algn="l"/>
                <a:tab pos="3619500" algn="l"/>
                <a:tab pos="4343400" algn="l"/>
                <a:tab pos="5067300" algn="l"/>
                <a:tab pos="5791200" algn="l"/>
              </a:tabLst>
            </a:pPr>
            <a:endParaRPr lang="en-US" altLang="en-US" sz="3600" dirty="0">
              <a:latin typeface="Arial" panose="020B0604020202020204" pitchFamily="34" charset="0"/>
              <a:cs typeface="Baekmuk Gulim" charset="0"/>
            </a:endParaRPr>
          </a:p>
          <a:p>
            <a:pPr marL="215900" indent="-214313" eaLnBrk="1">
              <a:lnSpc>
                <a:spcPct val="93000"/>
              </a:lnSpc>
              <a:spcBef>
                <a:spcPct val="0"/>
              </a:spcBef>
              <a:tabLst>
                <a:tab pos="723900" algn="l"/>
                <a:tab pos="1447800" algn="l"/>
                <a:tab pos="2171700" algn="l"/>
                <a:tab pos="2895600" algn="l"/>
                <a:tab pos="3619500" algn="l"/>
                <a:tab pos="4343400" algn="l"/>
                <a:tab pos="5067300" algn="l"/>
                <a:tab pos="5791200" algn="l"/>
              </a:tabLst>
            </a:pPr>
            <a:endParaRPr lang="en-US" altLang="en-US" sz="3600" dirty="0">
              <a:latin typeface="Arial" panose="020B0604020202020204" pitchFamily="34" charset="0"/>
              <a:cs typeface="Baekmuk Gulim" charset="0"/>
            </a:endParaRP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8510040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Notes du </a:t>
            </a:r>
            <a:r>
              <a:rPr lang="en-CA" b="1" dirty="0" err="1"/>
              <a:t>conférencier</a:t>
            </a:r>
            <a:r>
              <a:rPr lang="en-CA" b="1" dirty="0"/>
              <a:t> :</a:t>
            </a:r>
          </a:p>
          <a:p>
            <a:endParaRPr lang="en-CA" b="1" dirty="0"/>
          </a:p>
          <a:p>
            <a:r>
              <a:rPr lang="fr-CA" sz="1000" dirty="0"/>
              <a:t>Méthodes :  Les auteurs ont analysé la fréquence de l’arrêt des traitements dans des études de phase 3 du traitement anticoagulant dans la fibrillation auriculaire non valvulaire dans une méta-analyse </a:t>
            </a:r>
            <a:r>
              <a:rPr lang="fr-CA" sz="1000" dirty="0" err="1"/>
              <a:t>fréquentiste</a:t>
            </a:r>
            <a:r>
              <a:rPr lang="fr-CA" sz="1000" dirty="0"/>
              <a:t> à effets aléatoires et dans une comparaison bayésienne en réseau de plusieurs traitements.</a:t>
            </a:r>
          </a:p>
          <a:p>
            <a:endParaRPr lang="fr-CA" sz="1000" dirty="0"/>
          </a:p>
          <a:p>
            <a:r>
              <a:rPr lang="fr-CA" sz="1000" dirty="0"/>
              <a:t>Résultats : La fréquence de l’arrêt des traitements est hétérogène et extrêmement irrégulière. La fréquence de l’arrêt du traitement était la plus élevée avec le dabigatran , suivi du </a:t>
            </a:r>
            <a:r>
              <a:rPr lang="fr-CA" sz="1000" dirty="0" err="1"/>
              <a:t>rivaroxaban</a:t>
            </a:r>
            <a:r>
              <a:rPr lang="fr-CA" sz="1000" dirty="0"/>
              <a:t>, de la warfarine, de l’</a:t>
            </a:r>
            <a:r>
              <a:rPr lang="fr-CA" sz="1000" dirty="0" err="1"/>
              <a:t>édoxaban</a:t>
            </a:r>
            <a:r>
              <a:rPr lang="fr-CA" sz="1000" dirty="0"/>
              <a:t> et de l’</a:t>
            </a:r>
            <a:r>
              <a:rPr lang="fr-CA" sz="1000" dirty="0" err="1"/>
              <a:t>apixaban</a:t>
            </a:r>
            <a:r>
              <a:rPr lang="fr-CA" sz="1000" dirty="0"/>
              <a:t>. </a:t>
            </a:r>
          </a:p>
          <a:p>
            <a:endParaRPr lang="fr-CA" sz="1000" dirty="0"/>
          </a:p>
          <a:p>
            <a:r>
              <a:rPr lang="fr-CA" sz="1000" dirty="0"/>
              <a:t>Le traitement par le </a:t>
            </a:r>
            <a:r>
              <a:rPr lang="fr-CA" sz="1000" dirty="0" err="1"/>
              <a:t>rivaroxaban</a:t>
            </a:r>
            <a:r>
              <a:rPr lang="fr-CA" sz="1000" dirty="0"/>
              <a:t> est moins souvent arrêté comparativement aux deux doses de dabigatran. (OR 0,80; IC à 95% : 0,71–0,91 versus 150 mg </a:t>
            </a:r>
            <a:r>
              <a:rPr lang="fr-CA" sz="1000" dirty="0" err="1"/>
              <a:t>b.i.d</a:t>
            </a:r>
            <a:r>
              <a:rPr lang="fr-CA" sz="1000" dirty="0"/>
              <a:t>., et OR : 0,77; IC à 95% : 0,68–0,87 versus 110 mg </a:t>
            </a:r>
            <a:r>
              <a:rPr lang="fr-CA" sz="1000" dirty="0" err="1"/>
              <a:t>b.i.d</a:t>
            </a:r>
            <a:r>
              <a:rPr lang="fr-CA" sz="1000" dirty="0"/>
              <a:t>.).</a:t>
            </a:r>
          </a:p>
          <a:p>
            <a:endParaRPr lang="fr-CA" sz="1000" dirty="0"/>
          </a:p>
          <a:p>
            <a:r>
              <a:rPr lang="fr-CA" sz="1000" dirty="0"/>
              <a:t>Conclusion :</a:t>
            </a:r>
          </a:p>
          <a:p>
            <a:r>
              <a:rPr lang="fr-CA" sz="1000" dirty="0"/>
              <a:t>Il existe des différences importantes dans l’observance thérapeutique pour les différents protocoles de traitement par des anticoagulants. Les taux d’arrêt observés dans les études cliniques pourraient permettre de prédire la persistance du patient dans la vraie vie.</a:t>
            </a:r>
          </a:p>
          <a:p>
            <a:pPr marL="0" indent="0">
              <a:buFont typeface="Arial"/>
              <a:buNone/>
            </a:pPr>
            <a:endParaRPr lang="en-US" sz="1000"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0675156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Notes du </a:t>
            </a:r>
            <a:r>
              <a:rPr lang="en-CA" b="1" dirty="0" err="1"/>
              <a:t>conférencier</a:t>
            </a:r>
            <a:r>
              <a:rPr lang="en-CA" b="1" dirty="0"/>
              <a:t> :</a:t>
            </a:r>
          </a:p>
          <a:p>
            <a:endParaRPr lang="en-CA" b="1" dirty="0"/>
          </a:p>
          <a:p>
            <a:pPr marL="0" indent="0">
              <a:buFont typeface="Arial"/>
              <a:buNone/>
            </a:pPr>
            <a:endParaRPr lang="en-US" sz="1000"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016492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Notes du </a:t>
            </a:r>
            <a:r>
              <a:rPr lang="en-CA" b="1" dirty="0" err="1"/>
              <a:t>conférencier</a:t>
            </a:r>
            <a:r>
              <a:rPr lang="en-CA" b="1" dirty="0"/>
              <a:t> :</a:t>
            </a:r>
          </a:p>
          <a:p>
            <a:endParaRPr lang="en-CA" dirty="0"/>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7689923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CA" sz="1200" dirty="0"/>
              <a:t>QFP</a:t>
            </a:r>
            <a:endParaRPr lang="fr-FR" sz="1200" dirty="0"/>
          </a:p>
          <a:p>
            <a:endParaRPr lang="fr-FR" dirty="0"/>
          </a:p>
        </p:txBody>
      </p:sp>
      <p:sp>
        <p:nvSpPr>
          <p:cNvPr id="4" name="Espace réservé du numéro de diapositive 3"/>
          <p:cNvSpPr>
            <a:spLocks noGrp="1"/>
          </p:cNvSpPr>
          <p:nvPr>
            <p:ph type="sldNum" sz="quarter" idx="10"/>
          </p:nvPr>
        </p:nvSpPr>
        <p:spPr/>
        <p:txBody>
          <a:bodyPr/>
          <a:lstStyle/>
          <a:p>
            <a:fld id="{F67E9A9B-7AFD-44BE-AF11-728F51BE4E1B}" type="slidenum">
              <a:rPr lang="en-US" smtClean="0"/>
              <a:t>47</a:t>
            </a:fld>
            <a:endParaRPr lang="en-US"/>
          </a:p>
        </p:txBody>
      </p:sp>
    </p:spTree>
    <p:extLst>
      <p:ext uri="{BB962C8B-B14F-4D97-AF65-F5344CB8AC3E}">
        <p14:creationId xmlns:p14="http://schemas.microsoft.com/office/powerpoint/2010/main" val="180678997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F67E9A9B-7AFD-44BE-AF11-728F51BE4E1B}" type="slidenum">
              <a:rPr lang="en-US" smtClean="0"/>
              <a:t>48</a:t>
            </a:fld>
            <a:endParaRPr lang="en-US"/>
          </a:p>
        </p:txBody>
      </p:sp>
    </p:spTree>
    <p:extLst>
      <p:ext uri="{BB962C8B-B14F-4D97-AF65-F5344CB8AC3E}">
        <p14:creationId xmlns:p14="http://schemas.microsoft.com/office/powerpoint/2010/main" val="351730510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F67E9A9B-7AFD-44BE-AF11-728F51BE4E1B}" type="slidenum">
              <a:rPr lang="en-US" smtClean="0"/>
              <a:t>49</a:t>
            </a:fld>
            <a:endParaRPr lang="en-US"/>
          </a:p>
        </p:txBody>
      </p:sp>
    </p:spTree>
    <p:extLst>
      <p:ext uri="{BB962C8B-B14F-4D97-AF65-F5344CB8AC3E}">
        <p14:creationId xmlns:p14="http://schemas.microsoft.com/office/powerpoint/2010/main" val="8593991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Notes du </a:t>
            </a:r>
            <a:r>
              <a:rPr lang="en-CA" b="1" dirty="0" err="1"/>
              <a:t>conférencier</a:t>
            </a:r>
            <a:r>
              <a:rPr lang="en-CA" b="1" dirty="0"/>
              <a:t> :</a:t>
            </a:r>
          </a:p>
          <a:p>
            <a:endParaRPr lang="en-CA" dirty="0"/>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6945886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Notes du </a:t>
            </a:r>
            <a:r>
              <a:rPr lang="en-CA" b="1" dirty="0" err="1"/>
              <a:t>conférencier</a:t>
            </a:r>
            <a:r>
              <a:rPr lang="en-CA" b="1" dirty="0"/>
              <a:t> :</a:t>
            </a:r>
          </a:p>
          <a:p>
            <a:endParaRPr lang="en-CA" b="1" dirty="0"/>
          </a:p>
          <a:p>
            <a:r>
              <a:rPr lang="fr-CH" sz="1000" dirty="0"/>
              <a:t>Les études  clés  utilisant les trois premiers nouveaux anticoagulants comparativement à la warfarine</a:t>
            </a:r>
            <a:r>
              <a:rPr lang="fr-CH" sz="1000" baseline="0" dirty="0"/>
              <a:t> (RE-LY, ROCKET-AF et ARISTOTLE) incluaient</a:t>
            </a:r>
            <a:r>
              <a:rPr lang="fr-CH" sz="1000" dirty="0"/>
              <a:t> un grand nombre de patients âgés de 75 ans ou plus</a:t>
            </a:r>
            <a:r>
              <a:rPr lang="fr-CH" sz="1000" baseline="0" dirty="0"/>
              <a:t>..</a:t>
            </a:r>
          </a:p>
          <a:p>
            <a:pPr>
              <a:buFont typeface="Arial" pitchFamily="34" charset="0"/>
              <a:buChar char="•"/>
            </a:pPr>
            <a:r>
              <a:rPr lang="fr-CH" sz="1000" baseline="0" dirty="0"/>
              <a:t> RE-LY : n=7 258</a:t>
            </a:r>
          </a:p>
          <a:p>
            <a:pPr>
              <a:buFont typeface="Arial" pitchFamily="34" charset="0"/>
              <a:buChar char="•"/>
            </a:pPr>
            <a:r>
              <a:rPr lang="fr-CH" sz="1000" baseline="0" dirty="0"/>
              <a:t> ROCKET-AF : n=6 229</a:t>
            </a:r>
          </a:p>
          <a:p>
            <a:pPr>
              <a:buFont typeface="Arial" pitchFamily="34" charset="0"/>
              <a:buChar char="•"/>
            </a:pPr>
            <a:r>
              <a:rPr lang="fr-CH" sz="1000" baseline="0" dirty="0"/>
              <a:t> ARISTOTLE : n=5 678</a:t>
            </a:r>
          </a:p>
          <a:p>
            <a:pPr>
              <a:buFont typeface="Arial" pitchFamily="34" charset="0"/>
              <a:buNone/>
            </a:pPr>
            <a:r>
              <a:rPr lang="fr-CH" sz="1000" baseline="0" dirty="0"/>
              <a:t>Cette diapositive inclut également</a:t>
            </a:r>
            <a:r>
              <a:rPr lang="fr-CH" sz="1000" dirty="0"/>
              <a:t> l’étude</a:t>
            </a:r>
            <a:r>
              <a:rPr lang="fr-CH" sz="1000" baseline="0" dirty="0"/>
              <a:t> AVERROES, qui </a:t>
            </a:r>
            <a:r>
              <a:rPr lang="fr-CH" sz="1000" dirty="0"/>
              <a:t>comparait l’</a:t>
            </a:r>
            <a:r>
              <a:rPr lang="fr-CH" sz="1000" baseline="0" dirty="0" err="1"/>
              <a:t>apixaban</a:t>
            </a:r>
            <a:r>
              <a:rPr lang="fr-CH" sz="1000" baseline="0" dirty="0"/>
              <a:t> à l’aspirine et comprenait également un grand nombre de patients âgés</a:t>
            </a:r>
            <a:r>
              <a:rPr lang="fr-CH" sz="1000" dirty="0"/>
              <a:t> de 75 ans ou plus</a:t>
            </a:r>
            <a:r>
              <a:rPr lang="fr-CH" sz="1000" baseline="0" dirty="0"/>
              <a:t>. (n=1 897). Comme le montre le</a:t>
            </a:r>
            <a:r>
              <a:rPr lang="fr-CH" sz="1000" dirty="0"/>
              <a:t> graphique en forêt, le da</a:t>
            </a:r>
            <a:r>
              <a:rPr lang="fr-CH" sz="1000" baseline="0" dirty="0"/>
              <a:t>bigatran 150 mg </a:t>
            </a:r>
            <a:r>
              <a:rPr lang="fr-CH" sz="1000" baseline="0" dirty="0" err="1"/>
              <a:t>bid</a:t>
            </a:r>
            <a:r>
              <a:rPr lang="fr-CH" sz="1000" baseline="0" dirty="0"/>
              <a:t> et l’</a:t>
            </a:r>
            <a:r>
              <a:rPr lang="fr-CH" sz="1000" baseline="0" dirty="0" err="1"/>
              <a:t>apixaban</a:t>
            </a:r>
            <a:r>
              <a:rPr lang="fr-CH" sz="1000" baseline="0" dirty="0"/>
              <a:t> 5 mg </a:t>
            </a:r>
            <a:r>
              <a:rPr lang="fr-CH" sz="1000" baseline="0" dirty="0" err="1"/>
              <a:t>bid</a:t>
            </a:r>
            <a:r>
              <a:rPr lang="fr-CH" sz="1000" baseline="0" dirty="0"/>
              <a:t> étaient associés à une réduction significative</a:t>
            </a:r>
            <a:r>
              <a:rPr lang="fr-CH" sz="1000" dirty="0"/>
              <a:t> du risque d’AVC avec la warfarine, alors que l’</a:t>
            </a:r>
            <a:r>
              <a:rPr lang="fr-CH" sz="1000" baseline="0" dirty="0" err="1"/>
              <a:t>apixaban</a:t>
            </a:r>
            <a:r>
              <a:rPr lang="fr-CH" sz="1000" baseline="0" dirty="0"/>
              <a:t> 5 mg </a:t>
            </a:r>
            <a:r>
              <a:rPr lang="fr-CH" sz="1000" baseline="0" dirty="0" err="1"/>
              <a:t>bid</a:t>
            </a:r>
            <a:r>
              <a:rPr lang="fr-CH" sz="1000" baseline="0" dirty="0"/>
              <a:t> était associé à une réduction significative</a:t>
            </a:r>
            <a:r>
              <a:rPr lang="fr-CH" sz="1000" dirty="0"/>
              <a:t> du risque d’hémorragie majeure</a:t>
            </a:r>
            <a:r>
              <a:rPr lang="fr-CH" sz="1000" baseline="0" dirty="0"/>
              <a:t>.</a:t>
            </a:r>
          </a:p>
          <a:p>
            <a:r>
              <a:rPr lang="fr-CH" sz="1000" baseline="0" dirty="0"/>
              <a:t>À noter que dans l’étude ROCKET-AF, la dose de </a:t>
            </a:r>
            <a:r>
              <a:rPr lang="fr-CH" sz="1000" baseline="0" dirty="0" err="1"/>
              <a:t>rivaroxaban</a:t>
            </a:r>
            <a:r>
              <a:rPr lang="fr-CH" sz="1000" baseline="0" dirty="0"/>
              <a:t> était </a:t>
            </a:r>
            <a:r>
              <a:rPr lang="fr-CH" sz="1000" dirty="0"/>
              <a:t>réduite à</a:t>
            </a:r>
            <a:r>
              <a:rPr lang="fr-CH" sz="1000" baseline="0" dirty="0"/>
              <a:t> 15 mg une fois</a:t>
            </a:r>
            <a:r>
              <a:rPr lang="fr-CH" sz="1000" dirty="0"/>
              <a:t> par jour si la clairance de la créatinine estimée était de</a:t>
            </a:r>
            <a:r>
              <a:rPr lang="fr-CH" sz="1000" baseline="0" dirty="0"/>
              <a:t> 30 à 49 </a:t>
            </a:r>
            <a:r>
              <a:rPr lang="fr-CH" sz="1000" baseline="0" dirty="0" err="1"/>
              <a:t>mL</a:t>
            </a:r>
            <a:r>
              <a:rPr lang="fr-CH" sz="1000" baseline="0" dirty="0"/>
              <a:t>/min. Dans l’étude AVERROES, la dose d’</a:t>
            </a:r>
            <a:r>
              <a:rPr lang="fr-CH" sz="1000" baseline="0" dirty="0" err="1"/>
              <a:t>apixaban</a:t>
            </a:r>
            <a:r>
              <a:rPr lang="fr-CH" sz="1000" baseline="0" dirty="0"/>
              <a:t> était de 2,5 mg </a:t>
            </a:r>
            <a:r>
              <a:rPr lang="fr-CH" sz="1000" baseline="0" dirty="0" err="1"/>
              <a:t>bid</a:t>
            </a:r>
            <a:r>
              <a:rPr lang="fr-CH" sz="1000" baseline="0" dirty="0"/>
              <a:t> si deux des trois critères étaient</a:t>
            </a:r>
            <a:r>
              <a:rPr lang="fr-CH" sz="1000" dirty="0"/>
              <a:t> satisfaits </a:t>
            </a:r>
            <a:r>
              <a:rPr lang="fr-CH" sz="1000" baseline="0" dirty="0"/>
              <a:t>: créatinine sérique ≥ 133 </a:t>
            </a:r>
            <a:r>
              <a:rPr lang="fr-CH" sz="1000" baseline="0" dirty="0" err="1"/>
              <a:t>mL</a:t>
            </a:r>
            <a:r>
              <a:rPr lang="fr-CH" sz="1000" baseline="0" dirty="0"/>
              <a:t>/min, âge ≥ 80 ans ou poids ≤ 60 kg. </a:t>
            </a:r>
          </a:p>
          <a:p>
            <a:endParaRPr lang="en-CA" sz="1000" baseline="0" dirty="0"/>
          </a:p>
          <a:p>
            <a:r>
              <a:rPr lang="en-CA" sz="1000" baseline="0" dirty="0" err="1"/>
              <a:t>Références</a:t>
            </a:r>
            <a:r>
              <a:rPr lang="en-CA" sz="1000" baseline="0" dirty="0"/>
              <a:t> :</a:t>
            </a:r>
          </a:p>
          <a:p>
            <a:r>
              <a:rPr lang="en-CA" sz="800" baseline="0" dirty="0"/>
              <a:t>1. </a:t>
            </a:r>
            <a:r>
              <a:rPr lang="en-CA" sz="800" b="0" i="0" kern="1200" dirty="0">
                <a:solidFill>
                  <a:schemeClr val="tx1"/>
                </a:solidFill>
                <a:latin typeface="+mn-lt"/>
                <a:ea typeface="+mn-ea"/>
                <a:cs typeface="+mn-cs"/>
              </a:rPr>
              <a:t>Connolly SJ, </a:t>
            </a:r>
            <a:r>
              <a:rPr lang="en-CA" sz="800" b="0" i="0" kern="1200" dirty="0" err="1">
                <a:solidFill>
                  <a:schemeClr val="tx1"/>
                </a:solidFill>
                <a:latin typeface="+mn-lt"/>
                <a:ea typeface="+mn-ea"/>
                <a:cs typeface="+mn-cs"/>
              </a:rPr>
              <a:t>Ezekowitz</a:t>
            </a:r>
            <a:r>
              <a:rPr lang="en-CA" sz="800" b="0" i="0" kern="1200" dirty="0">
                <a:solidFill>
                  <a:schemeClr val="tx1"/>
                </a:solidFill>
                <a:latin typeface="+mn-lt"/>
                <a:ea typeface="+mn-ea"/>
                <a:cs typeface="+mn-cs"/>
              </a:rPr>
              <a:t> MD, Yusuf S, et al. Dabigatran versus warfarin in patients with AF. N </a:t>
            </a:r>
            <a:r>
              <a:rPr lang="en-CA" sz="800" b="0" i="0" kern="1200" dirty="0" err="1">
                <a:solidFill>
                  <a:schemeClr val="tx1"/>
                </a:solidFill>
                <a:latin typeface="+mn-lt"/>
                <a:ea typeface="+mn-ea"/>
                <a:cs typeface="+mn-cs"/>
              </a:rPr>
              <a:t>Engl</a:t>
            </a:r>
            <a:r>
              <a:rPr lang="en-CA" sz="800" b="0" i="0" kern="1200" dirty="0">
                <a:solidFill>
                  <a:schemeClr val="tx1"/>
                </a:solidFill>
                <a:latin typeface="+mn-lt"/>
                <a:ea typeface="+mn-ea"/>
                <a:cs typeface="+mn-cs"/>
              </a:rPr>
              <a:t> J Med 2009; 361:1139-51.</a:t>
            </a:r>
          </a:p>
          <a:p>
            <a:r>
              <a:rPr lang="en-CA" sz="800" b="0" i="0" kern="1200" dirty="0">
                <a:solidFill>
                  <a:schemeClr val="tx1"/>
                </a:solidFill>
                <a:latin typeface="+mn-lt"/>
                <a:ea typeface="+mn-ea"/>
                <a:cs typeface="+mn-cs"/>
              </a:rPr>
              <a:t>2. Patel MR, Mahaffey KW, Garg J, et al. Rivaroxaban versus warfarin in nonvalvular AF. N </a:t>
            </a:r>
            <a:r>
              <a:rPr lang="en-CA" sz="800" b="0" i="0" kern="1200" dirty="0" err="1">
                <a:solidFill>
                  <a:schemeClr val="tx1"/>
                </a:solidFill>
                <a:latin typeface="+mn-lt"/>
                <a:ea typeface="+mn-ea"/>
                <a:cs typeface="+mn-cs"/>
              </a:rPr>
              <a:t>Engl</a:t>
            </a:r>
            <a:r>
              <a:rPr lang="en-CA" sz="800" b="0" i="0" kern="1200" dirty="0">
                <a:solidFill>
                  <a:schemeClr val="tx1"/>
                </a:solidFill>
                <a:latin typeface="+mn-lt"/>
                <a:ea typeface="+mn-ea"/>
                <a:cs typeface="+mn-cs"/>
              </a:rPr>
              <a:t> J Med 2011; 365:883-91.</a:t>
            </a:r>
          </a:p>
          <a:p>
            <a:r>
              <a:rPr lang="en-CA" sz="800" b="0" i="0" kern="1200" dirty="0">
                <a:solidFill>
                  <a:schemeClr val="tx1"/>
                </a:solidFill>
                <a:latin typeface="+mn-lt"/>
                <a:ea typeface="+mn-ea"/>
                <a:cs typeface="+mn-cs"/>
              </a:rPr>
              <a:t>3. Granger CB, Alexander JH, McMurray JJ, Lopes RD, </a:t>
            </a:r>
            <a:r>
              <a:rPr lang="en-CA" sz="800" b="0" i="0" kern="1200" dirty="0" err="1">
                <a:solidFill>
                  <a:schemeClr val="tx1"/>
                </a:solidFill>
                <a:latin typeface="+mn-lt"/>
                <a:ea typeface="+mn-ea"/>
                <a:cs typeface="+mn-cs"/>
              </a:rPr>
              <a:t>Hylek</a:t>
            </a:r>
            <a:r>
              <a:rPr lang="en-CA" sz="800" b="0" i="0" kern="1200" dirty="0">
                <a:solidFill>
                  <a:schemeClr val="tx1"/>
                </a:solidFill>
                <a:latin typeface="+mn-lt"/>
                <a:ea typeface="+mn-ea"/>
                <a:cs typeface="+mn-cs"/>
              </a:rPr>
              <a:t> EM, Hanna M, et al. Apixaban versus warfarin in patients with AF. N </a:t>
            </a:r>
            <a:r>
              <a:rPr lang="en-CA" sz="800" b="0" i="0" kern="1200" dirty="0" err="1">
                <a:solidFill>
                  <a:schemeClr val="tx1"/>
                </a:solidFill>
                <a:latin typeface="+mn-lt"/>
                <a:ea typeface="+mn-ea"/>
                <a:cs typeface="+mn-cs"/>
              </a:rPr>
              <a:t>Engl</a:t>
            </a:r>
            <a:r>
              <a:rPr lang="en-CA" sz="800" b="0" i="0" kern="1200" dirty="0">
                <a:solidFill>
                  <a:schemeClr val="tx1"/>
                </a:solidFill>
                <a:latin typeface="+mn-lt"/>
                <a:ea typeface="+mn-ea"/>
                <a:cs typeface="+mn-cs"/>
              </a:rPr>
              <a:t> J Med. 2011;365:981–992. </a:t>
            </a:r>
          </a:p>
          <a:p>
            <a:pPr marL="0" marR="0" indent="0" algn="l" defTabSz="914400" rtl="0" eaLnBrk="1" fontAlgn="auto" latinLnBrk="0" hangingPunct="1">
              <a:lnSpc>
                <a:spcPct val="100000"/>
              </a:lnSpc>
              <a:spcBef>
                <a:spcPts val="0"/>
              </a:spcBef>
              <a:spcAft>
                <a:spcPts val="0"/>
              </a:spcAft>
              <a:buClrTx/>
              <a:buSzTx/>
              <a:buFontTx/>
              <a:buNone/>
              <a:tabLst/>
              <a:defRPr/>
            </a:pPr>
            <a:r>
              <a:rPr lang="en-CA" sz="800" b="0" i="0" kern="1200" dirty="0">
                <a:solidFill>
                  <a:schemeClr val="tx1"/>
                </a:solidFill>
                <a:latin typeface="+mn-lt"/>
                <a:ea typeface="+mn-ea"/>
                <a:cs typeface="+mn-cs"/>
              </a:rPr>
              <a:t>4. Connolly SJ, </a:t>
            </a:r>
            <a:r>
              <a:rPr lang="en-CA" sz="800" b="0" i="0" kern="1200" dirty="0" err="1">
                <a:solidFill>
                  <a:schemeClr val="tx1"/>
                </a:solidFill>
                <a:latin typeface="+mn-lt"/>
                <a:ea typeface="+mn-ea"/>
                <a:cs typeface="+mn-cs"/>
              </a:rPr>
              <a:t>Eikelboom</a:t>
            </a:r>
            <a:r>
              <a:rPr lang="en-CA" sz="800" b="0" i="0" kern="1200" dirty="0">
                <a:solidFill>
                  <a:schemeClr val="tx1"/>
                </a:solidFill>
                <a:latin typeface="+mn-lt"/>
                <a:ea typeface="+mn-ea"/>
                <a:cs typeface="+mn-cs"/>
              </a:rPr>
              <a:t> J, Joyner C, Diener H-C, Hart R, </a:t>
            </a:r>
            <a:r>
              <a:rPr lang="en-CA" sz="800" b="0" i="0" kern="1200" dirty="0" err="1">
                <a:solidFill>
                  <a:schemeClr val="tx1"/>
                </a:solidFill>
                <a:latin typeface="+mn-lt"/>
                <a:ea typeface="+mn-ea"/>
                <a:cs typeface="+mn-cs"/>
              </a:rPr>
              <a:t>Golitsyn</a:t>
            </a:r>
            <a:r>
              <a:rPr lang="en-CA" sz="800" b="0" i="0" kern="1200" dirty="0">
                <a:solidFill>
                  <a:schemeClr val="tx1"/>
                </a:solidFill>
                <a:latin typeface="+mn-lt"/>
                <a:ea typeface="+mn-ea"/>
                <a:cs typeface="+mn-cs"/>
              </a:rPr>
              <a:t> S, et al. Apixaban in patients with AF. N </a:t>
            </a:r>
            <a:r>
              <a:rPr lang="en-CA" sz="800" b="0" i="0" kern="1200" dirty="0" err="1">
                <a:solidFill>
                  <a:schemeClr val="tx1"/>
                </a:solidFill>
                <a:latin typeface="+mn-lt"/>
                <a:ea typeface="+mn-ea"/>
                <a:cs typeface="+mn-cs"/>
              </a:rPr>
              <a:t>Engl</a:t>
            </a:r>
            <a:r>
              <a:rPr lang="en-CA" sz="800" b="0" i="0" kern="1200" dirty="0">
                <a:solidFill>
                  <a:schemeClr val="tx1"/>
                </a:solidFill>
                <a:latin typeface="+mn-lt"/>
                <a:ea typeface="+mn-ea"/>
                <a:cs typeface="+mn-cs"/>
              </a:rPr>
              <a:t> J Med. 2011; 364:806-17.</a:t>
            </a:r>
          </a:p>
          <a:p>
            <a:pPr marL="0" marR="0" indent="0" algn="l" defTabSz="914400" rtl="0" eaLnBrk="1" fontAlgn="auto" latinLnBrk="0" hangingPunct="1">
              <a:lnSpc>
                <a:spcPct val="100000"/>
              </a:lnSpc>
              <a:spcBef>
                <a:spcPts val="0"/>
              </a:spcBef>
              <a:spcAft>
                <a:spcPts val="0"/>
              </a:spcAft>
              <a:buClrTx/>
              <a:buSzTx/>
              <a:buFontTx/>
              <a:buNone/>
              <a:tabLst/>
              <a:defRPr/>
            </a:pPr>
            <a:endParaRPr lang="en-CA" sz="800"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CA" sz="800" baseline="0" dirty="0" err="1"/>
              <a:t>Cité</a:t>
            </a:r>
            <a:r>
              <a:rPr lang="en-CA" sz="800" baseline="0" dirty="0"/>
              <a:t> dans : </a:t>
            </a:r>
            <a:r>
              <a:rPr lang="fr-FR" sz="800" dirty="0" err="1"/>
              <a:t>Ng</a:t>
            </a:r>
            <a:r>
              <a:rPr lang="fr-FR" sz="800" dirty="0"/>
              <a:t> KH, Hart RG, </a:t>
            </a:r>
            <a:r>
              <a:rPr lang="fr-FR" sz="800" dirty="0" err="1"/>
              <a:t>Eikelboom</a:t>
            </a:r>
            <a:r>
              <a:rPr lang="fr-FR" sz="800" dirty="0"/>
              <a:t> JW.</a:t>
            </a:r>
            <a:r>
              <a:rPr lang="fr-FR" sz="800" baseline="0" dirty="0"/>
              <a:t> </a:t>
            </a:r>
            <a:r>
              <a:rPr lang="fr-FR" sz="800" dirty="0"/>
              <a:t>Anticoagulation in Patients </a:t>
            </a:r>
            <a:r>
              <a:rPr lang="fr-FR" sz="800" dirty="0" err="1"/>
              <a:t>Aged</a:t>
            </a:r>
            <a:r>
              <a:rPr lang="fr-FR" sz="800" dirty="0"/>
              <a:t> ≥75 </a:t>
            </a:r>
            <a:r>
              <a:rPr lang="fr-FR" sz="800" dirty="0" err="1"/>
              <a:t>years</a:t>
            </a:r>
            <a:r>
              <a:rPr lang="fr-FR" sz="800" dirty="0"/>
              <a:t> </a:t>
            </a:r>
            <a:r>
              <a:rPr lang="fr-FR" sz="800" dirty="0" err="1"/>
              <a:t>with</a:t>
            </a:r>
            <a:r>
              <a:rPr lang="fr-FR" sz="800" dirty="0"/>
              <a:t> Atrial Fibrillation: </a:t>
            </a:r>
            <a:r>
              <a:rPr lang="fr-FR" sz="800" dirty="0" err="1"/>
              <a:t>Role</a:t>
            </a:r>
            <a:r>
              <a:rPr lang="fr-FR" sz="800" dirty="0"/>
              <a:t> of Novel Oral Anticoagulants.</a:t>
            </a:r>
            <a:r>
              <a:rPr lang="fr-FR" sz="800" baseline="0" dirty="0"/>
              <a:t> </a:t>
            </a:r>
            <a:r>
              <a:rPr lang="fr-FR" sz="800" dirty="0" err="1"/>
              <a:t>Cardiol</a:t>
            </a:r>
            <a:r>
              <a:rPr lang="fr-FR" sz="800" dirty="0"/>
              <a:t> </a:t>
            </a:r>
            <a:r>
              <a:rPr lang="fr-FR" sz="800" dirty="0" err="1"/>
              <a:t>Ther</a:t>
            </a:r>
            <a:r>
              <a:rPr lang="fr-FR" sz="800" dirty="0"/>
              <a:t> 2013; 2(2):135-49.</a:t>
            </a:r>
            <a:endParaRPr lang="en-CA" sz="800" baseline="0" dirty="0"/>
          </a:p>
          <a:p>
            <a:pPr marL="0" indent="0">
              <a:buFont typeface="Arial"/>
              <a:buNone/>
            </a:pPr>
            <a:endParaRPr lang="en-US" sz="1000"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4398384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Notes du </a:t>
            </a:r>
            <a:r>
              <a:rPr lang="en-CA" b="1" dirty="0" err="1"/>
              <a:t>conférencier</a:t>
            </a:r>
            <a:r>
              <a:rPr lang="en-CA" b="1" dirty="0"/>
              <a:t> :</a:t>
            </a:r>
          </a:p>
          <a:p>
            <a:endParaRPr lang="en-CA" b="1" dirty="0"/>
          </a:p>
          <a:p>
            <a:r>
              <a:rPr lang="fr-CA" sz="1000" b="1" dirty="0"/>
              <a:t>Efficacité accrue de l’</a:t>
            </a:r>
            <a:r>
              <a:rPr lang="fr-CA" sz="1000" b="1" kern="1200" dirty="0" err="1">
                <a:solidFill>
                  <a:schemeClr val="tx1"/>
                </a:solidFill>
              </a:rPr>
              <a:t>apixaban</a:t>
            </a:r>
            <a:r>
              <a:rPr lang="fr-CA" sz="1000" b="1" kern="1200" dirty="0">
                <a:solidFill>
                  <a:schemeClr val="tx1"/>
                </a:solidFill>
              </a:rPr>
              <a:t> chez le sujet âgé</a:t>
            </a:r>
          </a:p>
          <a:p>
            <a:r>
              <a:rPr lang="fr-CA" sz="1000" kern="1200" dirty="0">
                <a:solidFill>
                  <a:schemeClr val="tx1"/>
                </a:solidFill>
              </a:rPr>
              <a:t>Dans cette étude, nous avons rapporté </a:t>
            </a:r>
            <a:r>
              <a:rPr lang="fr-CA" sz="1000" dirty="0"/>
              <a:t>des données démontrant que pour la prévention de l’AVC, l’efficacité de l’</a:t>
            </a:r>
            <a:r>
              <a:rPr lang="fr-CA" sz="1000" kern="1200" dirty="0" err="1">
                <a:solidFill>
                  <a:schemeClr val="tx1"/>
                </a:solidFill>
              </a:rPr>
              <a:t>apixaban</a:t>
            </a:r>
            <a:r>
              <a:rPr lang="fr-CA" sz="1000" kern="1200" dirty="0">
                <a:solidFill>
                  <a:schemeClr val="tx1"/>
                </a:solidFill>
              </a:rPr>
              <a:t> comparativement à celle de l’aspirine augmente avec l’âge. Che</a:t>
            </a:r>
            <a:r>
              <a:rPr lang="fr-CA" sz="1000" dirty="0"/>
              <a:t>z les</a:t>
            </a:r>
            <a:r>
              <a:rPr lang="fr-CA" sz="1000" kern="1200" dirty="0">
                <a:solidFill>
                  <a:schemeClr val="tx1"/>
                </a:solidFill>
              </a:rPr>
              <a:t> patients âgés de 75 ans, la réduction du risque relatif était supérieure avec l’</a:t>
            </a:r>
            <a:r>
              <a:rPr lang="fr-CA" sz="1000" kern="1200" dirty="0" err="1">
                <a:solidFill>
                  <a:schemeClr val="tx1"/>
                </a:solidFill>
              </a:rPr>
              <a:t>apixaban</a:t>
            </a:r>
            <a:r>
              <a:rPr lang="fr-CA" sz="1000" kern="1200" dirty="0">
                <a:solidFill>
                  <a:schemeClr val="tx1"/>
                </a:solidFill>
              </a:rPr>
              <a:t> (HR 0,33, IC à 95% 0,18–0,56) à celle </a:t>
            </a:r>
            <a:r>
              <a:rPr lang="fr-CA" sz="1000" dirty="0"/>
              <a:t>chez </a:t>
            </a:r>
            <a:r>
              <a:rPr lang="fr-CA" sz="1000" kern="1200" dirty="0">
                <a:solidFill>
                  <a:schemeClr val="tx1"/>
                </a:solidFill>
              </a:rPr>
              <a:t>des patients plus jeunes (HR 0,68, IC à 95% 0,42–1,08; valeur P pour l’interaction = 0,04) (Figure 1). Le nombre nécessaire pour traiter (NNT, calculé comme étant 1/[réduction du risque absolu]) par année pour prévenir un AVC </a:t>
            </a:r>
            <a:r>
              <a:rPr lang="fr-CA" sz="1000" dirty="0"/>
              <a:t>était de 26 chez les patients âgés de 75 ans avec un NNT de 143 chez les patients plus jeunes</a:t>
            </a:r>
            <a:r>
              <a:rPr lang="fr-CA" sz="1000" kern="1200" dirty="0">
                <a:solidFill>
                  <a:schemeClr val="tx1"/>
                </a:solidFill>
              </a:rPr>
              <a:t>. Par opposition, l’efficacité relative de l’aspirine pour prévenir l’AVC ischémique </a:t>
            </a:r>
            <a:r>
              <a:rPr lang="fr-CA" sz="1000" dirty="0"/>
              <a:t>diminue</a:t>
            </a:r>
            <a:r>
              <a:rPr lang="fr-CA" sz="1000" kern="1200" dirty="0">
                <a:solidFill>
                  <a:schemeClr val="tx1"/>
                </a:solidFill>
              </a:rPr>
              <a:t> à mesure que les patients atteints de FA vieillissent et l’aspirine se révèle inefficace lorsque les patients atteignent leur huitième décennie [8].  Le bénéfice de l’</a:t>
            </a:r>
            <a:r>
              <a:rPr lang="fr-CA" sz="1000" kern="1200" dirty="0" err="1">
                <a:solidFill>
                  <a:schemeClr val="tx1"/>
                </a:solidFill>
              </a:rPr>
              <a:t>apixaban</a:t>
            </a:r>
            <a:r>
              <a:rPr lang="fr-CA" sz="1000" kern="1200" dirty="0">
                <a:solidFill>
                  <a:schemeClr val="tx1"/>
                </a:solidFill>
              </a:rPr>
              <a:t> avec l’âge semble être dû au risque d’AVC augmentant rapidement avec l’aspirine, alors que le risque d’AVC avec l’</a:t>
            </a:r>
            <a:r>
              <a:rPr lang="fr-CA" sz="1000" kern="1200" dirty="0" err="1">
                <a:solidFill>
                  <a:schemeClr val="tx1"/>
                </a:solidFill>
              </a:rPr>
              <a:t>apixaban</a:t>
            </a:r>
            <a:r>
              <a:rPr lang="fr-CA" sz="1000" kern="1200" dirty="0">
                <a:solidFill>
                  <a:schemeClr val="tx1"/>
                </a:solidFill>
              </a:rPr>
              <a:t> est relativement constant dans tous les groupes d’âge (Figure 2A). En l’absence de groupe de comparaison </a:t>
            </a:r>
            <a:r>
              <a:rPr lang="fr-CA" sz="1000" dirty="0"/>
              <a:t>ne recevant pas d’ag</a:t>
            </a:r>
            <a:r>
              <a:rPr lang="fr-CA" sz="1000" kern="1200" dirty="0">
                <a:solidFill>
                  <a:schemeClr val="tx1"/>
                </a:solidFill>
              </a:rPr>
              <a:t>ents antiplaquettaires ou d’agents anticoagulants, il est impossible de déterminer de </a:t>
            </a:r>
            <a:r>
              <a:rPr lang="fr-CA" sz="1000" dirty="0"/>
              <a:t>façon concluante sur la base de ces données si ces résultats sont dus à une perte d’efficacité de l’aspirine avec l’âge ou à une augmentation de l’efficacité de l’</a:t>
            </a:r>
            <a:r>
              <a:rPr lang="fr-CA" sz="1000" dirty="0" err="1"/>
              <a:t>apixaban</a:t>
            </a:r>
            <a:r>
              <a:rPr lang="fr-CA" sz="1000" kern="1200" dirty="0">
                <a:solidFill>
                  <a:schemeClr val="tx1"/>
                </a:solidFill>
              </a:rPr>
              <a:t>. Cependant, étant donné que la plupart des patients âgés qui ne sont pas sous anticoagulant reçoivent de l’aspirine, les conclusions de cette analyse sont cliniquement pertinentes.</a:t>
            </a:r>
            <a:endParaRPr lang="fr-CA" sz="1000" dirty="0"/>
          </a:p>
          <a:p>
            <a:pPr defTabSz="483198">
              <a:spcBef>
                <a:spcPct val="0"/>
              </a:spcBef>
            </a:pPr>
            <a:endParaRPr lang="fr-CA" sz="1000" dirty="0"/>
          </a:p>
          <a:p>
            <a:pPr marL="0" indent="0">
              <a:buFont typeface="Arial"/>
              <a:buNone/>
            </a:pPr>
            <a:endParaRPr lang="en-US" sz="1000"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8628638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Notes du </a:t>
            </a:r>
            <a:r>
              <a:rPr lang="en-CA" b="1" dirty="0" err="1"/>
              <a:t>conférencier</a:t>
            </a:r>
            <a:r>
              <a:rPr lang="en-CA" b="1" dirty="0"/>
              <a:t> :</a:t>
            </a:r>
          </a:p>
          <a:p>
            <a:endParaRPr lang="en-CA" b="1" dirty="0"/>
          </a:p>
          <a:p>
            <a:r>
              <a:rPr lang="fr-FR" sz="1000" b="1" kern="1200" dirty="0">
                <a:solidFill>
                  <a:schemeClr val="tx1"/>
                </a:solidFill>
              </a:rPr>
              <a:t>Risque </a:t>
            </a:r>
            <a:r>
              <a:rPr lang="fr-FR" sz="1000" b="1" dirty="0"/>
              <a:t>hémorragique avec l’i</a:t>
            </a:r>
            <a:r>
              <a:rPr lang="fr-FR" sz="1000" b="1" kern="1200" dirty="0">
                <a:solidFill>
                  <a:schemeClr val="tx1"/>
                </a:solidFill>
              </a:rPr>
              <a:t>nitiation de l’</a:t>
            </a:r>
            <a:r>
              <a:rPr lang="fr-FR" sz="1000" b="1" kern="1200" dirty="0" err="1">
                <a:solidFill>
                  <a:schemeClr val="tx1"/>
                </a:solidFill>
              </a:rPr>
              <a:t>apixaban</a:t>
            </a:r>
            <a:endParaRPr lang="fr-FR" sz="1000" b="1" kern="1200" dirty="0">
              <a:solidFill>
                <a:schemeClr val="tx1"/>
              </a:solidFill>
            </a:endParaRPr>
          </a:p>
          <a:p>
            <a:r>
              <a:rPr lang="fr-FR" sz="1000" kern="1200" dirty="0">
                <a:solidFill>
                  <a:schemeClr val="tx1"/>
                </a:solidFill>
              </a:rPr>
              <a:t>Les patients recrutés dans l’étude AVERROES ne recevaient pas d’anticoagulation avec un antagoniste de la vitamine K soit parce que ce traitement était inapproprié soit parce qu’on prévoyait qu’il soit inapproprié. De nombreux facteurs liés aux médecins et aux patients expliquent les raisons pour lesquelles les AVK sont inappropriés, mais pour la plupart des patients les raisons sont multiples (données supplémentaires tableau S4, disponible dans </a:t>
            </a:r>
            <a:r>
              <a:rPr lang="fr-FR" sz="1000" i="1" kern="1200" dirty="0">
                <a:solidFill>
                  <a:schemeClr val="tx1"/>
                </a:solidFill>
              </a:rPr>
              <a:t>Age and </a:t>
            </a:r>
            <a:r>
              <a:rPr lang="fr-FR" sz="1000" i="1" kern="1200" dirty="0" err="1">
                <a:solidFill>
                  <a:schemeClr val="tx1"/>
                </a:solidFill>
              </a:rPr>
              <a:t>Ageing</a:t>
            </a:r>
            <a:r>
              <a:rPr lang="fr-FR" sz="1000" i="1" kern="1200" dirty="0">
                <a:solidFill>
                  <a:schemeClr val="tx1"/>
                </a:solidFill>
              </a:rPr>
              <a:t> </a:t>
            </a:r>
            <a:r>
              <a:rPr lang="fr-FR" sz="1000" kern="1200" dirty="0">
                <a:solidFill>
                  <a:schemeClr val="tx1"/>
                </a:solidFill>
              </a:rPr>
              <a:t>en ligne). Une grande proportion de patients âgés (42.6%) n’avaient pas répondu antérieurement au traitement par un AVK et parmi ce groupe, 9,5% avaient présenté une hémorragie grave due au traitement par un AVK. En général, l’</a:t>
            </a:r>
            <a:r>
              <a:rPr lang="fr-FR" sz="1000" kern="1200" dirty="0" err="1">
                <a:solidFill>
                  <a:schemeClr val="tx1"/>
                </a:solidFill>
              </a:rPr>
              <a:t>apixaban</a:t>
            </a:r>
            <a:r>
              <a:rPr lang="fr-FR" sz="1000" kern="1200" dirty="0">
                <a:solidFill>
                  <a:schemeClr val="tx1"/>
                </a:solidFill>
              </a:rPr>
              <a:t> a un taux d’hémorragie majeure similaire à celui de l’aspirine chez les patients pour lesquels l’anticoagulation avec un AVK était considérée antérieurement comme étant inappropriée. Le risque hémorragique a augmenté avec l’âge avec les deux traitements (Figure 2B). Cependant, même chez les sujets très </a:t>
            </a:r>
            <a:r>
              <a:rPr lang="fr-FR" sz="1000" dirty="0"/>
              <a:t>âgés, l’</a:t>
            </a:r>
            <a:r>
              <a:rPr lang="fr-FR" sz="1000" kern="1200" dirty="0" err="1">
                <a:solidFill>
                  <a:schemeClr val="tx1"/>
                </a:solidFill>
              </a:rPr>
              <a:t>apixaban</a:t>
            </a:r>
            <a:r>
              <a:rPr lang="fr-FR" sz="1000" kern="1200" dirty="0">
                <a:solidFill>
                  <a:schemeClr val="tx1"/>
                </a:solidFill>
              </a:rPr>
              <a:t> était aussi sûr que l’aspirine sur le plan de l’hémorragie. Pour l’hémorragie intracrânienne, il existe des données indiquant que l’</a:t>
            </a:r>
            <a:r>
              <a:rPr lang="fr-FR" sz="1000" kern="1200" dirty="0" err="1">
                <a:solidFill>
                  <a:schemeClr val="tx1"/>
                </a:solidFill>
              </a:rPr>
              <a:t>apixaban</a:t>
            </a:r>
            <a:r>
              <a:rPr lang="fr-FR" sz="1000" kern="1200" dirty="0">
                <a:solidFill>
                  <a:schemeClr val="tx1"/>
                </a:solidFill>
              </a:rPr>
              <a:t> est plus sûr que l’aspirine chez les patients âgés de 85 ans, bien que les taux absolus d’événements aient été faibles.</a:t>
            </a:r>
            <a:endParaRPr lang="fr-FR" sz="1000" dirty="0"/>
          </a:p>
          <a:p>
            <a:pPr marL="0" indent="0">
              <a:buFont typeface="Arial"/>
              <a:buNone/>
            </a:pPr>
            <a:endParaRPr lang="en-US" sz="1000"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3527533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F67E9A9B-7AFD-44BE-AF11-728F51BE4E1B}" type="slidenum">
              <a:rPr lang="en-US" smtClean="0"/>
              <a:t>53</a:t>
            </a:fld>
            <a:endParaRPr lang="en-US"/>
          </a:p>
        </p:txBody>
      </p:sp>
    </p:spTree>
    <p:extLst>
      <p:ext uri="{BB962C8B-B14F-4D97-AF65-F5344CB8AC3E}">
        <p14:creationId xmlns:p14="http://schemas.microsoft.com/office/powerpoint/2010/main" val="239263144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Notes du </a:t>
            </a:r>
            <a:r>
              <a:rPr lang="en-CA" b="1" dirty="0" err="1"/>
              <a:t>conférencier</a:t>
            </a:r>
            <a:r>
              <a:rPr lang="en-CA" b="1" dirty="0"/>
              <a:t> :</a:t>
            </a:r>
          </a:p>
          <a:p>
            <a:pPr lvl="0" algn="l" defTabSz="914400">
              <a:defRPr/>
            </a:pPr>
            <a:endParaRPr lang="en-CA" sz="1200" b="1" dirty="0">
              <a:solidFill>
                <a:prstClr val="black"/>
              </a:solidFill>
              <a:latin typeface="Arial Narrow" panose="020B0606020202030204" pitchFamily="34" charset="0"/>
              <a:cs typeface="Candara"/>
            </a:endParaRPr>
          </a:p>
          <a:p>
            <a:pPr marL="171450" indent="-171450">
              <a:buFont typeface="Arial"/>
              <a:buChar char="•"/>
            </a:pPr>
            <a:r>
              <a:rPr lang="fr-CA" sz="1000" dirty="0"/>
              <a:t>L’</a:t>
            </a:r>
            <a:r>
              <a:rPr lang="fr-CA" sz="1000" dirty="0" err="1"/>
              <a:t>apixaban</a:t>
            </a:r>
            <a:r>
              <a:rPr lang="fr-CA" sz="1000" dirty="0"/>
              <a:t> et le </a:t>
            </a:r>
            <a:r>
              <a:rPr lang="fr-CA" sz="1000" dirty="0" err="1"/>
              <a:t>rivaroxaban</a:t>
            </a:r>
            <a:r>
              <a:rPr lang="fr-CA" sz="1000" dirty="0"/>
              <a:t>  peuvent être des options raisonnables pour Melvin en raison de leur plus faible clairance rénale  </a:t>
            </a:r>
            <a:endParaRPr lang="fr-CA" sz="1000" baseline="0" dirty="0"/>
          </a:p>
          <a:p>
            <a:pPr marL="171450" marR="0" lvl="0" indent="-171450" algn="l" defTabSz="914400" rtl="0" eaLnBrk="1" fontAlgn="auto" latinLnBrk="0" hangingPunct="1">
              <a:lnSpc>
                <a:spcPct val="100000"/>
              </a:lnSpc>
              <a:spcBef>
                <a:spcPts val="0"/>
              </a:spcBef>
              <a:spcAft>
                <a:spcPts val="0"/>
              </a:spcAft>
              <a:buClrTx/>
              <a:buSzTx/>
              <a:buFont typeface="Arial"/>
              <a:buChar char="•"/>
              <a:tabLst/>
              <a:defRPr/>
            </a:pPr>
            <a:r>
              <a:rPr lang="fr-CA" sz="1000" baseline="0" dirty="0"/>
              <a:t>Les lignes directrices sur la FA de la SCC mettent en garde contre l’utilisation d’un AOD lorsque la </a:t>
            </a:r>
            <a:r>
              <a:rPr lang="fr-CA" sz="1000" baseline="0" dirty="0" err="1"/>
              <a:t>CrCl</a:t>
            </a:r>
            <a:r>
              <a:rPr lang="fr-CA" sz="1000" dirty="0"/>
              <a:t> est inférieure à</a:t>
            </a:r>
            <a:r>
              <a:rPr lang="fr-CA" sz="1000" baseline="0" dirty="0"/>
              <a:t> 30 </a:t>
            </a:r>
            <a:r>
              <a:rPr lang="fr-CA" sz="1000" baseline="0" dirty="0" err="1"/>
              <a:t>mL</a:t>
            </a:r>
            <a:r>
              <a:rPr lang="fr-CA" sz="1000" baseline="0" dirty="0"/>
              <a:t>/min en raison de l’exclusion de  ces patients  des ECR clés comparant les AOD à la </a:t>
            </a:r>
            <a:r>
              <a:rPr lang="fr-CA" sz="1000" baseline="0" dirty="0" err="1"/>
              <a:t>warfarine</a:t>
            </a:r>
            <a:r>
              <a:rPr lang="fr-CA" sz="1000" baseline="0" dirty="0"/>
              <a:t>.</a:t>
            </a:r>
            <a:endParaRPr lang="fr-CA" sz="1000" dirty="0"/>
          </a:p>
          <a:p>
            <a:pPr marL="171450" indent="-171450">
              <a:buFont typeface="Arial"/>
              <a:buChar char="•"/>
            </a:pPr>
            <a:r>
              <a:rPr lang="fr-CA" sz="1000" baseline="0" dirty="0"/>
              <a:t>Santé Canada a approuvé l’utilisation</a:t>
            </a:r>
            <a:r>
              <a:rPr lang="fr-CA" sz="1000" dirty="0"/>
              <a:t> de l’</a:t>
            </a:r>
            <a:r>
              <a:rPr lang="fr-CA" sz="1000" dirty="0" err="1"/>
              <a:t>apixaban</a:t>
            </a:r>
            <a:r>
              <a:rPr lang="fr-CA" sz="1000" dirty="0"/>
              <a:t> et du</a:t>
            </a:r>
            <a:r>
              <a:rPr lang="fr-CA" sz="1000" baseline="0" dirty="0"/>
              <a:t> </a:t>
            </a:r>
            <a:r>
              <a:rPr lang="fr-CA" sz="1000" baseline="0" dirty="0" err="1"/>
              <a:t>rivaroxaban</a:t>
            </a:r>
            <a:r>
              <a:rPr lang="fr-CA" sz="1000" baseline="0" dirty="0"/>
              <a:t> jusqu’à une </a:t>
            </a:r>
            <a:r>
              <a:rPr lang="fr-CA" sz="1000" baseline="0" dirty="0" err="1"/>
              <a:t>CrCl</a:t>
            </a:r>
            <a:r>
              <a:rPr lang="fr-CA" sz="1000" baseline="0" dirty="0"/>
              <a:t> de 15 </a:t>
            </a:r>
            <a:r>
              <a:rPr lang="fr-CA" sz="1000" baseline="0" dirty="0" err="1"/>
              <a:t>mL</a:t>
            </a:r>
            <a:r>
              <a:rPr lang="fr-CA" sz="1000" baseline="0" dirty="0"/>
              <a:t>/min sur la base de la pharmacocinétique</a:t>
            </a:r>
          </a:p>
          <a:p>
            <a:pPr marL="171450" indent="-171450">
              <a:buFont typeface="Arial"/>
              <a:buChar char="•"/>
            </a:pPr>
            <a:r>
              <a:rPr lang="fr-CA" sz="1000" baseline="0" dirty="0"/>
              <a:t>La FDA a également approuvé l’utilisation de</a:t>
            </a:r>
            <a:r>
              <a:rPr lang="fr-CA" sz="1000" dirty="0"/>
              <a:t> l’</a:t>
            </a:r>
            <a:r>
              <a:rPr lang="fr-CA" sz="1000" baseline="0" dirty="0" err="1"/>
              <a:t>apixaban</a:t>
            </a:r>
            <a:r>
              <a:rPr lang="fr-CA" sz="1000" baseline="0" dirty="0"/>
              <a:t> jusqu’à une </a:t>
            </a:r>
            <a:r>
              <a:rPr lang="fr-CA" sz="1000" baseline="0" dirty="0" err="1"/>
              <a:t>CrCl</a:t>
            </a:r>
            <a:r>
              <a:rPr lang="fr-CA" sz="1000" baseline="0" dirty="0"/>
              <a:t> de 15 </a:t>
            </a:r>
            <a:r>
              <a:rPr lang="fr-CA" sz="1000" baseline="0" dirty="0" err="1"/>
              <a:t>mL</a:t>
            </a:r>
            <a:r>
              <a:rPr lang="fr-CA" sz="1000" baseline="0" dirty="0"/>
              <a:t>/min</a:t>
            </a:r>
          </a:p>
          <a:p>
            <a:pPr defTabSz="914400" fontAlgn="base">
              <a:spcBef>
                <a:spcPct val="0"/>
              </a:spcBef>
              <a:spcAft>
                <a:spcPct val="0"/>
              </a:spcAft>
              <a:defRPr/>
            </a:pPr>
            <a:endParaRPr lang="fr-CA" sz="1000" dirty="0">
              <a:solidFill>
                <a:srgbClr val="2A4364"/>
              </a:solidFill>
              <a:latin typeface="Arial" pitchFamily="34" charset="0"/>
              <a:ea typeface="ヒラギノ角ゴ Pro W3"/>
              <a:cs typeface="ヒラギノ角ゴ Pro W3"/>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0769388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Notes du </a:t>
            </a:r>
            <a:r>
              <a:rPr lang="en-CA" b="1" dirty="0" err="1"/>
              <a:t>conférencier</a:t>
            </a:r>
            <a:r>
              <a:rPr lang="en-CA" b="1" dirty="0"/>
              <a:t> :</a:t>
            </a:r>
          </a:p>
          <a:p>
            <a:pPr lvl="0" algn="l" defTabSz="914400">
              <a:defRPr/>
            </a:pPr>
            <a:endParaRPr lang="en-CA" sz="1200" b="1" dirty="0">
              <a:solidFill>
                <a:prstClr val="black"/>
              </a:solidFill>
              <a:latin typeface="Arial Narrow" panose="020B0606020202030204" pitchFamily="34" charset="0"/>
              <a:cs typeface="Candara"/>
            </a:endParaRPr>
          </a:p>
          <a:p>
            <a:pPr marL="171450" indent="-171450">
              <a:buFont typeface="Arial"/>
              <a:buChar char="•"/>
            </a:pPr>
            <a:r>
              <a:rPr lang="fr-BE" sz="1000" dirty="0"/>
              <a:t>Diapositive indispensable résumant les  facteurs à pendre en considération pour ajuster la posologie des différents AOD actuellement disponibles au Canada par rapport à la dose  plus élevée administrée par défaut.</a:t>
            </a:r>
          </a:p>
          <a:p>
            <a:pPr marL="171450" indent="-171450">
              <a:buFont typeface="Arial"/>
              <a:buChar char="•"/>
            </a:pPr>
            <a:r>
              <a:rPr lang="en-US" sz="1000" dirty="0" err="1"/>
              <a:t>CrCl</a:t>
            </a:r>
            <a:r>
              <a:rPr lang="en-US" sz="1000" dirty="0"/>
              <a:t> is</a:t>
            </a:r>
            <a:r>
              <a:rPr lang="en-US" sz="1000" baseline="0" dirty="0"/>
              <a:t> calculated using the </a:t>
            </a:r>
            <a:r>
              <a:rPr lang="en-US" sz="1000" baseline="0" dirty="0" err="1"/>
              <a:t>Cockgroft</a:t>
            </a:r>
            <a:r>
              <a:rPr lang="en-US" sz="1000" baseline="0" dirty="0"/>
              <a:t> Gault formula</a:t>
            </a:r>
            <a:endParaRPr lang="en-US" sz="1000" dirty="0"/>
          </a:p>
          <a:p>
            <a:pPr marL="171450" indent="-171450">
              <a:buFont typeface="Arial"/>
              <a:buChar char="•"/>
            </a:pPr>
            <a:endParaRPr lang="en-US" sz="1000"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0563270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Notes du </a:t>
            </a:r>
            <a:r>
              <a:rPr lang="en-CA" b="1" dirty="0" err="1"/>
              <a:t>conférencier</a:t>
            </a:r>
            <a:r>
              <a:rPr lang="en-CA" b="1" dirty="0"/>
              <a:t> :</a:t>
            </a:r>
          </a:p>
          <a:p>
            <a:pPr lvl="0" algn="l" defTabSz="914400">
              <a:defRPr/>
            </a:pPr>
            <a:endParaRPr lang="en-CA" sz="1200" b="1" dirty="0">
              <a:solidFill>
                <a:prstClr val="black"/>
              </a:solidFill>
              <a:latin typeface="Arial Narrow" panose="020B0606020202030204" pitchFamily="34" charset="0"/>
              <a:cs typeface="Candara"/>
            </a:endParaRPr>
          </a:p>
          <a:p>
            <a:pPr defTabSz="497906">
              <a:defRPr/>
            </a:pPr>
            <a:r>
              <a:rPr lang="fr-MC" sz="1000" kern="1200" dirty="0">
                <a:solidFill>
                  <a:schemeClr val="tx1"/>
                </a:solidFill>
                <a:effectLst/>
              </a:rPr>
              <a:t>Les AOD sont au moins partiellement éliminés par les reins. Le dabigatran et l’</a:t>
            </a:r>
            <a:r>
              <a:rPr lang="fr-MC" sz="1000" dirty="0" err="1"/>
              <a:t>e</a:t>
            </a:r>
            <a:r>
              <a:rPr lang="fr-MC" sz="1000" kern="1200" dirty="0" err="1">
                <a:solidFill>
                  <a:schemeClr val="tx1"/>
                </a:solidFill>
                <a:effectLst/>
              </a:rPr>
              <a:t>doxaban</a:t>
            </a:r>
            <a:r>
              <a:rPr lang="fr-MC" sz="1000" kern="1200" dirty="0">
                <a:solidFill>
                  <a:schemeClr val="tx1"/>
                </a:solidFill>
                <a:effectLst/>
              </a:rPr>
              <a:t> sont les AOD qui dépendent le plus de l’élimination rénale (~85% et 50%, respectivement),</a:t>
            </a:r>
            <a:r>
              <a:rPr lang="fr-MC" sz="1000" u="none" strike="noStrike" kern="1200" baseline="30000" dirty="0">
                <a:solidFill>
                  <a:schemeClr val="tx1"/>
                </a:solidFill>
                <a:effectLst/>
                <a:hlinkClick r:id="" action="ppaction://hlinkfile" tooltip=", August 11, 2016 #4"/>
              </a:rPr>
              <a:t>8</a:t>
            </a:r>
            <a:r>
              <a:rPr lang="fr-MC" sz="1000" kern="1200" baseline="30000" dirty="0">
                <a:solidFill>
                  <a:schemeClr val="tx1"/>
                </a:solidFill>
                <a:effectLst/>
              </a:rPr>
              <a:t>, </a:t>
            </a:r>
            <a:r>
              <a:rPr lang="fr-MC" sz="1000" u="none" strike="noStrike" kern="1200" baseline="30000" dirty="0">
                <a:solidFill>
                  <a:schemeClr val="tx1"/>
                </a:solidFill>
                <a:effectLst/>
                <a:hlinkClick r:id="" action="ppaction://hlinkfile" tooltip=", September 2015 #2"/>
              </a:rPr>
              <a:t>9</a:t>
            </a:r>
            <a:r>
              <a:rPr lang="fr-MC" sz="1000" kern="1200" dirty="0">
                <a:solidFill>
                  <a:schemeClr val="tx1"/>
                </a:solidFill>
                <a:effectLst/>
              </a:rPr>
              <a:t> </a:t>
            </a:r>
            <a:r>
              <a:rPr lang="fr-MC" sz="1000" dirty="0"/>
              <a:t>alors que</a:t>
            </a:r>
            <a:r>
              <a:rPr lang="fr-MC" sz="1000" kern="1200" dirty="0">
                <a:solidFill>
                  <a:schemeClr val="tx1"/>
                </a:solidFill>
                <a:effectLst/>
              </a:rPr>
              <a:t> 27% et 33% d’</a:t>
            </a:r>
            <a:r>
              <a:rPr lang="fr-MC" sz="1000" kern="1200" dirty="0" err="1">
                <a:solidFill>
                  <a:schemeClr val="tx1"/>
                </a:solidFill>
                <a:effectLst/>
              </a:rPr>
              <a:t>apixaban</a:t>
            </a:r>
            <a:r>
              <a:rPr lang="fr-MC" sz="1000" kern="1200" dirty="0">
                <a:solidFill>
                  <a:schemeClr val="tx1"/>
                </a:solidFill>
                <a:effectLst/>
              </a:rPr>
              <a:t> et de </a:t>
            </a:r>
            <a:r>
              <a:rPr lang="fr-MC" sz="1000" kern="1200" dirty="0" err="1">
                <a:solidFill>
                  <a:schemeClr val="tx1"/>
                </a:solidFill>
                <a:effectLst/>
              </a:rPr>
              <a:t>rivaroxaban</a:t>
            </a:r>
            <a:r>
              <a:rPr lang="fr-MC" sz="1000" kern="1200" dirty="0">
                <a:solidFill>
                  <a:schemeClr val="tx1"/>
                </a:solidFill>
                <a:effectLst/>
              </a:rPr>
              <a:t>, respectivement, </a:t>
            </a:r>
            <a:r>
              <a:rPr lang="fr-MC" sz="1000" dirty="0"/>
              <a:t>sont éliminés par voie rénale sous forme inchangée</a:t>
            </a:r>
            <a:r>
              <a:rPr lang="fr-MC" sz="1000" kern="1200" dirty="0">
                <a:solidFill>
                  <a:schemeClr val="tx1"/>
                </a:solidFill>
                <a:effectLst/>
              </a:rPr>
              <a:t>.</a:t>
            </a:r>
            <a:r>
              <a:rPr lang="fr-MC" sz="1000" kern="1200" baseline="0" dirty="0">
                <a:solidFill>
                  <a:schemeClr val="tx1"/>
                </a:solidFill>
                <a:effectLst/>
              </a:rPr>
              <a:t> </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0090629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F67E9A9B-7AFD-44BE-AF11-728F51BE4E1B}" type="slidenum">
              <a:rPr lang="en-US" smtClean="0"/>
              <a:t>57</a:t>
            </a:fld>
            <a:endParaRPr lang="en-US"/>
          </a:p>
        </p:txBody>
      </p:sp>
    </p:spTree>
    <p:extLst>
      <p:ext uri="{BB962C8B-B14F-4D97-AF65-F5344CB8AC3E}">
        <p14:creationId xmlns:p14="http://schemas.microsoft.com/office/powerpoint/2010/main" val="116021670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Notes du </a:t>
            </a:r>
            <a:r>
              <a:rPr lang="en-CA" b="1" dirty="0" err="1"/>
              <a:t>conférencier</a:t>
            </a:r>
            <a:r>
              <a:rPr lang="en-CA" b="1" dirty="0"/>
              <a:t> :</a:t>
            </a:r>
          </a:p>
          <a:p>
            <a:pPr lvl="0" algn="l" defTabSz="914400">
              <a:defRPr/>
            </a:pPr>
            <a:endParaRPr lang="en-CA" sz="1200" b="1" dirty="0">
              <a:solidFill>
                <a:prstClr val="black"/>
              </a:solidFill>
              <a:latin typeface="Arial Narrow" panose="020B0606020202030204" pitchFamily="34" charset="0"/>
              <a:cs typeface="Candara"/>
            </a:endParaRPr>
          </a:p>
          <a:p>
            <a:pPr marL="171450" indent="-171450">
              <a:buFont typeface="Arial"/>
              <a:buChar char="•"/>
            </a:pPr>
            <a:r>
              <a:rPr lang="fr-CA" sz="1000" b="0" i="0" u="none" strike="noStrike" kern="1200" baseline="0" dirty="0">
                <a:solidFill>
                  <a:schemeClr val="tx1"/>
                </a:solidFill>
              </a:rPr>
              <a:t>Parmi les 18,139 patients recrutés dans l’étude ARISTOTLE dont</a:t>
            </a:r>
            <a:r>
              <a:rPr lang="fr-CA" sz="1000" b="0" i="0" u="none" strike="noStrike" kern="1200" dirty="0">
                <a:solidFill>
                  <a:schemeClr val="tx1"/>
                </a:solidFill>
              </a:rPr>
              <a:t> le poids corporel et les données relatives au pronostic ont été enregistrés,</a:t>
            </a:r>
            <a:r>
              <a:rPr lang="fr-CA" sz="1000" b="0" i="0" u="none" strike="noStrike" kern="1200" baseline="0" dirty="0">
                <a:solidFill>
                  <a:schemeClr val="tx1"/>
                </a:solidFill>
              </a:rPr>
              <a:t> 1985 (10,9%) patients étaient dans le groupe de faible poids corporel (≤60 kg), 15,172 (83,6%) étaient dans le groupe de poids corporel moyen (&gt;60 à 120 kg) et 982 (5.4%) étaient dans le groupe de poids corporel élevé (&gt;120 kg). </a:t>
            </a:r>
            <a:endParaRPr lang="fr-CA" sz="1000" dirty="0"/>
          </a:p>
          <a:p>
            <a:pPr marL="171450" indent="-171450">
              <a:buFont typeface="Arial"/>
              <a:buChar char="•"/>
            </a:pPr>
            <a:r>
              <a:rPr lang="fr-CA" sz="1000" b="0" i="0" u="none" strike="noStrike" kern="1200" baseline="0" dirty="0">
                <a:solidFill>
                  <a:schemeClr val="tx1"/>
                </a:solidFill>
              </a:rPr>
              <a:t>Dans l’ensemble, l’efficacité</a:t>
            </a:r>
            <a:r>
              <a:rPr lang="fr-CA" sz="1000" b="0" i="0" u="none" strike="noStrike" kern="1200" dirty="0">
                <a:solidFill>
                  <a:schemeClr val="tx1"/>
                </a:solidFill>
              </a:rPr>
              <a:t> et l’innocuit</a:t>
            </a:r>
            <a:r>
              <a:rPr lang="fr-CA" sz="1000" dirty="0"/>
              <a:t>é de l’</a:t>
            </a:r>
            <a:r>
              <a:rPr lang="fr-CA" sz="1000" b="0" i="0" u="none" strike="noStrike" kern="1200" baseline="0" dirty="0" err="1">
                <a:solidFill>
                  <a:schemeClr val="tx1"/>
                </a:solidFill>
              </a:rPr>
              <a:t>apixaban</a:t>
            </a:r>
            <a:r>
              <a:rPr lang="fr-CA" sz="1000" b="0" i="0" u="none" strike="noStrike" kern="1200" baseline="0" dirty="0">
                <a:solidFill>
                  <a:schemeClr val="tx1"/>
                </a:solidFill>
              </a:rPr>
              <a:t> vs la warfarine semblent être similaires chez les</a:t>
            </a:r>
            <a:r>
              <a:rPr lang="fr-CA" sz="1000" b="0" i="0" u="none" strike="noStrike" kern="1200" dirty="0">
                <a:solidFill>
                  <a:schemeClr val="tx1"/>
                </a:solidFill>
              </a:rPr>
              <a:t> patients dont le poids corporel est très élevé ou très bas comparativement à ceux n’ayant pas un poids corporel extrême</a:t>
            </a:r>
            <a:r>
              <a:rPr lang="fr-CA" sz="1000" b="0" i="0" u="none" strike="noStrike" kern="1200" baseline="0" dirty="0">
                <a:solidFill>
                  <a:schemeClr val="tx1"/>
                </a:solidFill>
              </a:rPr>
              <a:t>. </a:t>
            </a:r>
            <a:endParaRPr lang="fr-CA" sz="1000" dirty="0"/>
          </a:p>
          <a:p>
            <a:pPr marL="171450" indent="-171450">
              <a:buFont typeface="Arial"/>
              <a:buChar char="•"/>
            </a:pPr>
            <a:r>
              <a:rPr lang="fr-CA" sz="1000" dirty="0"/>
              <a:t>L’</a:t>
            </a:r>
            <a:r>
              <a:rPr lang="fr-CA" sz="1000" dirty="0" err="1"/>
              <a:t>apixaban</a:t>
            </a:r>
            <a:r>
              <a:rPr lang="fr-CA" sz="1000" dirty="0"/>
              <a:t> a conservé sont avantage en matière d’efficacité pour l’AVC/ES par rapport à la warfarine pour les poids corporels extrêmes (</a:t>
            </a:r>
            <a:r>
              <a:rPr lang="fr-CA" sz="1000" b="0" i="0" u="none" strike="noStrike" kern="1200" baseline="0" dirty="0">
                <a:solidFill>
                  <a:schemeClr val="tx1"/>
                </a:solidFill>
              </a:rPr>
              <a:t>≤ 60 kg et &gt;120 kg)</a:t>
            </a:r>
            <a:r>
              <a:rPr lang="fr-CA" sz="1000" dirty="0"/>
              <a:t> (en haut à gauche de cette diapositive).</a:t>
            </a:r>
          </a:p>
          <a:p>
            <a:pPr marL="171450" indent="-171450">
              <a:buFont typeface="Arial"/>
              <a:buChar char="•"/>
            </a:pPr>
            <a:r>
              <a:rPr lang="fr-CA" sz="1000" dirty="0"/>
              <a:t>La prévalence de l’infarctus du myocarde était similaire à celle avec la warfarine pour les patients ayant un faible poids corporel, mais elle était inférieure avec l’</a:t>
            </a:r>
            <a:r>
              <a:rPr lang="fr-CA" sz="1000" dirty="0" err="1"/>
              <a:t>ap</a:t>
            </a:r>
            <a:r>
              <a:rPr lang="fr-CA" sz="1000" baseline="0" dirty="0" err="1"/>
              <a:t>ixaban</a:t>
            </a:r>
            <a:r>
              <a:rPr lang="fr-CA" sz="1000" baseline="0" dirty="0"/>
              <a:t> chez les patients ayant un poids corporel</a:t>
            </a:r>
            <a:r>
              <a:rPr lang="fr-CA" sz="1000" dirty="0"/>
              <a:t> élevé</a:t>
            </a:r>
            <a:r>
              <a:rPr lang="fr-CA" sz="1000" baseline="0" dirty="0"/>
              <a:t> (en bas à gauche de la diapositive)</a:t>
            </a:r>
          </a:p>
          <a:p>
            <a:pPr marL="171450" indent="-171450">
              <a:buFont typeface="Arial"/>
              <a:buChar char="•"/>
            </a:pPr>
            <a:r>
              <a:rPr lang="fr-CA" sz="1000" dirty="0"/>
              <a:t>La mortalité toutes causes était similaire avec l’</a:t>
            </a:r>
            <a:r>
              <a:rPr lang="fr-CA" sz="1000" dirty="0" err="1"/>
              <a:t>apixaban</a:t>
            </a:r>
            <a:r>
              <a:rPr lang="fr-CA" sz="1000" dirty="0"/>
              <a:t> et la warfarine, quel que soit le poids corporel </a:t>
            </a:r>
            <a:r>
              <a:rPr lang="fr-CA" sz="1000" baseline="0" dirty="0"/>
              <a:t>(en haut à droit</a:t>
            </a:r>
            <a:r>
              <a:rPr lang="fr-CA" sz="1000" dirty="0"/>
              <a:t>e de la diapositive</a:t>
            </a:r>
            <a:r>
              <a:rPr lang="fr-CA" sz="1000" baseline="0" dirty="0"/>
              <a:t>)</a:t>
            </a:r>
          </a:p>
          <a:p>
            <a:pPr marL="171450" indent="-171450">
              <a:buFont typeface="Arial"/>
              <a:buChar char="•"/>
            </a:pPr>
            <a:r>
              <a:rPr lang="fr-CA" sz="1000" baseline="0" dirty="0"/>
              <a:t>Les cas d’hémorragie</a:t>
            </a:r>
            <a:r>
              <a:rPr lang="fr-CA" sz="1000" dirty="0"/>
              <a:t> majeure étaient moins élevés avec l’</a:t>
            </a:r>
            <a:r>
              <a:rPr lang="fr-CA" sz="1000" dirty="0" err="1"/>
              <a:t>apixaban</a:t>
            </a:r>
            <a:r>
              <a:rPr lang="fr-CA" sz="1000" dirty="0"/>
              <a:t> vs la warfarine, quel que soit le poids corporel, mais particulièrement chez les patients ayant un faible poids corporel</a:t>
            </a:r>
            <a:r>
              <a:rPr lang="fr-CA" sz="1000" baseline="0" dirty="0"/>
              <a:t> (en bas à droite de la diapositive)</a:t>
            </a:r>
            <a:endParaRPr lang="fr-CA" sz="1000"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6678500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Notes du </a:t>
            </a:r>
            <a:r>
              <a:rPr lang="en-CA" b="1" dirty="0" err="1"/>
              <a:t>conférencier</a:t>
            </a:r>
            <a:r>
              <a:rPr lang="en-CA" b="1" dirty="0"/>
              <a:t> :</a:t>
            </a:r>
          </a:p>
          <a:p>
            <a:pPr lvl="0" algn="l" defTabSz="914400">
              <a:defRPr/>
            </a:pPr>
            <a:endParaRPr lang="en-CA" sz="1200" b="1" dirty="0">
              <a:solidFill>
                <a:prstClr val="black"/>
              </a:solidFill>
              <a:latin typeface="Arial Narrow" panose="020B0606020202030204" pitchFamily="34" charset="0"/>
              <a:cs typeface="Candara"/>
            </a:endParaRPr>
          </a:p>
          <a:p>
            <a:r>
              <a:rPr lang="fr-CA" sz="1200" b="1" i="0" kern="1200" dirty="0">
                <a:solidFill>
                  <a:schemeClr val="tx1"/>
                </a:solidFill>
                <a:effectLst/>
              </a:rPr>
              <a:t>Résumé</a:t>
            </a:r>
          </a:p>
          <a:p>
            <a:r>
              <a:rPr lang="fr-CA" sz="1200" b="1" i="0" kern="1200" dirty="0">
                <a:solidFill>
                  <a:schemeClr val="tx1"/>
                </a:solidFill>
                <a:effectLst/>
              </a:rPr>
              <a:t>Renseignements généraux et objectif —</a:t>
            </a:r>
          </a:p>
          <a:p>
            <a:r>
              <a:rPr lang="fr-CA" sz="1200" b="0" i="0" kern="1200" dirty="0">
                <a:solidFill>
                  <a:schemeClr val="tx1"/>
                </a:solidFill>
                <a:effectLst/>
              </a:rPr>
              <a:t>L’o</a:t>
            </a:r>
            <a:r>
              <a:rPr lang="fr-CA" dirty="0"/>
              <a:t>bésité est un facteur de risque de mort de toutes causes et de mort cardiovasculaire et malgré cela, on a observé une relation inverse entre le surpoids ou l’obésité et un meilleur pronostic dans des études de suivi à long terme. On a constaté que ce phénomène, décrit comme un paradoxe de l’obésité, est également évident dans des cohortes atteintes de fibrillation auriculaire</a:t>
            </a:r>
            <a:r>
              <a:rPr lang="fr-CA" sz="1200" b="0" i="0" kern="1200" dirty="0">
                <a:solidFill>
                  <a:schemeClr val="tx1"/>
                </a:solidFill>
                <a:effectLst/>
              </a:rPr>
              <a:t>.</a:t>
            </a:r>
          </a:p>
          <a:p>
            <a:r>
              <a:rPr lang="fr-CA" sz="1200" b="1" i="0" kern="1200" dirty="0">
                <a:solidFill>
                  <a:schemeClr val="tx1"/>
                </a:solidFill>
                <a:effectLst/>
              </a:rPr>
              <a:t>Méthodes—</a:t>
            </a:r>
          </a:p>
          <a:p>
            <a:r>
              <a:rPr lang="fr-CA" sz="1200" b="0" i="0" kern="1200" dirty="0">
                <a:solidFill>
                  <a:schemeClr val="tx1"/>
                </a:solidFill>
                <a:effectLst/>
              </a:rPr>
              <a:t>Nous avons effectué une revue systématique de la relation entre l’indice de masse corporelle et des événements indésirables majeurs </a:t>
            </a:r>
            <a:r>
              <a:rPr lang="fr-CA" dirty="0"/>
              <a:t>chez des patients atteints de fibrillation auriculaire. De plus, nous avons effectué une</a:t>
            </a:r>
            <a:r>
              <a:rPr lang="fr-CA" sz="1200" b="0" i="0" kern="1200" dirty="0">
                <a:solidFill>
                  <a:schemeClr val="tx1"/>
                </a:solidFill>
                <a:effectLst/>
              </a:rPr>
              <a:t> méta-analyse des études sur les </a:t>
            </a:r>
            <a:r>
              <a:rPr lang="fr-CA" dirty="0"/>
              <a:t>anticoagulants oraux directs (AOD)</a:t>
            </a:r>
            <a:r>
              <a:rPr lang="fr-CA" sz="1200" b="0" i="0" kern="1200" dirty="0">
                <a:solidFill>
                  <a:schemeClr val="tx1"/>
                </a:solidFill>
                <a:effectLst/>
              </a:rPr>
              <a:t>.</a:t>
            </a:r>
          </a:p>
          <a:p>
            <a:r>
              <a:rPr lang="fr-CA" sz="1200" b="1" i="0" kern="1200" dirty="0">
                <a:solidFill>
                  <a:schemeClr val="tx1"/>
                </a:solidFill>
                <a:effectLst/>
              </a:rPr>
              <a:t>Résultats—</a:t>
            </a:r>
          </a:p>
          <a:p>
            <a:r>
              <a:rPr lang="fr-CA" sz="1200" b="0" i="0" kern="1200" dirty="0">
                <a:solidFill>
                  <a:schemeClr val="tx1"/>
                </a:solidFill>
                <a:effectLst/>
              </a:rPr>
              <a:t>On a constaté un paradoxe de l’obésité pour la mort cardiovasculaire et la mort de toutes causes dans les analyses de sous-groupes de cohortes issues d’études randomisées. Cependant, les études observationnelles ne sont pas parvenues à démontrer cette relation. D’après la méta-analyse des études sur les AOD, un paradoxe de l’obésité significatif a été observé chez les patients en surpoids et obèses qui présentaient un </a:t>
            </a:r>
            <a:r>
              <a:rPr lang="fr-CA" dirty="0"/>
              <a:t>plus faible risque d’AVC /d’événements emboliques systémiques (EES) </a:t>
            </a:r>
            <a:r>
              <a:rPr lang="fr-CA" sz="1200" b="0" i="0" kern="1200" dirty="0">
                <a:solidFill>
                  <a:schemeClr val="tx1"/>
                </a:solidFill>
                <a:effectLst/>
              </a:rPr>
              <a:t>(</a:t>
            </a:r>
            <a:r>
              <a:rPr lang="fr-CA" sz="1200" b="0" i="0" kern="1200" dirty="0" err="1">
                <a:solidFill>
                  <a:schemeClr val="tx1"/>
                </a:solidFill>
                <a:effectLst/>
              </a:rPr>
              <a:t>odds</a:t>
            </a:r>
            <a:r>
              <a:rPr lang="fr-CA" sz="1200" b="0" i="0" kern="1200" dirty="0">
                <a:solidFill>
                  <a:schemeClr val="tx1"/>
                </a:solidFill>
                <a:effectLst/>
              </a:rPr>
              <a:t> ratio [OR], 0,75; intervalle de confiance à 95% [IC], 0,66–0,84 et OR, 0,62; IC à 95%, 0,54–0,70, respectivement). Pour l’hémorragie majeure, seuls les patients obèses présentaient </a:t>
            </a:r>
            <a:r>
              <a:rPr lang="fr-CA" dirty="0"/>
              <a:t>un plus faible risque </a:t>
            </a:r>
            <a:r>
              <a:rPr lang="fr-CA" sz="1200" b="0" i="0" kern="1200" dirty="0">
                <a:solidFill>
                  <a:schemeClr val="tx1"/>
                </a:solidFill>
                <a:effectLst/>
              </a:rPr>
              <a:t>comparativement aux patients </a:t>
            </a:r>
            <a:r>
              <a:rPr lang="fr-CA" dirty="0"/>
              <a:t>ayant un</a:t>
            </a:r>
            <a:r>
              <a:rPr lang="fr-CA" sz="1200" b="0" i="0" kern="1200" dirty="0">
                <a:solidFill>
                  <a:schemeClr val="tx1"/>
                </a:solidFill>
                <a:effectLst/>
              </a:rPr>
              <a:t> poids normal (OR, 0,84; IC à 95%, 0,72–0,98). </a:t>
            </a:r>
            <a:r>
              <a:rPr lang="fr-CA" dirty="0"/>
              <a:t>On a noté que les AOD avaient un effet thérapeutique significatif chez les patients ayant un poids normal</a:t>
            </a:r>
            <a:r>
              <a:rPr lang="fr-CA" sz="1200" b="0" i="0" kern="1200" dirty="0">
                <a:solidFill>
                  <a:schemeClr val="tx1"/>
                </a:solidFill>
                <a:effectLst/>
              </a:rPr>
              <a:t>, aussi bien pour l’AVC/les EES (OR, 0,66; IC à 95%, 0,56–0,78) que pour l’hémorragie majeure (OR, 0,72; IC à 95%, 0,54–0,95). Le risque d’hémorragie majeure était moins élevé chez les patients en surpoids traités avec des AOD (OR, 0,84; IC à 95%, 0,71–1,00).</a:t>
            </a:r>
          </a:p>
          <a:p>
            <a:r>
              <a:rPr lang="en-CA" sz="1200" b="1" i="0" kern="1200" dirty="0">
                <a:solidFill>
                  <a:schemeClr val="tx1"/>
                </a:solidFill>
                <a:effectLst/>
                <a:latin typeface="+mn-lt"/>
                <a:ea typeface="+mn-ea"/>
                <a:cs typeface="+mn-cs"/>
              </a:rPr>
              <a:t>Conclusions—</a:t>
            </a:r>
          </a:p>
          <a:p>
            <a:r>
              <a:rPr lang="fr-CA" sz="1200" b="0" i="0" kern="1200" dirty="0">
                <a:solidFill>
                  <a:schemeClr val="tx1"/>
                </a:solidFill>
                <a:effectLst/>
              </a:rPr>
              <a:t>Il peut existe</a:t>
            </a:r>
            <a:r>
              <a:rPr lang="fr-CA" dirty="0"/>
              <a:t>r un paradoxe de l’obésité chez les patients atteints de fibrillation auriculaire</a:t>
            </a:r>
            <a:r>
              <a:rPr lang="fr-CA" sz="1200" b="0" i="0" kern="1200" dirty="0">
                <a:solidFill>
                  <a:schemeClr val="tx1"/>
                </a:solidFill>
                <a:effectLst/>
              </a:rPr>
              <a:t>, en particulier pour la mort cardiovasculaire. Un paradoxe de l’obésité était également évident pour l’AVC/les EES dans des études sur les AOD, avec un effet thérapeutique en faveur des AOD par rapport à la warfarine pour l’efficacité et l’innocuité, qui était significatif uniquement chez les </a:t>
            </a:r>
            <a:r>
              <a:rPr lang="fr-CA" dirty="0"/>
              <a:t>patients ayant un poids normal</a:t>
            </a:r>
            <a:r>
              <a:rPr lang="fr-CA" sz="1200" b="0" i="0" kern="1200" dirty="0">
                <a:solidFill>
                  <a:schemeClr val="tx1"/>
                </a:solidFill>
                <a:effectLst/>
              </a:rPr>
              <a:t>.</a:t>
            </a:r>
          </a:p>
          <a:p>
            <a:endParaRPr lang="fr-CA" sz="1200" b="0" i="0" kern="1200" dirty="0">
              <a:solidFill>
                <a:schemeClr val="tx1"/>
              </a:solidFill>
              <a:effectLst/>
              <a:latin typeface="+mn-lt"/>
              <a:ea typeface="+mn-ea"/>
              <a:cs typeface="+mn-cs"/>
            </a:endParaRPr>
          </a:p>
          <a:p>
            <a:r>
              <a:rPr lang="fr-CA" sz="1200" b="1" i="0" kern="1200" dirty="0">
                <a:solidFill>
                  <a:schemeClr val="tx1"/>
                </a:solidFill>
                <a:effectLst/>
                <a:latin typeface="+mn-lt"/>
                <a:ea typeface="+mn-ea"/>
                <a:cs typeface="+mn-cs"/>
              </a:rPr>
              <a:t>Discussion</a:t>
            </a:r>
          </a:p>
          <a:p>
            <a:r>
              <a:rPr lang="fr-CA" sz="1200" b="0" i="0" kern="1200" dirty="0">
                <a:solidFill>
                  <a:schemeClr val="tx1"/>
                </a:solidFill>
                <a:effectLst/>
                <a:latin typeface="+mn-lt"/>
                <a:ea typeface="+mn-ea"/>
                <a:cs typeface="+mn-cs"/>
              </a:rPr>
              <a:t>Notre revue systématique de la littérature semble suggérer un paradoxe de l’obésité chez les patients atteints de FA, en particulier pour la mort toutes causes et la mort cardiovasculaire, </a:t>
            </a:r>
            <a:r>
              <a:rPr lang="fr-CA" dirty="0"/>
              <a:t>malgré la présence de comorbidités associées ou des traitements pharmacologiques plus intensifs. Ces observations semblent provenir en particulier de données issues d’analyses de sous-groupes dans des ERC. Et inversement, des études observationnelles pour lesquelles des analyses non ajustées ont été effectuées, tirent les mêmes conclusions, mais après ajustements statistiques, l’avantage des patients en surpoids et obèses est moins évident dans la plupart des études.</a:t>
            </a:r>
            <a:r>
              <a:rPr lang="fr-CA" sz="1200" b="0" i="0" kern="1200" dirty="0">
                <a:solidFill>
                  <a:schemeClr val="tx1"/>
                </a:solidFill>
                <a:effectLst/>
                <a:latin typeface="+mn-lt"/>
                <a:ea typeface="+mn-ea"/>
                <a:cs typeface="+mn-cs"/>
              </a:rPr>
              <a:t> Enfin, un paradoxe de l’obésité est évident pour l’AVC/</a:t>
            </a:r>
            <a:r>
              <a:rPr lang="fr-CA" dirty="0"/>
              <a:t>les EES et l’hémorragie majeure dans des études randomisées sur les AOD utilisés pour la prévention de l’AVC dans la FA, avec un effet thérapeutique en faveur des AOD comparativement à la warfarine qui était significatif pour les patients ayant un poids normal</a:t>
            </a:r>
            <a:r>
              <a:rPr lang="fr-CA" sz="1200" b="0" i="0" kern="1200" dirty="0">
                <a:solidFill>
                  <a:schemeClr val="tx1"/>
                </a:solidFill>
                <a:effectLst/>
                <a:latin typeface="+mn-lt"/>
                <a:ea typeface="+mn-ea"/>
                <a:cs typeface="+mn-cs"/>
              </a:rPr>
              <a:t>.</a:t>
            </a:r>
          </a:p>
          <a:p>
            <a:r>
              <a:rPr lang="fr-CA" sz="1200" b="0" i="0" kern="1200" dirty="0">
                <a:solidFill>
                  <a:schemeClr val="tx1"/>
                </a:solidFill>
                <a:effectLst/>
              </a:rPr>
              <a:t>Les publications sur le paradoxe de l’obésité ont </a:t>
            </a:r>
            <a:r>
              <a:rPr lang="fr-CA" dirty="0"/>
              <a:t>progressivement augmenté au cours des dernières années, en particulier chez les patients atteints de maladies cardiovasculaires</a:t>
            </a:r>
            <a:r>
              <a:rPr lang="fr-CA" sz="1200" b="0" i="0" kern="1200" dirty="0">
                <a:solidFill>
                  <a:schemeClr val="tx1"/>
                </a:solidFill>
                <a:effectLst/>
              </a:rPr>
              <a:t>.</a:t>
            </a:r>
            <a:r>
              <a:rPr lang="fr-CA" sz="1200" b="1" i="0" u="none" strike="noStrike" kern="1200" baseline="30000" dirty="0">
                <a:solidFill>
                  <a:schemeClr val="tx1"/>
                </a:solidFill>
                <a:effectLst/>
                <a:hlinkClick r:id="rId3"/>
              </a:rPr>
              <a:t>4</a:t>
            </a:r>
            <a:r>
              <a:rPr lang="fr-CA" sz="1200" b="0" i="0" kern="1200" dirty="0">
                <a:solidFill>
                  <a:schemeClr val="tx1"/>
                </a:solidFill>
                <a:effectLst/>
              </a:rPr>
              <a:t> Un meilleur pronostic, en termes de mort toutes causes et de mort cardiovasculaire, pour les patients en surpoids et obèses, a été rapporté chez les patients atteints d’hypertension, de coronaropathie, d’insuffisance cardiaque congestive et de maladie artérielle périphérique.</a:t>
            </a:r>
            <a:r>
              <a:rPr lang="fr-CA" sz="1200" b="1" i="0" u="none" strike="noStrike" kern="1200" baseline="30000" dirty="0">
                <a:solidFill>
                  <a:schemeClr val="tx1"/>
                </a:solidFill>
                <a:effectLst/>
                <a:hlinkClick r:id="rId4"/>
              </a:rPr>
              <a:t>6</a:t>
            </a:r>
            <a:r>
              <a:rPr lang="fr-CA" sz="1200" b="0" i="0" kern="1200" dirty="0">
                <a:solidFill>
                  <a:schemeClr val="tx1"/>
                </a:solidFill>
                <a:effectLst/>
              </a:rPr>
              <a:t> De fait, notre revue systématique montre plusieurs études chez des patients atteints de FA dans lesquelles un paradoxe de l’obésité était évident. Ce phénomène était le plus évident dans des cohortes </a:t>
            </a:r>
            <a:r>
              <a:rPr lang="fr-CA" dirty="0"/>
              <a:t>issues d’ERC, alors que dans des études observationnelles, les différences dans les événements indésirables n’étaient plus apparentes après ajustements statistiques pour les comorbidités associées chez les patients obèses, entraînant la prise en charge plus intense des facteurs de risque et donc de meilleurs résultats</a:t>
            </a:r>
            <a:r>
              <a:rPr lang="fr-CA" sz="1200" b="0" i="0" kern="1200" dirty="0">
                <a:solidFill>
                  <a:schemeClr val="tx1"/>
                </a:solidFill>
                <a:effectLst/>
              </a:rPr>
              <a:t>.</a:t>
            </a:r>
            <a:r>
              <a:rPr lang="fr-CA" sz="1200" b="1" i="0" u="none" strike="noStrike" kern="1200" baseline="30000" dirty="0">
                <a:solidFill>
                  <a:schemeClr val="tx1"/>
                </a:solidFill>
                <a:effectLst/>
                <a:hlinkClick r:id="rId5"/>
              </a:rPr>
              <a:t>11</a:t>
            </a:r>
            <a:r>
              <a:rPr lang="fr-CA" sz="1200" b="0" i="0" kern="1200" baseline="30000" dirty="0">
                <a:solidFill>
                  <a:schemeClr val="tx1"/>
                </a:solidFill>
                <a:effectLst/>
              </a:rPr>
              <a:t>,</a:t>
            </a:r>
            <a:r>
              <a:rPr lang="fr-CA" sz="1200" b="1" i="0" u="none" strike="noStrike" kern="1200" baseline="30000" dirty="0">
                <a:solidFill>
                  <a:schemeClr val="tx1"/>
                </a:solidFill>
                <a:effectLst/>
                <a:hlinkClick r:id="rId6"/>
              </a:rPr>
              <a:t>22</a:t>
            </a:r>
            <a:r>
              <a:rPr lang="fr-CA" sz="1200" b="1" i="0" u="none" strike="noStrike" kern="1200" baseline="30000" dirty="0">
                <a:solidFill>
                  <a:schemeClr val="tx1"/>
                </a:solidFill>
                <a:effectLst/>
              </a:rPr>
              <a:t> </a:t>
            </a:r>
            <a:r>
              <a:rPr lang="fr-CA" sz="1200" b="0" i="0" kern="1200" dirty="0">
                <a:solidFill>
                  <a:schemeClr val="tx1"/>
                </a:solidFill>
                <a:effectLst/>
              </a:rPr>
              <a:t>T Les données d’études montrent que l’impact des catégories d’</a:t>
            </a:r>
            <a:r>
              <a:rPr lang="fr-CA" dirty="0"/>
              <a:t>IMC a été atténué par un traitement anticoagulant fournissant un bon contrôle, ce qui suggère à nouveau que les traitements optimisés pourraient atténuer le paradoxe de l’obésité</a:t>
            </a:r>
            <a:r>
              <a:rPr lang="fr-CA" sz="1200" b="0" i="0" kern="1200" dirty="0">
                <a:solidFill>
                  <a:schemeClr val="tx1"/>
                </a:solidFill>
                <a:effectLst/>
              </a:rPr>
              <a:t>.</a:t>
            </a:r>
            <a:r>
              <a:rPr lang="fr-CA" sz="1200" b="1" i="0" u="none" strike="noStrike" kern="1200" baseline="30000" dirty="0">
                <a:solidFill>
                  <a:schemeClr val="tx1"/>
                </a:solidFill>
                <a:effectLst/>
                <a:hlinkClick r:id="rId7"/>
              </a:rPr>
              <a:t>12</a:t>
            </a:r>
            <a:r>
              <a:rPr lang="fr-CA" sz="1200" b="0" i="0" kern="1200" baseline="30000" dirty="0">
                <a:solidFill>
                  <a:schemeClr val="tx1"/>
                </a:solidFill>
                <a:effectLst/>
              </a:rPr>
              <a:t>,</a:t>
            </a:r>
            <a:r>
              <a:rPr lang="fr-CA" sz="1200" b="1" i="0" u="none" strike="noStrike" kern="1200" baseline="30000" dirty="0">
                <a:solidFill>
                  <a:schemeClr val="tx1"/>
                </a:solidFill>
                <a:effectLst/>
                <a:hlinkClick r:id="rId8"/>
              </a:rPr>
              <a:t>14</a:t>
            </a:r>
            <a:r>
              <a:rPr lang="fr-CA" sz="1200" b="0" i="0" kern="1200" dirty="0">
                <a:solidFill>
                  <a:schemeClr val="tx1"/>
                </a:solidFill>
                <a:effectLst/>
              </a:rPr>
              <a:t> De telles observations </a:t>
            </a:r>
            <a:r>
              <a:rPr lang="fr-CA" dirty="0"/>
              <a:t>soulignent à nouveau la nécessité d’adopter une approche plus holistique pour la prise en charge de la FA, qui pourrait inclure le traitement des patients atteints de FA en surpoids et obèses</a:t>
            </a:r>
            <a:r>
              <a:rPr lang="fr-CA" sz="1200" b="0" i="0" kern="1200" dirty="0">
                <a:solidFill>
                  <a:schemeClr val="tx1"/>
                </a:solidFill>
                <a:effectLst/>
              </a:rPr>
              <a:t>.</a:t>
            </a:r>
            <a:r>
              <a:rPr lang="fr-CA" sz="1200" b="1" i="0" u="none" strike="noStrike" kern="1200" baseline="30000" dirty="0">
                <a:solidFill>
                  <a:schemeClr val="tx1"/>
                </a:solidFill>
                <a:effectLst/>
                <a:hlinkClick r:id="rId9"/>
              </a:rPr>
              <a:t>26</a:t>
            </a:r>
            <a:endParaRPr lang="fr-CA" sz="1200" b="0" i="0" kern="1200" dirty="0">
              <a:solidFill>
                <a:schemeClr val="tx1"/>
              </a:solidFill>
              <a:effectLst/>
            </a:endParaRPr>
          </a:p>
          <a:p>
            <a:r>
              <a:rPr lang="fr-CA" sz="1200" b="0" i="0" kern="1200" dirty="0">
                <a:solidFill>
                  <a:schemeClr val="tx1"/>
                </a:solidFill>
                <a:effectLst/>
              </a:rPr>
              <a:t>Dans une méta-analyse récente d’études cliniques examinant la relation entre l’IMC, la FA et l</a:t>
            </a:r>
            <a:r>
              <a:rPr lang="fr-CA" dirty="0"/>
              <a:t>es résultats, utilisant des critères de sélection des études beaucoup plus rigoureux que dans notre revue systématique, </a:t>
            </a:r>
            <a:r>
              <a:rPr lang="fr-CA" sz="1200" b="0" i="0" kern="1200" dirty="0">
                <a:solidFill>
                  <a:schemeClr val="tx1"/>
                </a:solidFill>
                <a:effectLst/>
              </a:rPr>
              <a:t>Zhu et al</a:t>
            </a:r>
            <a:r>
              <a:rPr lang="fr-CA" sz="1200" b="1" i="0" u="none" strike="noStrike" kern="1200" baseline="30000" dirty="0">
                <a:solidFill>
                  <a:schemeClr val="tx1"/>
                </a:solidFill>
                <a:effectLst/>
                <a:hlinkClick r:id="rId10"/>
              </a:rPr>
              <a:t>27</a:t>
            </a:r>
            <a:r>
              <a:rPr lang="fr-CA" sz="1200" b="0" i="0" kern="1200" dirty="0">
                <a:solidFill>
                  <a:schemeClr val="tx1"/>
                </a:solidFill>
                <a:effectLst/>
              </a:rPr>
              <a:t> ont </a:t>
            </a:r>
            <a:r>
              <a:rPr lang="fr-CA" dirty="0"/>
              <a:t>constaté qu’aucun risque accru significatif en termes de résultats était associé au surpoids et à l’obésité chez les patients atteints de FA</a:t>
            </a:r>
            <a:r>
              <a:rPr lang="fr-CA" sz="1200" b="0" i="0" kern="1200" dirty="0">
                <a:solidFill>
                  <a:schemeClr val="tx1"/>
                </a:solidFill>
                <a:effectLst/>
              </a:rPr>
              <a:t>. Même si les patients en surpoids avaient une tendance non significative à un risque réduit d’événements indésirables (rapport de risque, 0,91; IC à 95%, 0,80–1,04; </a:t>
            </a:r>
            <a:r>
              <a:rPr lang="fr-CA" sz="1200" b="0" i="1" kern="1200" dirty="0">
                <a:solidFill>
                  <a:schemeClr val="tx1"/>
                </a:solidFill>
                <a:effectLst/>
              </a:rPr>
              <a:t>P</a:t>
            </a:r>
            <a:r>
              <a:rPr lang="fr-CA" sz="1200" b="0" i="0" kern="1200" dirty="0">
                <a:solidFill>
                  <a:schemeClr val="tx1"/>
                </a:solidFill>
                <a:effectLst/>
              </a:rPr>
              <a:t>=0,18), les patients obèses présentaient un risque encore moins élevé d’AVC/d’</a:t>
            </a:r>
            <a:r>
              <a:rPr lang="fr-CA" dirty="0"/>
              <a:t>EES comparativement aux patients ayant un poids normal</a:t>
            </a:r>
            <a:r>
              <a:rPr lang="fr-CA" sz="1200" b="0" i="0" kern="1200" dirty="0">
                <a:solidFill>
                  <a:schemeClr val="tx1"/>
                </a:solidFill>
                <a:effectLst/>
              </a:rPr>
              <a:t> (rapport de risque, 0,84; IC à 95%, 0,72–0,98; </a:t>
            </a:r>
            <a:r>
              <a:rPr lang="fr-CA" sz="1200" b="0" i="1" kern="1200" dirty="0">
                <a:solidFill>
                  <a:schemeClr val="tx1"/>
                </a:solidFill>
                <a:effectLst/>
              </a:rPr>
              <a:t>P</a:t>
            </a:r>
            <a:r>
              <a:rPr lang="fr-CA" sz="1200" b="0" i="0" kern="1200" dirty="0">
                <a:solidFill>
                  <a:schemeClr val="tx1"/>
                </a:solidFill>
                <a:effectLst/>
              </a:rPr>
              <a:t>=0,02). Cette constatation semble renforcée par notre analyse des études récentes sur les AOD, dans lesquelles le paradoxe de l’obésité était évident en ce qui concerne la prévalence de l’AVC/des EES. Un effet thérapeutique significatif en faveur des AOD a été constaté uniquement che</a:t>
            </a:r>
            <a:r>
              <a:rPr lang="fr-CA" dirty="0"/>
              <a:t>z les patients ayant  un poids normal et cet effet était non significatif chez les patients en surpoids et obèses</a:t>
            </a:r>
            <a:r>
              <a:rPr lang="fr-CA" sz="1200" b="0" i="0" kern="1200" dirty="0">
                <a:solidFill>
                  <a:schemeClr val="tx1"/>
                </a:solidFill>
                <a:effectLst/>
              </a:rPr>
              <a:t>. Dans toutes les autres études examinées, le paradoxe de l’obésité n’a pas été observé pour l’AVC et l’hémorragie majeure seuls. Dans toutes les autres études examinées, le paradoxe de l’obésité n’a presque jamais été observé pour l’AVC et l’hémorragie majeure seuls.</a:t>
            </a:r>
          </a:p>
          <a:p>
            <a:r>
              <a:rPr lang="fr-CA" sz="1200" b="0" i="0" kern="1200" dirty="0">
                <a:solidFill>
                  <a:schemeClr val="tx1"/>
                </a:solidFill>
                <a:effectLst/>
              </a:rPr>
              <a:t>Chez les patients qui n’étaient pas atteints de FA, la relation entre les classes d’IMC et la présence d’un AVC était controversée. Dans une importante méta-analyse comprenant &gt; 2 millions de patients, les catégories de patients en surpoids et obèses ont été associées à un risque accru d’</a:t>
            </a:r>
            <a:r>
              <a:rPr lang="fr-CA" dirty="0"/>
              <a:t>AVC</a:t>
            </a:r>
            <a:r>
              <a:rPr lang="fr-CA" sz="1200" b="0" i="0" kern="1200" dirty="0">
                <a:solidFill>
                  <a:schemeClr val="tx1"/>
                </a:solidFill>
                <a:effectLst/>
              </a:rPr>
              <a:t>.</a:t>
            </a:r>
            <a:r>
              <a:rPr lang="fr-CA" sz="1200" b="1" i="0" u="none" strike="noStrike" kern="1200" baseline="30000" dirty="0">
                <a:solidFill>
                  <a:schemeClr val="tx1"/>
                </a:solidFill>
                <a:effectLst/>
                <a:hlinkClick r:id="rId11"/>
              </a:rPr>
              <a:t>28</a:t>
            </a:r>
            <a:r>
              <a:rPr lang="fr-CA" sz="1200" b="0" i="0" kern="1200" dirty="0">
                <a:solidFill>
                  <a:schemeClr val="tx1"/>
                </a:solidFill>
                <a:effectLst/>
              </a:rPr>
              <a:t> Inversement, les patients</a:t>
            </a:r>
          </a:p>
          <a:p>
            <a:r>
              <a:rPr lang="fr-CA" dirty="0"/>
              <a:t>en surpoids et obèses peuvent présenter un risque de mortalité moins élevé après un AVC, alors que les patients obèses présentent un risque moins élevé de réadmissions pour un AVC</a:t>
            </a:r>
            <a:r>
              <a:rPr lang="fr-CA" sz="1200" b="0" i="0" kern="1200" dirty="0">
                <a:solidFill>
                  <a:schemeClr val="tx1"/>
                </a:solidFill>
                <a:effectLst/>
              </a:rPr>
              <a:t>.</a:t>
            </a:r>
            <a:r>
              <a:rPr lang="fr-CA" sz="1200" b="1" i="0" u="none" strike="noStrike" kern="1200" baseline="30000" dirty="0">
                <a:solidFill>
                  <a:schemeClr val="tx1"/>
                </a:solidFill>
                <a:effectLst/>
                <a:hlinkClick r:id="rId12"/>
              </a:rPr>
              <a:t>29</a:t>
            </a:r>
            <a:endParaRPr lang="fr-CA" sz="1200" b="0" i="0" kern="1200" dirty="0">
              <a:solidFill>
                <a:schemeClr val="tx1"/>
              </a:solidFill>
              <a:effectLst/>
            </a:endParaRPr>
          </a:p>
          <a:p>
            <a:r>
              <a:rPr lang="fr-CA" sz="1200" b="0" i="0" kern="1200" dirty="0">
                <a:solidFill>
                  <a:schemeClr val="tx1"/>
                </a:solidFill>
                <a:effectLst/>
              </a:rPr>
              <a:t>Plusieurs facteurs à</a:t>
            </a:r>
            <a:r>
              <a:rPr lang="fr-CA" dirty="0"/>
              <a:t> prendre en considération peuvent expliquer la présence de ce paradoxe de l’obésité.</a:t>
            </a:r>
            <a:r>
              <a:rPr lang="fr-CA" sz="1200" b="0" i="0" kern="1200" dirty="0">
                <a:solidFill>
                  <a:schemeClr val="tx1"/>
                </a:solidFill>
                <a:effectLst/>
              </a:rPr>
              <a:t> Tout d’abord, l’équilibr</a:t>
            </a:r>
            <a:r>
              <a:rPr lang="fr-CA" dirty="0"/>
              <a:t>e entre la masse maigre et la masse grasse peut être pertinent, étant donné que plutôt que l’IMC lui-même, le risque d’événements indésirables pourrait être associé à un indice de masse maigre</a:t>
            </a:r>
            <a:r>
              <a:rPr lang="fr-CA" sz="1200" b="0" i="0" kern="1200" dirty="0">
                <a:solidFill>
                  <a:schemeClr val="tx1"/>
                </a:solidFill>
                <a:effectLst/>
              </a:rPr>
              <a:t>. Par exemple, chez les patients atteints de coronaropathie, le risque </a:t>
            </a:r>
            <a:r>
              <a:rPr lang="fr-CA" dirty="0"/>
              <a:t>d’événements indésirables le plus important </a:t>
            </a:r>
            <a:r>
              <a:rPr lang="fr-CA" sz="1200" b="0" i="0" kern="1200" dirty="0">
                <a:solidFill>
                  <a:schemeClr val="tx1"/>
                </a:solidFill>
                <a:effectLst/>
              </a:rPr>
              <a:t>était principalement </a:t>
            </a:r>
            <a:r>
              <a:rPr lang="fr-CA" dirty="0"/>
              <a:t>manifeste chez ceux ayant un faible indice de masse maigre comparativement à ceux ayant un indice de masse maigre élevé</a:t>
            </a:r>
            <a:r>
              <a:rPr lang="fr-CA" sz="1200" b="0" i="0" kern="1200" dirty="0">
                <a:solidFill>
                  <a:schemeClr val="tx1"/>
                </a:solidFill>
                <a:effectLst/>
              </a:rPr>
              <a:t>, malgré un IMC global élevé.</a:t>
            </a:r>
            <a:r>
              <a:rPr lang="fr-CA" sz="1200" b="1" i="0" u="none" strike="noStrike" kern="1200" baseline="30000" dirty="0">
                <a:solidFill>
                  <a:schemeClr val="tx1"/>
                </a:solidFill>
                <a:effectLst/>
                <a:hlinkClick r:id="rId13"/>
              </a:rPr>
              <a:t>30</a:t>
            </a:r>
            <a:endParaRPr lang="fr-CA" sz="1200" b="0" i="0" kern="1200" dirty="0">
              <a:solidFill>
                <a:schemeClr val="tx1"/>
              </a:solidFill>
              <a:effectLst/>
            </a:endParaRPr>
          </a:p>
          <a:p>
            <a:r>
              <a:rPr lang="fr-CA" sz="1200" b="0" i="0" kern="1200" dirty="0">
                <a:solidFill>
                  <a:schemeClr val="tx1"/>
                </a:solidFill>
                <a:effectLst/>
              </a:rPr>
              <a:t>Un autre facteur qui peut partiellement expliquer le plus faible risque associé à un surpoids et à l’obésité pourrait être l’âge. Dans la plupart des études, les patients en surpoids et obèses étaient progressivement</a:t>
            </a:r>
            <a:r>
              <a:rPr lang="fr-CA" dirty="0"/>
              <a:t> moins âgés comparativement aux sujets de poids normal</a:t>
            </a:r>
            <a:r>
              <a:rPr lang="fr-CA" sz="1200" b="0" i="0" kern="1200" dirty="0">
                <a:solidFill>
                  <a:schemeClr val="tx1"/>
                </a:solidFill>
                <a:effectLst/>
              </a:rPr>
              <a:t>. Dans la plupart des études dans lesquelles le paradoxe de l’obésité a été confirmé, la différence au niveau de l’âge entre les catégories était plus prononcée. La durée du suivi pourrait également déterminer la prévalence d’événements indésirables.</a:t>
            </a:r>
            <a:r>
              <a:rPr lang="fr-CA" sz="1200" b="1" i="0" u="none" strike="noStrike" kern="1200" baseline="30000" dirty="0">
                <a:solidFill>
                  <a:schemeClr val="tx1"/>
                </a:solidFill>
                <a:effectLst/>
                <a:hlinkClick r:id="rId14"/>
              </a:rPr>
              <a:t>31</a:t>
            </a:r>
            <a:r>
              <a:rPr lang="fr-CA" sz="1200" b="0" i="0" kern="1200" dirty="0">
                <a:solidFill>
                  <a:schemeClr val="tx1"/>
                </a:solidFill>
                <a:effectLst/>
              </a:rPr>
              <a:t> Comme le montrent nos résultats, les études qui n’ont pas pu montrer un </a:t>
            </a:r>
            <a:r>
              <a:rPr lang="fr-CA" dirty="0"/>
              <a:t>paradoxe de l’obésité avaient la plus longue durée de suivi</a:t>
            </a:r>
            <a:r>
              <a:rPr lang="fr-CA" sz="1200" b="0" i="0" kern="1200" dirty="0">
                <a:solidFill>
                  <a:schemeClr val="tx1"/>
                </a:solidFill>
                <a:effectLst/>
              </a:rPr>
              <a:t>. De plus, les études qui ne </a:t>
            </a:r>
            <a:r>
              <a:rPr lang="fr-CA" dirty="0"/>
              <a:t>prenaient en considération que l’IMC initial n’examinaient pas les changements dans le temps ni les facteurs qui peuvent réduire ou modifier l’IMC, notamment l’activité physique et la santé cardiorespiratoire</a:t>
            </a:r>
            <a:r>
              <a:rPr lang="fr-CA" sz="1200" b="0" i="0" kern="1200" dirty="0">
                <a:solidFill>
                  <a:schemeClr val="tx1"/>
                </a:solidFill>
                <a:effectLst/>
              </a:rPr>
              <a:t>. En fait, cette dernière a été associée à un poids plus faible et à un risque moins élevé de développer une FA.</a:t>
            </a:r>
            <a:r>
              <a:rPr lang="fr-CA" sz="1200" b="1" i="0" u="none" strike="noStrike" kern="1200" baseline="30000" dirty="0">
                <a:solidFill>
                  <a:schemeClr val="tx1"/>
                </a:solidFill>
                <a:effectLst/>
                <a:hlinkClick r:id="rId15"/>
              </a:rPr>
              <a:t>9</a:t>
            </a:r>
            <a:r>
              <a:rPr lang="fr-CA" sz="1200" b="0" i="0" kern="1200" baseline="30000" dirty="0">
                <a:solidFill>
                  <a:schemeClr val="tx1"/>
                </a:solidFill>
                <a:effectLst/>
              </a:rPr>
              <a:t>,</a:t>
            </a:r>
            <a:r>
              <a:rPr lang="fr-CA" sz="1200" b="1" i="0" u="none" strike="noStrike" kern="1200" baseline="30000" dirty="0">
                <a:solidFill>
                  <a:schemeClr val="tx1"/>
                </a:solidFill>
                <a:effectLst/>
                <a:hlinkClick r:id="rId16"/>
              </a:rPr>
              <a:t>10</a:t>
            </a:r>
            <a:endParaRPr lang="fr-CA" sz="1200" b="0" i="0" kern="1200" dirty="0">
              <a:solidFill>
                <a:schemeClr val="tx1"/>
              </a:solidFill>
              <a:effectLst/>
            </a:endParaRPr>
          </a:p>
          <a:p>
            <a:r>
              <a:rPr lang="fr-CA" sz="1200" b="0" i="0" kern="1200" dirty="0">
                <a:solidFill>
                  <a:schemeClr val="tx1"/>
                </a:solidFill>
                <a:effectLst/>
              </a:rPr>
              <a:t>Il est nécessaire de prendre en considération certains facteurs pour les popula</a:t>
            </a:r>
            <a:r>
              <a:rPr lang="fr-CA" dirty="0"/>
              <a:t>tions asiatiques</a:t>
            </a:r>
            <a:r>
              <a:rPr lang="fr-CA" sz="1200" b="0" i="0" kern="1200" dirty="0">
                <a:solidFill>
                  <a:schemeClr val="tx1"/>
                </a:solidFill>
                <a:effectLst/>
              </a:rPr>
              <a:t>. Un poids insuffisant est considéré comme un facteur de risque </a:t>
            </a:r>
            <a:r>
              <a:rPr lang="fr-CA" dirty="0"/>
              <a:t>d’hémorragie plus élevé chez </a:t>
            </a:r>
            <a:r>
              <a:rPr lang="fr-CA" sz="1200" b="0" i="0" kern="1200" dirty="0">
                <a:solidFill>
                  <a:schemeClr val="tx1"/>
                </a:solidFill>
                <a:effectLst/>
              </a:rPr>
              <a:t>les patients asiatiques atteints de FA, entraînant des recommandations spécifiques.</a:t>
            </a:r>
            <a:r>
              <a:rPr lang="fr-CA" sz="1200" b="1" i="0" u="none" strike="noStrike" kern="1200" baseline="30000" dirty="0">
                <a:solidFill>
                  <a:schemeClr val="tx1"/>
                </a:solidFill>
                <a:effectLst/>
                <a:hlinkClick r:id="rId17"/>
              </a:rPr>
              <a:t>32</a:t>
            </a:r>
            <a:r>
              <a:rPr lang="fr-CA" sz="1200" b="0" i="0" kern="1200" dirty="0">
                <a:solidFill>
                  <a:schemeClr val="tx1"/>
                </a:solidFill>
                <a:effectLst/>
              </a:rPr>
              <a:t> Dans notre revue systématique, nous n’avons pas vérifier cette perception, la catégorie de poids insuffisant n’étant pas associée à un risque accru d’hémorragie majeure, mais inversement étant </a:t>
            </a:r>
            <a:r>
              <a:rPr lang="fr-CA" dirty="0"/>
              <a:t>associée à un risque accru de mort cardiovasculaire et de mort toutes causes</a:t>
            </a:r>
            <a:r>
              <a:rPr lang="fr-CA" sz="1200" b="0" i="0" kern="1200" dirty="0">
                <a:solidFill>
                  <a:schemeClr val="tx1"/>
                </a:solidFill>
                <a:effectLst/>
              </a:rPr>
              <a:t>. Le registre </a:t>
            </a:r>
            <a:r>
              <a:rPr lang="fr-CA" sz="1200" b="0" i="0" kern="1200" dirty="0" err="1">
                <a:solidFill>
                  <a:schemeClr val="tx1"/>
                </a:solidFill>
                <a:effectLst/>
              </a:rPr>
              <a:t>Fushimi</a:t>
            </a:r>
            <a:r>
              <a:rPr lang="fr-CA" sz="1200" b="0" i="0" kern="1200" dirty="0">
                <a:solidFill>
                  <a:schemeClr val="tx1"/>
                </a:solidFill>
                <a:effectLst/>
              </a:rPr>
              <a:t> sur la FA a rapporté que les patients atteints de FA ayant un faible poids corporel présentaient un risque plus élevé  d’AVC/EES et de mort toutes causes, alors qu’aucun </a:t>
            </a:r>
            <a:r>
              <a:rPr lang="fr-CA" dirty="0"/>
              <a:t>effet</a:t>
            </a:r>
            <a:r>
              <a:rPr lang="fr-CA" sz="1200" b="0" i="0" kern="1200" dirty="0">
                <a:solidFill>
                  <a:schemeClr val="tx1"/>
                </a:solidFill>
                <a:effectLst/>
              </a:rPr>
              <a:t> n’était évident</a:t>
            </a:r>
            <a:r>
              <a:rPr lang="fr-CA" dirty="0"/>
              <a:t> pour l’hémorragie majeure</a:t>
            </a:r>
            <a:r>
              <a:rPr lang="fr-CA" sz="1200" b="0" i="0" kern="1200" dirty="0">
                <a:solidFill>
                  <a:schemeClr val="tx1"/>
                </a:solidFill>
                <a:effectLst/>
              </a:rPr>
              <a:t>.</a:t>
            </a:r>
            <a:r>
              <a:rPr lang="fr-CA" sz="1200" b="1" i="0" u="none" strike="noStrike" kern="1200" baseline="30000" dirty="0">
                <a:solidFill>
                  <a:schemeClr val="tx1"/>
                </a:solidFill>
                <a:effectLst/>
                <a:hlinkClick r:id="rId18"/>
              </a:rPr>
              <a:t>33</a:t>
            </a:r>
            <a:r>
              <a:rPr lang="fr-CA" sz="1200" b="0" i="0" kern="1200" dirty="0">
                <a:solidFill>
                  <a:schemeClr val="tx1"/>
                </a:solidFill>
                <a:effectLst/>
              </a:rPr>
              <a:t> Le risque de mortalité associé au surpoids a été confirmé dans la population générale.</a:t>
            </a:r>
            <a:r>
              <a:rPr lang="fr-CA" sz="1200" b="1" i="0" u="none" strike="noStrike" kern="1200" baseline="30000" dirty="0">
                <a:solidFill>
                  <a:schemeClr val="tx1"/>
                </a:solidFill>
                <a:effectLst/>
                <a:hlinkClick r:id="rId19"/>
              </a:rPr>
              <a:t>34</a:t>
            </a:r>
            <a:endParaRPr lang="fr-CA" sz="1200" b="0" i="0" kern="1200" dirty="0">
              <a:solidFill>
                <a:schemeClr val="tx1"/>
              </a:solidFill>
              <a:effectLst/>
            </a:endParaRPr>
          </a:p>
          <a:p>
            <a:endParaRPr lang="en-CA"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451398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Notes du </a:t>
            </a:r>
            <a:r>
              <a:rPr lang="en-CA" b="1" dirty="0" err="1"/>
              <a:t>conférencier</a:t>
            </a:r>
            <a:r>
              <a:rPr lang="en-CA" b="1" dirty="0"/>
              <a:t> :</a:t>
            </a:r>
          </a:p>
          <a:p>
            <a:endParaRPr lang="en-CA" dirty="0"/>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4716282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Notes du </a:t>
            </a:r>
            <a:r>
              <a:rPr lang="en-CA" b="1" dirty="0" err="1"/>
              <a:t>conférencier</a:t>
            </a:r>
            <a:r>
              <a:rPr lang="en-CA" b="1" dirty="0"/>
              <a:t> :</a:t>
            </a:r>
          </a:p>
          <a:p>
            <a:pPr lvl="0" algn="l" defTabSz="914400">
              <a:defRPr/>
            </a:pPr>
            <a:endParaRPr lang="en-CA" sz="1200" b="1" dirty="0">
              <a:solidFill>
                <a:prstClr val="black"/>
              </a:solidFill>
              <a:latin typeface="Arial Narrow" panose="020B0606020202030204" pitchFamily="34" charset="0"/>
              <a:cs typeface="Candara"/>
            </a:endParaRPr>
          </a:p>
          <a:p>
            <a:r>
              <a:rPr lang="fr-CA" sz="1200" b="1" i="0" kern="1200" dirty="0">
                <a:solidFill>
                  <a:schemeClr val="tx1"/>
                </a:solidFill>
                <a:effectLst/>
              </a:rPr>
              <a:t>Résumé</a:t>
            </a:r>
          </a:p>
          <a:p>
            <a:r>
              <a:rPr lang="fr-CA" sz="1200" b="1" i="0" kern="1200" dirty="0">
                <a:solidFill>
                  <a:schemeClr val="tx1"/>
                </a:solidFill>
                <a:effectLst/>
              </a:rPr>
              <a:t>Renseignements généraux et objectif —</a:t>
            </a:r>
          </a:p>
          <a:p>
            <a:r>
              <a:rPr lang="fr-CA" sz="1200" b="0" i="0" kern="1200" dirty="0">
                <a:solidFill>
                  <a:schemeClr val="tx1"/>
                </a:solidFill>
                <a:effectLst/>
              </a:rPr>
              <a:t>L’o</a:t>
            </a:r>
            <a:r>
              <a:rPr lang="fr-CA" dirty="0"/>
              <a:t>bésité est un facteur de risque de mort de toutes causes et de mort cardiovasculaire et malgré cela, on a observé une relation inverse entre le surpoids ou l’obésité et un meilleur pronostic dans des études de suivi à long terme. On a constaté que ce phénomène, décrit comme un paradoxe de l’obésité, est également évident dans des cohortes atteintes de fibrillation auriculaire</a:t>
            </a:r>
            <a:r>
              <a:rPr lang="fr-CA" sz="1200" b="0" i="0" kern="1200" dirty="0">
                <a:solidFill>
                  <a:schemeClr val="tx1"/>
                </a:solidFill>
                <a:effectLst/>
              </a:rPr>
              <a:t>.</a:t>
            </a:r>
          </a:p>
          <a:p>
            <a:r>
              <a:rPr lang="fr-CA" sz="1200" b="1" i="0" kern="1200" dirty="0">
                <a:solidFill>
                  <a:schemeClr val="tx1"/>
                </a:solidFill>
                <a:effectLst/>
              </a:rPr>
              <a:t>Méthodes—</a:t>
            </a:r>
          </a:p>
          <a:p>
            <a:r>
              <a:rPr lang="fr-CA" sz="1200" b="0" i="0" kern="1200" dirty="0">
                <a:solidFill>
                  <a:schemeClr val="tx1"/>
                </a:solidFill>
                <a:effectLst/>
              </a:rPr>
              <a:t>Nous avons effectué une revue systématique de la relation entre l’indice de masse corporelle et des événements indésirables majeurs </a:t>
            </a:r>
            <a:r>
              <a:rPr lang="fr-CA" dirty="0"/>
              <a:t>chez des patients atteints de fibrillation auriculaire. De plus, nous avons effectué une</a:t>
            </a:r>
            <a:r>
              <a:rPr lang="fr-CA" sz="1200" b="0" i="0" kern="1200" dirty="0">
                <a:solidFill>
                  <a:schemeClr val="tx1"/>
                </a:solidFill>
                <a:effectLst/>
              </a:rPr>
              <a:t> méta-analyse des études sur les </a:t>
            </a:r>
            <a:r>
              <a:rPr lang="fr-CA" dirty="0"/>
              <a:t>anticoagulants oraux directs (AOD)</a:t>
            </a:r>
            <a:r>
              <a:rPr lang="fr-CA" sz="1200" b="0" i="0" kern="1200" dirty="0">
                <a:solidFill>
                  <a:schemeClr val="tx1"/>
                </a:solidFill>
                <a:effectLst/>
              </a:rPr>
              <a:t>.</a:t>
            </a:r>
          </a:p>
          <a:p>
            <a:r>
              <a:rPr lang="fr-CA" sz="1200" b="1" i="0" kern="1200" dirty="0">
                <a:solidFill>
                  <a:schemeClr val="tx1"/>
                </a:solidFill>
                <a:effectLst/>
              </a:rPr>
              <a:t>Résultats—</a:t>
            </a:r>
          </a:p>
          <a:p>
            <a:r>
              <a:rPr lang="fr-CA" sz="1200" b="0" i="0" kern="1200" dirty="0">
                <a:solidFill>
                  <a:schemeClr val="tx1"/>
                </a:solidFill>
                <a:effectLst/>
              </a:rPr>
              <a:t>On a constaté un paradoxe de l’obésité pour la mort cardiovasculaire et la mort de toutes causes dans les analyses de sous-groupes de cohortes issues d’études randomisées. Cependant, les études observationnelles ne sont pas parvenues à démontrer cette relation. D’après la méta-analyse des études sur les AOD, un paradoxe de l’obésité significatif a été observé chez les patients en surpoids et obèses qui présentaient un </a:t>
            </a:r>
            <a:r>
              <a:rPr lang="fr-CA" dirty="0"/>
              <a:t>plus faible risque d’AVC /d’événements emboliques systémiques (EES) </a:t>
            </a:r>
            <a:r>
              <a:rPr lang="fr-CA" sz="1200" b="0" i="0" kern="1200" dirty="0">
                <a:solidFill>
                  <a:schemeClr val="tx1"/>
                </a:solidFill>
                <a:effectLst/>
              </a:rPr>
              <a:t>(</a:t>
            </a:r>
            <a:r>
              <a:rPr lang="fr-CA" sz="1200" b="0" i="0" kern="1200" dirty="0" err="1">
                <a:solidFill>
                  <a:schemeClr val="tx1"/>
                </a:solidFill>
                <a:effectLst/>
              </a:rPr>
              <a:t>odds</a:t>
            </a:r>
            <a:r>
              <a:rPr lang="fr-CA" sz="1200" b="0" i="0" kern="1200" dirty="0">
                <a:solidFill>
                  <a:schemeClr val="tx1"/>
                </a:solidFill>
                <a:effectLst/>
              </a:rPr>
              <a:t> ratio [OR], 0,75; intervalle de confiance à 95% [IC], 0,66–0,84 et OR, 0,62; IC à 95%, 0,54–0,70, respectivement). Pour l’hémorragie majeure, seuls les patients obèses présentaient </a:t>
            </a:r>
            <a:r>
              <a:rPr lang="fr-CA" dirty="0"/>
              <a:t>un plus faible risque </a:t>
            </a:r>
            <a:r>
              <a:rPr lang="fr-CA" sz="1200" b="0" i="0" kern="1200" dirty="0">
                <a:solidFill>
                  <a:schemeClr val="tx1"/>
                </a:solidFill>
                <a:effectLst/>
              </a:rPr>
              <a:t>comparativement aux patients </a:t>
            </a:r>
            <a:r>
              <a:rPr lang="fr-CA" dirty="0"/>
              <a:t>ayant un</a:t>
            </a:r>
            <a:r>
              <a:rPr lang="fr-CA" sz="1200" b="0" i="0" kern="1200" dirty="0">
                <a:solidFill>
                  <a:schemeClr val="tx1"/>
                </a:solidFill>
                <a:effectLst/>
              </a:rPr>
              <a:t> poids normal (OR, 0,84; IC à 95%, 0,72–0,98). </a:t>
            </a:r>
            <a:r>
              <a:rPr lang="fr-CA" dirty="0"/>
              <a:t>On a noté que les AOD avaient un effet thérapeutique significatif chez les patients ayant un poids normal</a:t>
            </a:r>
            <a:r>
              <a:rPr lang="fr-CA" sz="1200" b="0" i="0" kern="1200" dirty="0">
                <a:solidFill>
                  <a:schemeClr val="tx1"/>
                </a:solidFill>
                <a:effectLst/>
              </a:rPr>
              <a:t>, aussi bien pour l’AVC/les EES (OR, 0,66; IC à 95%, 0,56–0,78) que pour l’hémorragie majeure (OR, 0,72; IC à 95%, 0,54–0,95). Le risque d’hémorragie majeure était moins élevé chez les patients en surpoids traités avec des AOD (OR, 0,84; IC à 95%, 0,71–1,00).</a:t>
            </a:r>
          </a:p>
          <a:p>
            <a:r>
              <a:rPr lang="en-CA" sz="1200" b="1" i="0" kern="1200" dirty="0">
                <a:solidFill>
                  <a:schemeClr val="tx1"/>
                </a:solidFill>
                <a:effectLst/>
                <a:latin typeface="+mn-lt"/>
                <a:ea typeface="+mn-ea"/>
                <a:cs typeface="+mn-cs"/>
              </a:rPr>
              <a:t>Conclusions—</a:t>
            </a:r>
          </a:p>
          <a:p>
            <a:r>
              <a:rPr lang="fr-CA" sz="1200" b="0" i="0" kern="1200" dirty="0">
                <a:solidFill>
                  <a:schemeClr val="tx1"/>
                </a:solidFill>
                <a:effectLst/>
              </a:rPr>
              <a:t>Il peut existe</a:t>
            </a:r>
            <a:r>
              <a:rPr lang="fr-CA" dirty="0"/>
              <a:t>r un paradoxe de l’obésité chez les patients atteints de fibrillation auriculaire</a:t>
            </a:r>
            <a:r>
              <a:rPr lang="fr-CA" sz="1200" b="0" i="0" kern="1200" dirty="0">
                <a:solidFill>
                  <a:schemeClr val="tx1"/>
                </a:solidFill>
                <a:effectLst/>
              </a:rPr>
              <a:t>, en particulier pour la mort cardiovasculaire. Un paradoxe de l’obésité était également évident pour l’AVC/les EES dans des études sur les AOD, avec un effet thérapeutique en faveur des AOD par rapport à la warfarine pour l’efficacité et l’innocuité, qui était significatif uniquement chez les </a:t>
            </a:r>
            <a:r>
              <a:rPr lang="fr-CA" dirty="0"/>
              <a:t>patients ayant un poids normal</a:t>
            </a:r>
            <a:r>
              <a:rPr lang="fr-CA" sz="1200" b="0" i="0" kern="1200" dirty="0">
                <a:solidFill>
                  <a:schemeClr val="tx1"/>
                </a:solidFill>
                <a:effectLst/>
              </a:rPr>
              <a:t>.</a:t>
            </a:r>
          </a:p>
          <a:p>
            <a:endParaRPr lang="fr-CA" sz="1200" b="0" i="0" kern="1200" dirty="0">
              <a:solidFill>
                <a:schemeClr val="tx1"/>
              </a:solidFill>
              <a:effectLst/>
              <a:latin typeface="+mn-lt"/>
              <a:ea typeface="+mn-ea"/>
              <a:cs typeface="+mn-cs"/>
            </a:endParaRPr>
          </a:p>
          <a:p>
            <a:r>
              <a:rPr lang="fr-CA" sz="1200" b="1" i="0" kern="1200" dirty="0">
                <a:solidFill>
                  <a:schemeClr val="tx1"/>
                </a:solidFill>
                <a:effectLst/>
                <a:latin typeface="+mn-lt"/>
                <a:ea typeface="+mn-ea"/>
                <a:cs typeface="+mn-cs"/>
              </a:rPr>
              <a:t>Discussion</a:t>
            </a:r>
          </a:p>
          <a:p>
            <a:r>
              <a:rPr lang="fr-CA" sz="1200" b="0" i="0" kern="1200" dirty="0">
                <a:solidFill>
                  <a:schemeClr val="tx1"/>
                </a:solidFill>
                <a:effectLst/>
                <a:latin typeface="+mn-lt"/>
                <a:ea typeface="+mn-ea"/>
                <a:cs typeface="+mn-cs"/>
              </a:rPr>
              <a:t>Notre revue systématique de la littérature semble suggérer un paradoxe de l’obésité chez les patients atteints de FA, en particulier pour la mort toutes causes et la mort cardiovasculaire, </a:t>
            </a:r>
            <a:r>
              <a:rPr lang="fr-CA" dirty="0"/>
              <a:t>malgré la présence de comorbidités associées ou des traitements pharmacologiques plus intensifs. Ces observations semblent provenir en particulier de données issues d’analyses de sous-groupes dans des ERC. Et inversement, des études observationnelles pour lesquelles des analyses non ajustées ont été effectuées, tirent les mêmes conclusions, mais après ajustements statistiques, l’avantage des patients en surpoids et obèses est moins évident dans la plupart des études.</a:t>
            </a:r>
            <a:r>
              <a:rPr lang="fr-CA" sz="1200" b="0" i="0" kern="1200" dirty="0">
                <a:solidFill>
                  <a:schemeClr val="tx1"/>
                </a:solidFill>
                <a:effectLst/>
                <a:latin typeface="+mn-lt"/>
                <a:ea typeface="+mn-ea"/>
                <a:cs typeface="+mn-cs"/>
              </a:rPr>
              <a:t> Enfin, un paradoxe de l’obésité est évident pour l’AVC/</a:t>
            </a:r>
            <a:r>
              <a:rPr lang="fr-CA" dirty="0"/>
              <a:t>les EES et l’hémorragie majeure dans des études randomisées sur les AOD utilisés pour la prévention de l’AVC dans la FA, avec un effet thérapeutique en faveur des AOD comparativement à la warfarine qui était significatif pour les patients ayant un poids normal</a:t>
            </a:r>
            <a:r>
              <a:rPr lang="fr-CA" sz="1200" b="0" i="0" kern="1200" dirty="0">
                <a:solidFill>
                  <a:schemeClr val="tx1"/>
                </a:solidFill>
                <a:effectLst/>
                <a:latin typeface="+mn-lt"/>
                <a:ea typeface="+mn-ea"/>
                <a:cs typeface="+mn-cs"/>
              </a:rPr>
              <a:t>.</a:t>
            </a:r>
          </a:p>
          <a:p>
            <a:r>
              <a:rPr lang="fr-CA" sz="1200" b="0" i="0" kern="1200" dirty="0">
                <a:solidFill>
                  <a:schemeClr val="tx1"/>
                </a:solidFill>
                <a:effectLst/>
              </a:rPr>
              <a:t>Les publications sur le paradoxe de l’obésité ont </a:t>
            </a:r>
            <a:r>
              <a:rPr lang="fr-CA" dirty="0"/>
              <a:t>progressivement augmenté au cours des dernières années, en particulier chez les patients atteints de maladies cardiovasculaires</a:t>
            </a:r>
            <a:r>
              <a:rPr lang="fr-CA" sz="1200" b="0" i="0" kern="1200" dirty="0">
                <a:solidFill>
                  <a:schemeClr val="tx1"/>
                </a:solidFill>
                <a:effectLst/>
              </a:rPr>
              <a:t>.</a:t>
            </a:r>
            <a:r>
              <a:rPr lang="fr-CA" sz="1200" b="1" i="0" u="none" strike="noStrike" kern="1200" baseline="30000" dirty="0">
                <a:solidFill>
                  <a:schemeClr val="tx1"/>
                </a:solidFill>
                <a:effectLst/>
                <a:hlinkClick r:id="rId3"/>
              </a:rPr>
              <a:t>4</a:t>
            </a:r>
            <a:r>
              <a:rPr lang="fr-CA" sz="1200" b="0" i="0" kern="1200" dirty="0">
                <a:solidFill>
                  <a:schemeClr val="tx1"/>
                </a:solidFill>
                <a:effectLst/>
              </a:rPr>
              <a:t> Un meilleur pronostic, en termes de mort toutes causes et de mort cardiovasculaire, pour les patients en surpoids et obèses, a été rapporté chez les patients atteints d’hypertension, de coronaropathie, d’insuffisance cardiaque congestive et de maladie artérielle périphérique.</a:t>
            </a:r>
            <a:r>
              <a:rPr lang="fr-CA" sz="1200" b="1" i="0" u="none" strike="noStrike" kern="1200" baseline="30000" dirty="0">
                <a:solidFill>
                  <a:schemeClr val="tx1"/>
                </a:solidFill>
                <a:effectLst/>
                <a:hlinkClick r:id="rId4"/>
              </a:rPr>
              <a:t>6</a:t>
            </a:r>
            <a:r>
              <a:rPr lang="fr-CA" sz="1200" b="0" i="0" kern="1200" dirty="0">
                <a:solidFill>
                  <a:schemeClr val="tx1"/>
                </a:solidFill>
                <a:effectLst/>
              </a:rPr>
              <a:t> De fait, notre revue systématique montre plusieurs études chez des patients atteints de FA dans lesquelles un paradoxe de l’obésité était évident. Ce phénomène était le plus évident dans des cohortes </a:t>
            </a:r>
            <a:r>
              <a:rPr lang="fr-CA" dirty="0"/>
              <a:t>issues d’ERC, alors que dans des études observationnelles, les différences dans les événements indésirables n’étaient plus apparentes après ajustements statistiques pour les comorbidités associées chez les patients obèses, entraînant la prise en charge plus intense des facteurs de risque et donc de meilleurs résultats</a:t>
            </a:r>
            <a:r>
              <a:rPr lang="fr-CA" sz="1200" b="0" i="0" kern="1200" dirty="0">
                <a:solidFill>
                  <a:schemeClr val="tx1"/>
                </a:solidFill>
                <a:effectLst/>
              </a:rPr>
              <a:t>.</a:t>
            </a:r>
            <a:r>
              <a:rPr lang="fr-CA" sz="1200" b="1" i="0" u="none" strike="noStrike" kern="1200" baseline="30000" dirty="0">
                <a:solidFill>
                  <a:schemeClr val="tx1"/>
                </a:solidFill>
                <a:effectLst/>
                <a:hlinkClick r:id="rId5"/>
              </a:rPr>
              <a:t>11</a:t>
            </a:r>
            <a:r>
              <a:rPr lang="fr-CA" sz="1200" b="0" i="0" kern="1200" baseline="30000" dirty="0">
                <a:solidFill>
                  <a:schemeClr val="tx1"/>
                </a:solidFill>
                <a:effectLst/>
              </a:rPr>
              <a:t>,</a:t>
            </a:r>
            <a:r>
              <a:rPr lang="fr-CA" sz="1200" b="1" i="0" u="none" strike="noStrike" kern="1200" baseline="30000" dirty="0">
                <a:solidFill>
                  <a:schemeClr val="tx1"/>
                </a:solidFill>
                <a:effectLst/>
                <a:hlinkClick r:id="rId6"/>
              </a:rPr>
              <a:t>22</a:t>
            </a:r>
            <a:r>
              <a:rPr lang="fr-CA" sz="1200" b="1" i="0" u="none" strike="noStrike" kern="1200" baseline="30000" dirty="0">
                <a:solidFill>
                  <a:schemeClr val="tx1"/>
                </a:solidFill>
                <a:effectLst/>
              </a:rPr>
              <a:t> </a:t>
            </a:r>
            <a:r>
              <a:rPr lang="fr-CA" sz="1200" b="0" i="0" kern="1200" dirty="0">
                <a:solidFill>
                  <a:schemeClr val="tx1"/>
                </a:solidFill>
                <a:effectLst/>
              </a:rPr>
              <a:t>T Les données d’études montrent que l’impact des catégories d’</a:t>
            </a:r>
            <a:r>
              <a:rPr lang="fr-CA" dirty="0"/>
              <a:t>IMC a été atténué par un traitement anticoagulant fournissant un bon contrôle, ce qui suggère à nouveau que les traitements optimisés pourraient atténuer le paradoxe de l’obésité</a:t>
            </a:r>
            <a:r>
              <a:rPr lang="fr-CA" sz="1200" b="0" i="0" kern="1200" dirty="0">
                <a:solidFill>
                  <a:schemeClr val="tx1"/>
                </a:solidFill>
                <a:effectLst/>
              </a:rPr>
              <a:t>.</a:t>
            </a:r>
            <a:r>
              <a:rPr lang="fr-CA" sz="1200" b="1" i="0" u="none" strike="noStrike" kern="1200" baseline="30000" dirty="0">
                <a:solidFill>
                  <a:schemeClr val="tx1"/>
                </a:solidFill>
                <a:effectLst/>
                <a:hlinkClick r:id="rId7"/>
              </a:rPr>
              <a:t>12</a:t>
            </a:r>
            <a:r>
              <a:rPr lang="fr-CA" sz="1200" b="0" i="0" kern="1200" baseline="30000" dirty="0">
                <a:solidFill>
                  <a:schemeClr val="tx1"/>
                </a:solidFill>
                <a:effectLst/>
              </a:rPr>
              <a:t>,</a:t>
            </a:r>
            <a:r>
              <a:rPr lang="fr-CA" sz="1200" b="1" i="0" u="none" strike="noStrike" kern="1200" baseline="30000" dirty="0">
                <a:solidFill>
                  <a:schemeClr val="tx1"/>
                </a:solidFill>
                <a:effectLst/>
                <a:hlinkClick r:id="rId8"/>
              </a:rPr>
              <a:t>14</a:t>
            </a:r>
            <a:r>
              <a:rPr lang="fr-CA" sz="1200" b="0" i="0" kern="1200" dirty="0">
                <a:solidFill>
                  <a:schemeClr val="tx1"/>
                </a:solidFill>
                <a:effectLst/>
              </a:rPr>
              <a:t> De telles observations </a:t>
            </a:r>
            <a:r>
              <a:rPr lang="fr-CA" dirty="0"/>
              <a:t>soulignent à nouveau la nécessité d’adopter une approche plus holistique pour la prise en charge de la FA, qui pourrait inclure le traitement des patients atteints de FA en surpoids et obèses</a:t>
            </a:r>
            <a:r>
              <a:rPr lang="fr-CA" sz="1200" b="0" i="0" kern="1200" dirty="0">
                <a:solidFill>
                  <a:schemeClr val="tx1"/>
                </a:solidFill>
                <a:effectLst/>
              </a:rPr>
              <a:t>.</a:t>
            </a:r>
            <a:r>
              <a:rPr lang="fr-CA" sz="1200" b="1" i="0" u="none" strike="noStrike" kern="1200" baseline="30000" dirty="0">
                <a:solidFill>
                  <a:schemeClr val="tx1"/>
                </a:solidFill>
                <a:effectLst/>
                <a:hlinkClick r:id="rId9"/>
              </a:rPr>
              <a:t>26</a:t>
            </a:r>
            <a:endParaRPr lang="fr-CA" sz="1200" b="0" i="0" kern="1200" dirty="0">
              <a:solidFill>
                <a:schemeClr val="tx1"/>
              </a:solidFill>
              <a:effectLst/>
            </a:endParaRPr>
          </a:p>
          <a:p>
            <a:r>
              <a:rPr lang="fr-CA" sz="1200" b="0" i="0" kern="1200" dirty="0">
                <a:solidFill>
                  <a:schemeClr val="tx1"/>
                </a:solidFill>
                <a:effectLst/>
              </a:rPr>
              <a:t>Dans une méta-analyse récente d’études cliniques examinant la relation entre l’IMC, la FA et l</a:t>
            </a:r>
            <a:r>
              <a:rPr lang="fr-CA" dirty="0"/>
              <a:t>es résultats, utilisant des critères de sélection des études beaucoup plus rigoureux que dans notre revue systématique, </a:t>
            </a:r>
            <a:r>
              <a:rPr lang="fr-CA" sz="1200" b="0" i="0" kern="1200" dirty="0">
                <a:solidFill>
                  <a:schemeClr val="tx1"/>
                </a:solidFill>
                <a:effectLst/>
              </a:rPr>
              <a:t>Zhu et al</a:t>
            </a:r>
            <a:r>
              <a:rPr lang="fr-CA" sz="1200" b="1" i="0" u="none" strike="noStrike" kern="1200" baseline="30000" dirty="0">
                <a:solidFill>
                  <a:schemeClr val="tx1"/>
                </a:solidFill>
                <a:effectLst/>
                <a:hlinkClick r:id="rId10"/>
              </a:rPr>
              <a:t>27</a:t>
            </a:r>
            <a:r>
              <a:rPr lang="fr-CA" sz="1200" b="0" i="0" kern="1200" dirty="0">
                <a:solidFill>
                  <a:schemeClr val="tx1"/>
                </a:solidFill>
                <a:effectLst/>
              </a:rPr>
              <a:t> ont </a:t>
            </a:r>
            <a:r>
              <a:rPr lang="fr-CA" dirty="0"/>
              <a:t>constaté qu’aucun risque accru significatif en termes de résultats était associé au surpoids et à l’obésité chez les patients atteints de FA</a:t>
            </a:r>
            <a:r>
              <a:rPr lang="fr-CA" sz="1200" b="0" i="0" kern="1200" dirty="0">
                <a:solidFill>
                  <a:schemeClr val="tx1"/>
                </a:solidFill>
                <a:effectLst/>
              </a:rPr>
              <a:t>. Même si les patients en surpoids avaient une tendance non significative à un risque réduit d’événements indésirables (rapport de risque, 0,91; IC à 95%, 0,80–1,04; </a:t>
            </a:r>
            <a:r>
              <a:rPr lang="fr-CA" sz="1200" b="0" i="1" kern="1200" dirty="0">
                <a:solidFill>
                  <a:schemeClr val="tx1"/>
                </a:solidFill>
                <a:effectLst/>
              </a:rPr>
              <a:t>P</a:t>
            </a:r>
            <a:r>
              <a:rPr lang="fr-CA" sz="1200" b="0" i="0" kern="1200" dirty="0">
                <a:solidFill>
                  <a:schemeClr val="tx1"/>
                </a:solidFill>
                <a:effectLst/>
              </a:rPr>
              <a:t>=0,18), les patients obèses présentaient un risque encore moins élevé d’AVC/d’</a:t>
            </a:r>
            <a:r>
              <a:rPr lang="fr-CA" dirty="0"/>
              <a:t>EES comparativement aux patients ayant un poids normal</a:t>
            </a:r>
            <a:r>
              <a:rPr lang="fr-CA" sz="1200" b="0" i="0" kern="1200" dirty="0">
                <a:solidFill>
                  <a:schemeClr val="tx1"/>
                </a:solidFill>
                <a:effectLst/>
              </a:rPr>
              <a:t> (rapport de risque, 0,84; IC à 95%, 0,72–0,98; </a:t>
            </a:r>
            <a:r>
              <a:rPr lang="fr-CA" sz="1200" b="0" i="1" kern="1200" dirty="0">
                <a:solidFill>
                  <a:schemeClr val="tx1"/>
                </a:solidFill>
                <a:effectLst/>
              </a:rPr>
              <a:t>P</a:t>
            </a:r>
            <a:r>
              <a:rPr lang="fr-CA" sz="1200" b="0" i="0" kern="1200" dirty="0">
                <a:solidFill>
                  <a:schemeClr val="tx1"/>
                </a:solidFill>
                <a:effectLst/>
              </a:rPr>
              <a:t>=0,02). Cette constatation semble renforcée par notre analyse des études récentes sur les AOD, dans lesquelles le paradoxe de l’obésité était évident en ce qui concerne la prévalence de l’AVC/des EES. Un effet thérapeutique significatif en faveur des AOD a été constaté uniquement che</a:t>
            </a:r>
            <a:r>
              <a:rPr lang="fr-CA" dirty="0"/>
              <a:t>z les patients ayant  un poids normal et cet effet était non significatif chez les patients en surpoids et obèses</a:t>
            </a:r>
            <a:r>
              <a:rPr lang="fr-CA" sz="1200" b="0" i="0" kern="1200" dirty="0">
                <a:solidFill>
                  <a:schemeClr val="tx1"/>
                </a:solidFill>
                <a:effectLst/>
              </a:rPr>
              <a:t>. Dans toutes les autres études examinées, le paradoxe de l’obésité n’a pas été observé pour l’AVC et l’hémorragie majeure seuls. Dans toutes les autres études examinées, le paradoxe de l’obésité n’a presque jamais été observé pour l’AVC et l’hémorragie majeure seuls.</a:t>
            </a:r>
          </a:p>
          <a:p>
            <a:r>
              <a:rPr lang="fr-CA" sz="1200" b="0" i="0" kern="1200" dirty="0">
                <a:solidFill>
                  <a:schemeClr val="tx1"/>
                </a:solidFill>
                <a:effectLst/>
              </a:rPr>
              <a:t>Chez les patients qui n’étaient pas atteints de FA, la relation entre les classes d’IMC et la présence d’un AVC était controversée. Dans une importante méta-analyse comprenant &gt; 2 millions de patients, les catégories de patients en surpoids et obèses ont été associées à un risque accru d’</a:t>
            </a:r>
            <a:r>
              <a:rPr lang="fr-CA" dirty="0"/>
              <a:t>AVC</a:t>
            </a:r>
            <a:r>
              <a:rPr lang="fr-CA" sz="1200" b="0" i="0" kern="1200" dirty="0">
                <a:solidFill>
                  <a:schemeClr val="tx1"/>
                </a:solidFill>
                <a:effectLst/>
              </a:rPr>
              <a:t>.</a:t>
            </a:r>
            <a:r>
              <a:rPr lang="fr-CA" sz="1200" b="1" i="0" u="none" strike="noStrike" kern="1200" baseline="30000" dirty="0">
                <a:solidFill>
                  <a:schemeClr val="tx1"/>
                </a:solidFill>
                <a:effectLst/>
                <a:hlinkClick r:id="rId11"/>
              </a:rPr>
              <a:t>28</a:t>
            </a:r>
            <a:r>
              <a:rPr lang="fr-CA" sz="1200" b="0" i="0" kern="1200" dirty="0">
                <a:solidFill>
                  <a:schemeClr val="tx1"/>
                </a:solidFill>
                <a:effectLst/>
              </a:rPr>
              <a:t> Inversement, les patients</a:t>
            </a:r>
          </a:p>
          <a:p>
            <a:r>
              <a:rPr lang="fr-CA" dirty="0"/>
              <a:t>en surpoids et obèses peuvent présenter un risque de mortalité moins élevé après un AVC, alors que les patients obèses présentent un risque moins élevé de réadmissions pour un AVC</a:t>
            </a:r>
            <a:r>
              <a:rPr lang="fr-CA" sz="1200" b="0" i="0" kern="1200" dirty="0">
                <a:solidFill>
                  <a:schemeClr val="tx1"/>
                </a:solidFill>
                <a:effectLst/>
              </a:rPr>
              <a:t>.</a:t>
            </a:r>
            <a:r>
              <a:rPr lang="fr-CA" sz="1200" b="1" i="0" u="none" strike="noStrike" kern="1200" baseline="30000" dirty="0">
                <a:solidFill>
                  <a:schemeClr val="tx1"/>
                </a:solidFill>
                <a:effectLst/>
                <a:hlinkClick r:id="rId12"/>
              </a:rPr>
              <a:t>29</a:t>
            </a:r>
            <a:endParaRPr lang="fr-CA" sz="1200" b="0" i="0" kern="1200" dirty="0">
              <a:solidFill>
                <a:schemeClr val="tx1"/>
              </a:solidFill>
              <a:effectLst/>
            </a:endParaRPr>
          </a:p>
          <a:p>
            <a:r>
              <a:rPr lang="fr-CA" sz="1200" b="0" i="0" kern="1200" dirty="0">
                <a:solidFill>
                  <a:schemeClr val="tx1"/>
                </a:solidFill>
                <a:effectLst/>
              </a:rPr>
              <a:t>Plusieurs facteurs à</a:t>
            </a:r>
            <a:r>
              <a:rPr lang="fr-CA" dirty="0"/>
              <a:t> prendre en considération peuvent expliquer la présence de ce paradoxe de l’obésité.</a:t>
            </a:r>
            <a:r>
              <a:rPr lang="fr-CA" sz="1200" b="0" i="0" kern="1200" dirty="0">
                <a:solidFill>
                  <a:schemeClr val="tx1"/>
                </a:solidFill>
                <a:effectLst/>
              </a:rPr>
              <a:t> Tout d’abord, l’équilibr</a:t>
            </a:r>
            <a:r>
              <a:rPr lang="fr-CA" dirty="0"/>
              <a:t>e entre la masse maigre et la masse grasse peut être pertinent, étant donné que plutôt que l’IMC lui-même, le risque d’événements indésirables pourrait être associé à un indice de masse maigre</a:t>
            </a:r>
            <a:r>
              <a:rPr lang="fr-CA" sz="1200" b="0" i="0" kern="1200" dirty="0">
                <a:solidFill>
                  <a:schemeClr val="tx1"/>
                </a:solidFill>
                <a:effectLst/>
              </a:rPr>
              <a:t>. Par exemple, chez les patients atteints de coronaropathie, le risque </a:t>
            </a:r>
            <a:r>
              <a:rPr lang="fr-CA" dirty="0"/>
              <a:t>d’événements indésirables le plus important </a:t>
            </a:r>
            <a:r>
              <a:rPr lang="fr-CA" sz="1200" b="0" i="0" kern="1200" dirty="0">
                <a:solidFill>
                  <a:schemeClr val="tx1"/>
                </a:solidFill>
                <a:effectLst/>
              </a:rPr>
              <a:t>était principalement </a:t>
            </a:r>
            <a:r>
              <a:rPr lang="fr-CA" dirty="0"/>
              <a:t>manifeste chez ceux ayant un faible indice de masse maigre comparativement à ceux ayant un indice de masse maigre élevé</a:t>
            </a:r>
            <a:r>
              <a:rPr lang="fr-CA" sz="1200" b="0" i="0" kern="1200" dirty="0">
                <a:solidFill>
                  <a:schemeClr val="tx1"/>
                </a:solidFill>
                <a:effectLst/>
              </a:rPr>
              <a:t>, malgré un IMC global élevé.</a:t>
            </a:r>
            <a:r>
              <a:rPr lang="fr-CA" sz="1200" b="1" i="0" u="none" strike="noStrike" kern="1200" baseline="30000" dirty="0">
                <a:solidFill>
                  <a:schemeClr val="tx1"/>
                </a:solidFill>
                <a:effectLst/>
                <a:hlinkClick r:id="rId13"/>
              </a:rPr>
              <a:t>30</a:t>
            </a:r>
            <a:endParaRPr lang="fr-CA" sz="1200" b="0" i="0" kern="1200" dirty="0">
              <a:solidFill>
                <a:schemeClr val="tx1"/>
              </a:solidFill>
              <a:effectLst/>
            </a:endParaRPr>
          </a:p>
          <a:p>
            <a:r>
              <a:rPr lang="fr-CA" sz="1200" b="0" i="0" kern="1200" dirty="0">
                <a:solidFill>
                  <a:schemeClr val="tx1"/>
                </a:solidFill>
                <a:effectLst/>
              </a:rPr>
              <a:t>Un autre facteur qui peut partiellement expliquer le plus faible risque associé à un surpoids et à l’obésité pourrait être l’âge. Dans la plupart des études, les patients en surpoids et obèses étaient progressivement</a:t>
            </a:r>
            <a:r>
              <a:rPr lang="fr-CA" dirty="0"/>
              <a:t> moins âgés comparativement aux sujets de poids normal</a:t>
            </a:r>
            <a:r>
              <a:rPr lang="fr-CA" sz="1200" b="0" i="0" kern="1200" dirty="0">
                <a:solidFill>
                  <a:schemeClr val="tx1"/>
                </a:solidFill>
                <a:effectLst/>
              </a:rPr>
              <a:t>. Dans la plupart des études dans lesquelles le paradoxe de l’obésité a été confirmé, la différence au niveau de l’âge entre les catégories était plus prononcée. La durée du suivi pourrait également déterminer la prévalence d’événements indésirables.</a:t>
            </a:r>
            <a:r>
              <a:rPr lang="fr-CA" sz="1200" b="1" i="0" u="none" strike="noStrike" kern="1200" baseline="30000" dirty="0">
                <a:solidFill>
                  <a:schemeClr val="tx1"/>
                </a:solidFill>
                <a:effectLst/>
                <a:hlinkClick r:id="rId14"/>
              </a:rPr>
              <a:t>31</a:t>
            </a:r>
            <a:r>
              <a:rPr lang="fr-CA" sz="1200" b="0" i="0" kern="1200" dirty="0">
                <a:solidFill>
                  <a:schemeClr val="tx1"/>
                </a:solidFill>
                <a:effectLst/>
              </a:rPr>
              <a:t> Comme le montrent nos résultats, les études qui n’ont pas pu montrer un </a:t>
            </a:r>
            <a:r>
              <a:rPr lang="fr-CA" dirty="0"/>
              <a:t>paradoxe de l’obésité avaient la plus longue durée de suivi</a:t>
            </a:r>
            <a:r>
              <a:rPr lang="fr-CA" sz="1200" b="0" i="0" kern="1200" dirty="0">
                <a:solidFill>
                  <a:schemeClr val="tx1"/>
                </a:solidFill>
                <a:effectLst/>
              </a:rPr>
              <a:t>. De plus, les études qui ne </a:t>
            </a:r>
            <a:r>
              <a:rPr lang="fr-CA" dirty="0"/>
              <a:t>prenaient en considération que l’IMC initial n’examinaient pas les changements dans le temps ni les facteurs qui peuvent réduire ou modifier l’IMC, notamment l’activité physique et la santé cardiorespiratoire</a:t>
            </a:r>
            <a:r>
              <a:rPr lang="fr-CA" sz="1200" b="0" i="0" kern="1200" dirty="0">
                <a:solidFill>
                  <a:schemeClr val="tx1"/>
                </a:solidFill>
                <a:effectLst/>
              </a:rPr>
              <a:t>. En fait, cette dernière a été associée à un poids plus faible et à un risque moins élevé de développer une FA.</a:t>
            </a:r>
            <a:r>
              <a:rPr lang="fr-CA" sz="1200" b="1" i="0" u="none" strike="noStrike" kern="1200" baseline="30000" dirty="0">
                <a:solidFill>
                  <a:schemeClr val="tx1"/>
                </a:solidFill>
                <a:effectLst/>
                <a:hlinkClick r:id="rId15"/>
              </a:rPr>
              <a:t>9</a:t>
            </a:r>
            <a:r>
              <a:rPr lang="fr-CA" sz="1200" b="0" i="0" kern="1200" baseline="30000" dirty="0">
                <a:solidFill>
                  <a:schemeClr val="tx1"/>
                </a:solidFill>
                <a:effectLst/>
              </a:rPr>
              <a:t>,</a:t>
            </a:r>
            <a:r>
              <a:rPr lang="fr-CA" sz="1200" b="1" i="0" u="none" strike="noStrike" kern="1200" baseline="30000" dirty="0">
                <a:solidFill>
                  <a:schemeClr val="tx1"/>
                </a:solidFill>
                <a:effectLst/>
                <a:hlinkClick r:id="rId16"/>
              </a:rPr>
              <a:t>10</a:t>
            </a:r>
            <a:endParaRPr lang="fr-CA" sz="1200" b="0" i="0" kern="1200" dirty="0">
              <a:solidFill>
                <a:schemeClr val="tx1"/>
              </a:solidFill>
              <a:effectLst/>
            </a:endParaRPr>
          </a:p>
          <a:p>
            <a:r>
              <a:rPr lang="fr-CA" sz="1200" b="0" i="0" kern="1200" dirty="0">
                <a:solidFill>
                  <a:schemeClr val="tx1"/>
                </a:solidFill>
                <a:effectLst/>
              </a:rPr>
              <a:t>Il est nécessaire de prendre en considération certains facteurs pour les popula</a:t>
            </a:r>
            <a:r>
              <a:rPr lang="fr-CA" dirty="0"/>
              <a:t>tions asiatiques</a:t>
            </a:r>
            <a:r>
              <a:rPr lang="fr-CA" sz="1200" b="0" i="0" kern="1200" dirty="0">
                <a:solidFill>
                  <a:schemeClr val="tx1"/>
                </a:solidFill>
                <a:effectLst/>
              </a:rPr>
              <a:t>. Un poids insuffisant est considéré comme un facteur de risque </a:t>
            </a:r>
            <a:r>
              <a:rPr lang="fr-CA" dirty="0"/>
              <a:t>d’hémorragie plus élevé chez </a:t>
            </a:r>
            <a:r>
              <a:rPr lang="fr-CA" sz="1200" b="0" i="0" kern="1200" dirty="0">
                <a:solidFill>
                  <a:schemeClr val="tx1"/>
                </a:solidFill>
                <a:effectLst/>
              </a:rPr>
              <a:t>les patients asiatiques atteints de FA, entraînant des recommandations spécifiques.</a:t>
            </a:r>
            <a:r>
              <a:rPr lang="fr-CA" sz="1200" b="1" i="0" u="none" strike="noStrike" kern="1200" baseline="30000" dirty="0">
                <a:solidFill>
                  <a:schemeClr val="tx1"/>
                </a:solidFill>
                <a:effectLst/>
                <a:hlinkClick r:id="rId17"/>
              </a:rPr>
              <a:t>32</a:t>
            </a:r>
            <a:r>
              <a:rPr lang="fr-CA" sz="1200" b="0" i="0" kern="1200" dirty="0">
                <a:solidFill>
                  <a:schemeClr val="tx1"/>
                </a:solidFill>
                <a:effectLst/>
              </a:rPr>
              <a:t> Dans notre revue systématique, nous n’avons pas vérifier cette perception, la catégorie de poids insuffisant n’étant pas associée à un risque accru d’hémorragie majeure, mais inversement étant </a:t>
            </a:r>
            <a:r>
              <a:rPr lang="fr-CA" dirty="0"/>
              <a:t>associée à un risque accru de mort cardiovasculaire et de mort toutes causes</a:t>
            </a:r>
            <a:r>
              <a:rPr lang="fr-CA" sz="1200" b="0" i="0" kern="1200" dirty="0">
                <a:solidFill>
                  <a:schemeClr val="tx1"/>
                </a:solidFill>
                <a:effectLst/>
              </a:rPr>
              <a:t>. Le registre </a:t>
            </a:r>
            <a:r>
              <a:rPr lang="fr-CA" sz="1200" b="0" i="0" kern="1200" dirty="0" err="1">
                <a:solidFill>
                  <a:schemeClr val="tx1"/>
                </a:solidFill>
                <a:effectLst/>
              </a:rPr>
              <a:t>Fushimi</a:t>
            </a:r>
            <a:r>
              <a:rPr lang="fr-CA" sz="1200" b="0" i="0" kern="1200" dirty="0">
                <a:solidFill>
                  <a:schemeClr val="tx1"/>
                </a:solidFill>
                <a:effectLst/>
              </a:rPr>
              <a:t> sur la FA a rapporté que les patients atteints de FA ayant un faible poids corporel présentaient un risque plus élevé  d’AVC/EES et de mort toutes causes, alors qu’aucun </a:t>
            </a:r>
            <a:r>
              <a:rPr lang="fr-CA" dirty="0"/>
              <a:t>effet</a:t>
            </a:r>
            <a:r>
              <a:rPr lang="fr-CA" sz="1200" b="0" i="0" kern="1200" dirty="0">
                <a:solidFill>
                  <a:schemeClr val="tx1"/>
                </a:solidFill>
                <a:effectLst/>
              </a:rPr>
              <a:t> n’était évident</a:t>
            </a:r>
            <a:r>
              <a:rPr lang="fr-CA" dirty="0"/>
              <a:t> pour l’hémorragie majeure</a:t>
            </a:r>
            <a:r>
              <a:rPr lang="fr-CA" sz="1200" b="0" i="0" kern="1200" dirty="0">
                <a:solidFill>
                  <a:schemeClr val="tx1"/>
                </a:solidFill>
                <a:effectLst/>
              </a:rPr>
              <a:t>.</a:t>
            </a:r>
            <a:r>
              <a:rPr lang="fr-CA" sz="1200" b="1" i="0" u="none" strike="noStrike" kern="1200" baseline="30000" dirty="0">
                <a:solidFill>
                  <a:schemeClr val="tx1"/>
                </a:solidFill>
                <a:effectLst/>
                <a:hlinkClick r:id="rId18"/>
              </a:rPr>
              <a:t>33</a:t>
            </a:r>
            <a:r>
              <a:rPr lang="fr-CA" sz="1200" b="0" i="0" kern="1200" dirty="0">
                <a:solidFill>
                  <a:schemeClr val="tx1"/>
                </a:solidFill>
                <a:effectLst/>
              </a:rPr>
              <a:t> Le risque de mortalité associé au surpoids a été confirmé dans la population générale.</a:t>
            </a:r>
            <a:r>
              <a:rPr lang="fr-CA" sz="1200" b="1" i="0" u="none" strike="noStrike" kern="1200" baseline="30000" dirty="0">
                <a:solidFill>
                  <a:schemeClr val="tx1"/>
                </a:solidFill>
                <a:effectLst/>
                <a:hlinkClick r:id="rId19"/>
              </a:rPr>
              <a:t>34</a:t>
            </a:r>
            <a:endParaRPr lang="fr-CA" sz="1200" b="0" i="0" kern="1200" dirty="0">
              <a:solidFill>
                <a:schemeClr val="tx1"/>
              </a:solidFill>
              <a:effectLst/>
            </a:endParaRPr>
          </a:p>
          <a:p>
            <a:endParaRPr lang="en-CA"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9295774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F67E9A9B-7AFD-44BE-AF11-728F51BE4E1B}" type="slidenum">
              <a:rPr lang="en-US" smtClean="0"/>
              <a:t>61</a:t>
            </a:fld>
            <a:endParaRPr lang="en-US"/>
          </a:p>
        </p:txBody>
      </p:sp>
    </p:spTree>
    <p:extLst>
      <p:ext uri="{BB962C8B-B14F-4D97-AF65-F5344CB8AC3E}">
        <p14:creationId xmlns:p14="http://schemas.microsoft.com/office/powerpoint/2010/main" val="321364662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Notes du </a:t>
            </a:r>
            <a:r>
              <a:rPr lang="en-CA" b="1" dirty="0" err="1"/>
              <a:t>conférencier</a:t>
            </a:r>
            <a:r>
              <a:rPr lang="en-CA" b="1" dirty="0"/>
              <a:t> :</a:t>
            </a:r>
          </a:p>
          <a:p>
            <a:pPr lvl="0" algn="l" defTabSz="914400">
              <a:defRPr/>
            </a:pPr>
            <a:endParaRPr lang="en-CA" sz="1200" b="1" dirty="0">
              <a:solidFill>
                <a:prstClr val="black"/>
              </a:solidFill>
              <a:latin typeface="Arial Narrow" panose="020B0606020202030204" pitchFamily="34" charset="0"/>
              <a:cs typeface="Candara"/>
            </a:endParaRPr>
          </a:p>
          <a:p>
            <a:pPr marL="171450" indent="-171450">
              <a:buFont typeface="Arial"/>
              <a:buChar char="•"/>
            </a:pPr>
            <a:r>
              <a:rPr lang="fr-CA" sz="1000" dirty="0"/>
              <a:t>Tous les  AOD subissent un certain degré de métabolisme hépatique</a:t>
            </a:r>
            <a:r>
              <a:rPr lang="fr-CA" sz="1000" baseline="0" dirty="0"/>
              <a:t>.</a:t>
            </a:r>
          </a:p>
          <a:p>
            <a:pPr marL="171450" indent="-171450">
              <a:buFont typeface="Arial"/>
              <a:buChar char="•"/>
            </a:pPr>
            <a:r>
              <a:rPr lang="fr-CA" sz="1000" dirty="0"/>
              <a:t>Toute diminution de la fonction hépatique pourrait avoir un impact sur l’effet de ces médicaments</a:t>
            </a:r>
            <a:r>
              <a:rPr lang="fr-CA" sz="1000" baseline="0" dirty="0"/>
              <a:t>.</a:t>
            </a:r>
            <a:endParaRPr lang="en-US" sz="1000"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7123205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Notes du </a:t>
            </a:r>
            <a:r>
              <a:rPr lang="en-CA" b="1" dirty="0" err="1"/>
              <a:t>conférencier</a:t>
            </a:r>
            <a:r>
              <a:rPr lang="en-CA" b="1" dirty="0"/>
              <a:t> :</a:t>
            </a:r>
          </a:p>
          <a:p>
            <a:pPr lvl="0" algn="l" defTabSz="914400">
              <a:defRPr/>
            </a:pPr>
            <a:endParaRPr lang="en-CA" sz="1200" b="1" dirty="0">
              <a:solidFill>
                <a:prstClr val="black"/>
              </a:solidFill>
              <a:latin typeface="Arial Narrow" panose="020B0606020202030204" pitchFamily="34" charset="0"/>
              <a:cs typeface="Candara"/>
            </a:endParaRPr>
          </a:p>
          <a:p>
            <a:pPr marL="171450" indent="-171450">
              <a:buFont typeface="Arial"/>
              <a:buChar char="•"/>
            </a:pPr>
            <a:r>
              <a:rPr lang="fr-CH" sz="1000" dirty="0"/>
              <a:t>Les patients atteints d’insuffisance hépatique présentent un risque accru d’événements thrombotiques qui sont associés à un moins bon pronostic que les patients qui ont une fonction hépatique normale</a:t>
            </a:r>
            <a:r>
              <a:rPr lang="fr-CH" sz="1000" baseline="0" dirty="0"/>
              <a:t>.</a:t>
            </a:r>
          </a:p>
          <a:p>
            <a:pPr marL="171450" indent="-171450">
              <a:buFont typeface="Arial"/>
              <a:buChar char="•"/>
            </a:pPr>
            <a:r>
              <a:rPr lang="fr-CH" sz="1000" baseline="0" dirty="0"/>
              <a:t>Ils peuvent</a:t>
            </a:r>
            <a:r>
              <a:rPr lang="fr-CH" sz="1000" dirty="0"/>
              <a:t> également présenter un risque hémorragique accru par le biais de divers mécanismes, tel que nous l’avons décrit. Ce risque peut être aggravé par le métabolisme des AOD retardé dans ce contexte.  </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1711272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Notes du </a:t>
            </a:r>
            <a:r>
              <a:rPr lang="en-CA" b="1" dirty="0" err="1"/>
              <a:t>conférencier</a:t>
            </a:r>
            <a:r>
              <a:rPr lang="en-CA" b="1" dirty="0"/>
              <a:t> :</a:t>
            </a:r>
          </a:p>
          <a:p>
            <a:pPr lvl="0" algn="l" defTabSz="914400">
              <a:defRPr/>
            </a:pPr>
            <a:endParaRPr lang="en-CA" sz="1200" b="1" dirty="0">
              <a:solidFill>
                <a:prstClr val="black"/>
              </a:solidFill>
              <a:latin typeface="Arial Narrow" panose="020B0606020202030204" pitchFamily="34" charset="0"/>
              <a:cs typeface="Candara"/>
            </a:endParaRPr>
          </a:p>
          <a:p>
            <a:pPr marL="171450" indent="-171450">
              <a:buFont typeface="Arial"/>
              <a:buChar char="•"/>
            </a:pPr>
            <a:r>
              <a:rPr lang="fr-CA" sz="1000" dirty="0"/>
              <a:t>Contrairement aux lignes directrices sur l’utilisation des AOD  dans l’insuffisance rénale, aucune des lignes directrices de pratique clinique offre actuellement une orientation sur l’utilisation de ces médicaments chez les patients atteints d’insuffisance hépatique.</a:t>
            </a:r>
          </a:p>
          <a:p>
            <a:pPr marL="171450" indent="-171450">
              <a:buFont typeface="Arial"/>
              <a:buChar char="•"/>
            </a:pPr>
            <a:r>
              <a:rPr lang="fr-CA" sz="1000" dirty="0"/>
              <a:t>Les données sur l’innocuité et l’efficacité des AOD chez les patients présentant une insuffisance hépatique se fondent principalement sur des études pharmacocinétiques, des rapports de cas et de petites études observationnelles</a:t>
            </a:r>
            <a:r>
              <a:rPr lang="fr-CA" sz="1000" baseline="0" dirty="0"/>
              <a:t>.</a:t>
            </a:r>
          </a:p>
          <a:p>
            <a:pPr marL="171450" indent="-171450">
              <a:buFont typeface="Arial"/>
              <a:buChar char="•"/>
            </a:pPr>
            <a:r>
              <a:rPr lang="fr-CA" sz="1000" dirty="0"/>
              <a:t>Des études pharmacocinétiques chez des insuffisants hépatiques ont été réalisées pour tous les AOD actuellement approuvés</a:t>
            </a:r>
            <a:r>
              <a:rPr lang="fr-CA" sz="1000" baseline="0" dirty="0"/>
              <a:t>.</a:t>
            </a:r>
          </a:p>
          <a:p>
            <a:pPr marL="171450" indent="-171450">
              <a:buFont typeface="Arial"/>
              <a:buChar char="•"/>
            </a:pPr>
            <a:r>
              <a:rPr lang="fr-CA" sz="1000" baseline="0" dirty="0"/>
              <a:t>Le score de Child-</a:t>
            </a:r>
            <a:r>
              <a:rPr lang="fr-CA" sz="1000" baseline="0" dirty="0" err="1"/>
              <a:t>Pugh</a:t>
            </a:r>
            <a:r>
              <a:rPr lang="fr-CA" sz="1000" baseline="0" dirty="0"/>
              <a:t> utilise la présence d’anomalies cliniques (encéphalopathie, ascites) et biochimiques (albumine, bilirubine, INR, PT) pour classifier les insuffisances hépatiques.  La classification de Child-</a:t>
            </a:r>
            <a:r>
              <a:rPr lang="fr-CA" sz="1000" baseline="0" dirty="0" err="1"/>
              <a:t>Pugh</a:t>
            </a:r>
            <a:r>
              <a:rPr lang="fr-CA" sz="1000" baseline="0" dirty="0"/>
              <a:t> A, B et C correspond à une dysfonction hépatique légère, modérée et sévère et à un pronostic équivalent,</a:t>
            </a:r>
            <a:r>
              <a:rPr lang="fr-CA" sz="1000" dirty="0"/>
              <a:t> respectivement.</a:t>
            </a:r>
            <a:endParaRPr lang="fr-CA" sz="1000" baseline="0"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6555129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Notes du </a:t>
            </a:r>
            <a:r>
              <a:rPr lang="en-CA" b="1" dirty="0" err="1"/>
              <a:t>conférencier</a:t>
            </a:r>
            <a:r>
              <a:rPr lang="en-CA" b="1" dirty="0"/>
              <a:t> :</a:t>
            </a:r>
          </a:p>
          <a:p>
            <a:pPr lvl="0" algn="l" defTabSz="914400">
              <a:defRPr/>
            </a:pPr>
            <a:endParaRPr lang="en-CA" sz="1200" b="1" dirty="0">
              <a:solidFill>
                <a:prstClr val="black"/>
              </a:solidFill>
              <a:latin typeface="Arial Narrow" panose="020B0606020202030204" pitchFamily="34" charset="0"/>
              <a:cs typeface="Candara"/>
            </a:endParaRPr>
          </a:p>
          <a:p>
            <a:pPr marL="171450" indent="-171450">
              <a:buFont typeface="Arial"/>
              <a:buChar char="•"/>
            </a:pPr>
            <a:r>
              <a:rPr lang="fr-CA" sz="1000" dirty="0"/>
              <a:t>Aucun signe d’hépatotoxicité n’a été observé avec les AOD dans les études cliniques prospectives comparativement à la warfarine</a:t>
            </a:r>
            <a:r>
              <a:rPr lang="fr-CA" sz="1000" baseline="0" dirty="0"/>
              <a:t>.</a:t>
            </a:r>
            <a:endParaRPr lang="fr-CA" sz="1000" dirty="0"/>
          </a:p>
          <a:p>
            <a:pPr marL="171450" indent="-171450">
              <a:buFont typeface="Arial"/>
              <a:buChar char="•"/>
            </a:pPr>
            <a:r>
              <a:rPr lang="fr-CA" sz="1000" dirty="0"/>
              <a:t>Étant donné que les lésions du foie induites par les médicaments sont une complication rare qui peut nécessiter un traitement de plus longue durée pour se manifester (p. ex. le </a:t>
            </a:r>
            <a:r>
              <a:rPr lang="fr-CA" sz="1000" dirty="0" err="1"/>
              <a:t>ximélagatran</a:t>
            </a:r>
            <a:r>
              <a:rPr lang="fr-CA" sz="1000" dirty="0"/>
              <a:t>) , une surveillance annuelle post-marketing dans la vie réelle est recommandée par certains organismes réglementaires pour les patients recevant un traitement à long terme par un AOD</a:t>
            </a:r>
            <a:r>
              <a:rPr lang="fr-CA" sz="1000" baseline="0" dirty="0"/>
              <a:t>.</a:t>
            </a:r>
          </a:p>
          <a:p>
            <a:pPr marL="171450" indent="-171450">
              <a:buFont typeface="Arial"/>
              <a:buChar char="•"/>
            </a:pPr>
            <a:r>
              <a:rPr lang="fr-CA" sz="1000" baseline="0" dirty="0"/>
              <a:t>Les données post-marketing disponibles </a:t>
            </a:r>
            <a:r>
              <a:rPr lang="fr-CA" sz="1000" dirty="0"/>
              <a:t>actuellement pour les patients traités par un AOD atteints ou non d’une insuffisance hépatique préexistante sont rassurantes</a:t>
            </a:r>
            <a:r>
              <a:rPr lang="fr-CA" sz="1000" baseline="0" dirty="0"/>
              <a:t> et n’indiquent pas de signes</a:t>
            </a:r>
            <a:r>
              <a:rPr lang="fr-CA" sz="1000" dirty="0"/>
              <a:t> d’hépatotoxicité associé à l’utilisation à long terme de ces médicaments</a:t>
            </a:r>
            <a:r>
              <a:rPr lang="fr-CA" sz="1000" baseline="0" dirty="0"/>
              <a:t>.</a:t>
            </a:r>
          </a:p>
          <a:p>
            <a:pPr marL="171450" indent="-171450">
              <a:buFont typeface="Arial"/>
              <a:buChar char="•"/>
            </a:pPr>
            <a:endParaRPr lang="fr-CA" sz="1000" baseline="0" dirty="0"/>
          </a:p>
          <a:p>
            <a:pPr marL="171450" indent="-171450">
              <a:buFont typeface="Arial"/>
              <a:buChar char="•"/>
            </a:pPr>
            <a:r>
              <a:rPr lang="fr-CA" sz="1000" dirty="0"/>
              <a:t>Les valeurs sont n/N (%) sauf indication contraire. *Les événements hépatiques indésirables étaient définis comme un taux d’alanine aminotransférase ou d’aspartate aminotransférase &gt; 3 fois la limite supérieure de la normale et un taux de bilirubine totale &gt;2 fois la limite supérieure de la normale. Tous sont p &gt; 0,20. †Ces données s’appliquent au dabigatran 150 mg deux fois par jour. ‡Ces données s’appliquent à la dose élevée d’</a:t>
            </a:r>
            <a:r>
              <a:rPr lang="fr-CA" sz="1000" dirty="0" err="1"/>
              <a:t>édoxaban</a:t>
            </a:r>
            <a:r>
              <a:rPr lang="fr-CA" sz="1000" dirty="0"/>
              <a:t>. ARISTOTLE : </a:t>
            </a:r>
            <a:r>
              <a:rPr lang="fr-CA" sz="1000" dirty="0" err="1"/>
              <a:t>Apixaban</a:t>
            </a:r>
            <a:r>
              <a:rPr lang="fr-CA" sz="1000" dirty="0"/>
              <a:t> for Reduction In </a:t>
            </a:r>
            <a:r>
              <a:rPr lang="fr-CA" sz="1000" dirty="0" err="1"/>
              <a:t>STroke</a:t>
            </a:r>
            <a:r>
              <a:rPr lang="fr-CA" sz="1000" dirty="0"/>
              <a:t> and </a:t>
            </a:r>
            <a:r>
              <a:rPr lang="fr-CA" sz="1000" dirty="0" err="1"/>
              <a:t>Other</a:t>
            </a:r>
            <a:r>
              <a:rPr lang="fr-CA" sz="1000" dirty="0"/>
              <a:t> </a:t>
            </a:r>
            <a:r>
              <a:rPr lang="fr-CA" sz="1000" dirty="0" err="1"/>
              <a:t>ThromboemboLic</a:t>
            </a:r>
            <a:r>
              <a:rPr lang="fr-CA" sz="1000" dirty="0"/>
              <a:t> </a:t>
            </a:r>
            <a:r>
              <a:rPr lang="fr-CA" sz="1000" dirty="0" err="1"/>
              <a:t>Events</a:t>
            </a:r>
            <a:r>
              <a:rPr lang="fr-CA" sz="1000" dirty="0"/>
              <a:t> in atrial fibrillation; EINSTEIN DVT : Oral Direct Factor Xa </a:t>
            </a:r>
            <a:r>
              <a:rPr lang="fr-CA" sz="1000" dirty="0" err="1"/>
              <a:t>Inhibitor</a:t>
            </a:r>
            <a:r>
              <a:rPr lang="fr-CA" sz="1000" dirty="0"/>
              <a:t> </a:t>
            </a:r>
            <a:r>
              <a:rPr lang="fr-CA" sz="1000" dirty="0" err="1"/>
              <a:t>Rivaroxaban</a:t>
            </a:r>
            <a:r>
              <a:rPr lang="fr-CA" sz="1000" dirty="0"/>
              <a:t> in Patients </a:t>
            </a:r>
            <a:r>
              <a:rPr lang="fr-CA" sz="1000" dirty="0" err="1"/>
              <a:t>With</a:t>
            </a:r>
            <a:r>
              <a:rPr lang="fr-CA" sz="1000" dirty="0"/>
              <a:t> Acute </a:t>
            </a:r>
            <a:r>
              <a:rPr lang="fr-CA" sz="1000" dirty="0" err="1"/>
              <a:t>Symptomatic</a:t>
            </a:r>
            <a:r>
              <a:rPr lang="fr-CA" sz="1000" dirty="0"/>
              <a:t> </a:t>
            </a:r>
            <a:r>
              <a:rPr lang="fr-CA" sz="1000" dirty="0" err="1"/>
              <a:t>Deep-Vein</a:t>
            </a:r>
            <a:r>
              <a:rPr lang="fr-CA" sz="1000" dirty="0"/>
              <a:t> </a:t>
            </a:r>
            <a:r>
              <a:rPr lang="fr-CA" sz="1000" dirty="0" err="1"/>
              <a:t>Thrombosis</a:t>
            </a:r>
            <a:r>
              <a:rPr lang="fr-CA" sz="1000" dirty="0"/>
              <a:t>; ENGAGE AF-TIMI 48 : Effective Anticoagulation </a:t>
            </a:r>
            <a:r>
              <a:rPr lang="fr-CA" sz="1000" dirty="0" err="1"/>
              <a:t>With</a:t>
            </a:r>
            <a:r>
              <a:rPr lang="fr-CA" sz="1000" dirty="0"/>
              <a:t> Factor Xa Next </a:t>
            </a:r>
            <a:r>
              <a:rPr lang="fr-CA" sz="1000" dirty="0" err="1"/>
              <a:t>Generation</a:t>
            </a:r>
            <a:r>
              <a:rPr lang="fr-CA" sz="1000" dirty="0"/>
              <a:t> in Atrial Fibrillation-</a:t>
            </a:r>
            <a:r>
              <a:rPr lang="fr-CA" sz="1000" dirty="0" err="1"/>
              <a:t>Thrombolysis</a:t>
            </a:r>
            <a:r>
              <a:rPr lang="fr-CA" sz="1000" dirty="0"/>
              <a:t> In </a:t>
            </a:r>
            <a:r>
              <a:rPr lang="fr-CA" sz="1000" dirty="0" err="1"/>
              <a:t>Myocardial</a:t>
            </a:r>
            <a:r>
              <a:rPr lang="fr-CA" sz="1000" dirty="0"/>
              <a:t> </a:t>
            </a:r>
            <a:r>
              <a:rPr lang="fr-CA" sz="1000" dirty="0" err="1"/>
              <a:t>Infarction</a:t>
            </a:r>
            <a:r>
              <a:rPr lang="fr-CA" sz="1000" dirty="0"/>
              <a:t> </a:t>
            </a:r>
            <a:r>
              <a:rPr lang="fr-CA" sz="1000" dirty="0" err="1"/>
              <a:t>Study</a:t>
            </a:r>
            <a:r>
              <a:rPr lang="fr-CA" sz="1000" dirty="0"/>
              <a:t> 48; HOKUSAI-VTE : Comparative Investigation of Low </a:t>
            </a:r>
            <a:r>
              <a:rPr lang="fr-CA" sz="1000" dirty="0" err="1"/>
              <a:t>Molecular</a:t>
            </a:r>
            <a:r>
              <a:rPr lang="fr-CA" sz="1000" dirty="0"/>
              <a:t> </a:t>
            </a:r>
            <a:r>
              <a:rPr lang="fr-CA" sz="1000" dirty="0" err="1"/>
              <a:t>Weight</a:t>
            </a:r>
            <a:r>
              <a:rPr lang="fr-CA" sz="1000" dirty="0"/>
              <a:t> (LMW) </a:t>
            </a:r>
            <a:r>
              <a:rPr lang="fr-CA" sz="1000" dirty="0" err="1"/>
              <a:t>Heparin</a:t>
            </a:r>
            <a:r>
              <a:rPr lang="fr-CA" sz="1000" dirty="0"/>
              <a:t>/</a:t>
            </a:r>
            <a:r>
              <a:rPr lang="fr-CA" sz="1000" dirty="0" err="1"/>
              <a:t>Edoxaban</a:t>
            </a:r>
            <a:r>
              <a:rPr lang="fr-CA" sz="1000" dirty="0"/>
              <a:t> </a:t>
            </a:r>
            <a:r>
              <a:rPr lang="fr-CA" sz="1000" dirty="0" err="1"/>
              <a:t>Tosylate</a:t>
            </a:r>
            <a:r>
              <a:rPr lang="fr-CA" sz="1000" dirty="0"/>
              <a:t> (DU176b) Versus (LMW) </a:t>
            </a:r>
            <a:r>
              <a:rPr lang="fr-CA" sz="1000" dirty="0" err="1"/>
              <a:t>Heparin</a:t>
            </a:r>
            <a:r>
              <a:rPr lang="fr-CA" sz="1000" dirty="0"/>
              <a:t>/</a:t>
            </a:r>
            <a:r>
              <a:rPr lang="fr-CA" sz="1000" dirty="0" err="1"/>
              <a:t>Warfarin</a:t>
            </a:r>
            <a:r>
              <a:rPr lang="fr-CA" sz="1000" dirty="0"/>
              <a:t> in the </a:t>
            </a:r>
            <a:r>
              <a:rPr lang="fr-CA" sz="1000" dirty="0" err="1"/>
              <a:t>Treatment</a:t>
            </a:r>
            <a:r>
              <a:rPr lang="fr-CA" sz="1000" dirty="0"/>
              <a:t> of </a:t>
            </a:r>
            <a:r>
              <a:rPr lang="fr-CA" sz="1000" dirty="0" err="1"/>
              <a:t>Symptomatic</a:t>
            </a:r>
            <a:r>
              <a:rPr lang="fr-CA" sz="1000" dirty="0"/>
              <a:t> </a:t>
            </a:r>
            <a:r>
              <a:rPr lang="fr-CA" sz="1000" dirty="0" err="1"/>
              <a:t>Deep-Vein</a:t>
            </a:r>
            <a:r>
              <a:rPr lang="fr-CA" sz="1000" dirty="0"/>
              <a:t> Blood </a:t>
            </a:r>
            <a:r>
              <a:rPr lang="fr-CA" sz="1000" dirty="0" err="1"/>
              <a:t>Clots</a:t>
            </a:r>
            <a:r>
              <a:rPr lang="fr-CA" sz="1000" dirty="0"/>
              <a:t> and/or Lung Blood </a:t>
            </a:r>
            <a:r>
              <a:rPr lang="fr-CA" sz="1000" dirty="0" err="1"/>
              <a:t>Clots</a:t>
            </a:r>
            <a:r>
              <a:rPr lang="fr-CA" sz="1000" dirty="0"/>
              <a:t>; RE-COVER : </a:t>
            </a:r>
            <a:r>
              <a:rPr lang="fr-CA" sz="1000" dirty="0" err="1"/>
              <a:t>Efficacy</a:t>
            </a:r>
            <a:r>
              <a:rPr lang="fr-CA" sz="1000" dirty="0"/>
              <a:t> and </a:t>
            </a:r>
            <a:r>
              <a:rPr lang="fr-CA" sz="1000" dirty="0" err="1"/>
              <a:t>Safety</a:t>
            </a:r>
            <a:r>
              <a:rPr lang="fr-CA" sz="1000" dirty="0"/>
              <a:t> of Dabigatran </a:t>
            </a:r>
            <a:r>
              <a:rPr lang="fr-CA" sz="1000" dirty="0" err="1"/>
              <a:t>Compared</a:t>
            </a:r>
            <a:r>
              <a:rPr lang="fr-CA" sz="1000" dirty="0"/>
              <a:t> to </a:t>
            </a:r>
            <a:r>
              <a:rPr lang="fr-CA" sz="1000" dirty="0" err="1"/>
              <a:t>Warfarin</a:t>
            </a:r>
            <a:r>
              <a:rPr lang="fr-CA" sz="1000" dirty="0"/>
              <a:t> for 6 </a:t>
            </a:r>
            <a:r>
              <a:rPr lang="fr-CA" sz="1000" dirty="0" err="1"/>
              <a:t>Month</a:t>
            </a:r>
            <a:r>
              <a:rPr lang="fr-CA" sz="1000" dirty="0"/>
              <a:t> </a:t>
            </a:r>
            <a:r>
              <a:rPr lang="fr-CA" sz="1000" dirty="0" err="1"/>
              <a:t>Treatment</a:t>
            </a:r>
            <a:r>
              <a:rPr lang="fr-CA" sz="1000" dirty="0"/>
              <a:t> of Acute </a:t>
            </a:r>
            <a:r>
              <a:rPr lang="fr-CA" sz="1000" dirty="0" err="1"/>
              <a:t>Symptomatic</a:t>
            </a:r>
            <a:r>
              <a:rPr lang="fr-CA" sz="1000" dirty="0"/>
              <a:t> </a:t>
            </a:r>
            <a:r>
              <a:rPr lang="fr-CA" sz="1000" dirty="0" err="1"/>
              <a:t>Venous</a:t>
            </a:r>
            <a:r>
              <a:rPr lang="fr-CA" sz="1000" dirty="0"/>
              <a:t> </a:t>
            </a:r>
            <a:r>
              <a:rPr lang="fr-CA" sz="1000" dirty="0" err="1"/>
              <a:t>Thromboembolism</a:t>
            </a:r>
            <a:r>
              <a:rPr lang="fr-CA" sz="1000" dirty="0"/>
              <a:t>; RE-LY : </a:t>
            </a:r>
            <a:r>
              <a:rPr lang="fr-CA" sz="1000" dirty="0" err="1"/>
              <a:t>Randomized</a:t>
            </a:r>
            <a:r>
              <a:rPr lang="fr-CA" sz="1000" dirty="0"/>
              <a:t> </a:t>
            </a:r>
            <a:r>
              <a:rPr lang="fr-CA" sz="1000" dirty="0" err="1"/>
              <a:t>Evaluation</a:t>
            </a:r>
            <a:r>
              <a:rPr lang="fr-CA" sz="1000" dirty="0"/>
              <a:t> of Long-</a:t>
            </a:r>
            <a:r>
              <a:rPr lang="fr-CA" sz="1000" dirty="0" err="1"/>
              <a:t>term</a:t>
            </a:r>
            <a:r>
              <a:rPr lang="fr-CA" sz="1000" dirty="0"/>
              <a:t> Anticoagulation </a:t>
            </a:r>
            <a:r>
              <a:rPr lang="fr-CA" sz="1000" dirty="0" err="1"/>
              <a:t>Therapy</a:t>
            </a:r>
            <a:r>
              <a:rPr lang="fr-CA" sz="1000" dirty="0"/>
              <a:t>; ROCKET-AF : </a:t>
            </a:r>
            <a:r>
              <a:rPr lang="fr-CA" sz="1000" dirty="0" err="1"/>
              <a:t>Rivaroxaban</a:t>
            </a:r>
            <a:r>
              <a:rPr lang="fr-CA" sz="1000" dirty="0"/>
              <a:t> Once Daily Oral Direct Factor Xa Inhibition </a:t>
            </a:r>
            <a:r>
              <a:rPr lang="fr-CA" sz="1000" dirty="0" err="1"/>
              <a:t>Compared</a:t>
            </a:r>
            <a:r>
              <a:rPr lang="fr-CA" sz="1000" dirty="0"/>
              <a:t> </a:t>
            </a:r>
            <a:r>
              <a:rPr lang="fr-CA" sz="1000" dirty="0" err="1"/>
              <a:t>with</a:t>
            </a:r>
            <a:r>
              <a:rPr lang="fr-CA" sz="1000" dirty="0"/>
              <a:t> </a:t>
            </a:r>
            <a:r>
              <a:rPr lang="fr-CA" sz="1000" dirty="0" err="1"/>
              <a:t>Vitamin</a:t>
            </a:r>
            <a:r>
              <a:rPr lang="fr-CA" sz="1000" dirty="0"/>
              <a:t> K </a:t>
            </a:r>
            <a:r>
              <a:rPr lang="fr-CA" sz="1000" dirty="0" err="1"/>
              <a:t>Antagonism</a:t>
            </a:r>
            <a:r>
              <a:rPr lang="fr-CA" sz="1000" dirty="0"/>
              <a:t> for Prevention of Stroke and </a:t>
            </a:r>
            <a:r>
              <a:rPr lang="fr-CA" sz="1000" dirty="0" err="1"/>
              <a:t>Embolism</a:t>
            </a:r>
            <a:r>
              <a:rPr lang="fr-CA" sz="1000" dirty="0"/>
              <a:t> Trial in Atrial Fibrillation; CI : intervalle de confiance</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3921073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F67E9A9B-7AFD-44BE-AF11-728F51BE4E1B}" type="slidenum">
              <a:rPr lang="en-US" smtClean="0"/>
              <a:t>66</a:t>
            </a:fld>
            <a:endParaRPr lang="en-US"/>
          </a:p>
        </p:txBody>
      </p:sp>
    </p:spTree>
    <p:extLst>
      <p:ext uri="{BB962C8B-B14F-4D97-AF65-F5344CB8AC3E}">
        <p14:creationId xmlns:p14="http://schemas.microsoft.com/office/powerpoint/2010/main" val="229542995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Notes du </a:t>
            </a:r>
            <a:r>
              <a:rPr lang="en-CA" b="1" dirty="0" err="1"/>
              <a:t>conférencier</a:t>
            </a:r>
            <a:r>
              <a:rPr lang="en-CA" b="1" dirty="0"/>
              <a:t> :</a:t>
            </a:r>
          </a:p>
          <a:p>
            <a:endParaRPr lang="en-CA" b="1" dirty="0"/>
          </a:p>
          <a:p>
            <a:r>
              <a:rPr lang="fr-MC" b="1" dirty="0"/>
              <a:t>Critère d’évaluation principal : un hématome cliniquement significatif (HCS) était défini comme :</a:t>
            </a:r>
          </a:p>
          <a:p>
            <a:r>
              <a:rPr lang="fr-MC" b="1" dirty="0"/>
              <a:t>1. </a:t>
            </a:r>
            <a:r>
              <a:rPr lang="fr-MC" b="0" dirty="0"/>
              <a:t>Hématome nécessitant une nouvelle </a:t>
            </a:r>
            <a:r>
              <a:rPr lang="fr-MC" dirty="0"/>
              <a:t>intervention ou</a:t>
            </a:r>
            <a:endParaRPr lang="fr-MC" b="0" dirty="0"/>
          </a:p>
          <a:p>
            <a:r>
              <a:rPr lang="fr-MC" b="0" dirty="0"/>
              <a:t>2. Hématome entraînant la prolongation de l’hospitalisation ou</a:t>
            </a:r>
          </a:p>
          <a:p>
            <a:r>
              <a:rPr lang="fr-MC" dirty="0"/>
              <a:t>3. </a:t>
            </a:r>
            <a:r>
              <a:rPr lang="fr-MC" b="0" dirty="0"/>
              <a:t>Hématome nécessitant l’interruption de l’anticoagulation </a:t>
            </a:r>
            <a:endParaRPr lang="fr-MC" b="1" dirty="0"/>
          </a:p>
          <a:p>
            <a:pPr lvl="0" algn="l" defTabSz="914400">
              <a:defRPr/>
            </a:pPr>
            <a:endParaRPr lang="fr-MC" sz="1200" b="1" dirty="0">
              <a:solidFill>
                <a:prstClr val="black"/>
              </a:solidFill>
              <a:latin typeface="Arial Narrow" panose="020B0606020202030204" pitchFamily="34" charset="0"/>
              <a:cs typeface="Candara"/>
            </a:endParaRPr>
          </a:p>
          <a:p>
            <a:pPr fontAlgn="base"/>
            <a:r>
              <a:rPr lang="fr-MC" sz="1200" b="1" i="0" kern="1200" dirty="0">
                <a:solidFill>
                  <a:schemeClr val="tx1"/>
                </a:solidFill>
                <a:effectLst/>
              </a:rPr>
              <a:t>Résumé</a:t>
            </a:r>
          </a:p>
          <a:p>
            <a:pPr fontAlgn="base"/>
            <a:r>
              <a:rPr lang="fr-MC" b="1" dirty="0"/>
              <a:t>Objectifs </a:t>
            </a:r>
            <a:endParaRPr lang="fr-MC" sz="1200" b="1" kern="1200" dirty="0">
              <a:solidFill>
                <a:schemeClr val="tx1"/>
              </a:solidFill>
              <a:effectLst/>
            </a:endParaRPr>
          </a:p>
          <a:p>
            <a:pPr fontAlgn="base"/>
            <a:r>
              <a:rPr lang="fr-MC" sz="1200" kern="1200" dirty="0">
                <a:solidFill>
                  <a:schemeClr val="tx1"/>
                </a:solidFill>
                <a:effectLst/>
              </a:rPr>
              <a:t>Les lignes directrices recommandent de continuer la warfarine plutôt que d’utiliser </a:t>
            </a:r>
            <a:r>
              <a:rPr lang="fr-MC" dirty="0"/>
              <a:t>un relais héparine pour la chirurgie d’implantation d’un stimulateur cardiaque et d’un défibrillateur, après que l’étude</a:t>
            </a:r>
            <a:r>
              <a:rPr lang="fr-MC" sz="1200" kern="1200" dirty="0">
                <a:solidFill>
                  <a:schemeClr val="tx1"/>
                </a:solidFill>
                <a:effectLst/>
              </a:rPr>
              <a:t> BRUISE CONTROL ait démontré une réduction de  80% des hématomes</a:t>
            </a:r>
            <a:r>
              <a:rPr lang="fr-MC" dirty="0"/>
              <a:t> sous-cutanés dus à l’implantation d’un dispositif avec cette approche</a:t>
            </a:r>
            <a:r>
              <a:rPr lang="fr-MC" sz="1200" kern="1200" dirty="0">
                <a:solidFill>
                  <a:schemeClr val="tx1"/>
                </a:solidFill>
                <a:effectLst/>
              </a:rPr>
              <a:t>. Cependant, des anticoagulants oraux directs (AOD) sont </a:t>
            </a:r>
            <a:r>
              <a:rPr lang="fr-MC" dirty="0"/>
              <a:t>maintenant utilisés pour traiter la majorité des patients atteints de fibrillation auriculaire</a:t>
            </a:r>
            <a:r>
              <a:rPr lang="fr-MC" sz="1200" kern="1200" dirty="0">
                <a:solidFill>
                  <a:schemeClr val="tx1"/>
                </a:solidFill>
                <a:effectLst/>
              </a:rPr>
              <a:t>. Nous avons cherché à comprendre la meilleure stratégie pour gérer les AOD au moment de l’implantation du dispositif et nous avons émis spécifiquement l’hypothèse que l’implantation d’un dispositif sans interrompre les AOD entraînerait un taux réduit d’hématomes.</a:t>
            </a:r>
          </a:p>
          <a:p>
            <a:pPr fontAlgn="base"/>
            <a:r>
              <a:rPr lang="fr-MC" sz="1200" b="1" kern="1200" dirty="0">
                <a:solidFill>
                  <a:schemeClr val="tx1"/>
                </a:solidFill>
                <a:effectLst/>
              </a:rPr>
              <a:t>Méthodologie et résultats</a:t>
            </a:r>
          </a:p>
          <a:p>
            <a:pPr fontAlgn="base"/>
            <a:r>
              <a:rPr lang="fr-MC" sz="1200" kern="1200" dirty="0">
                <a:solidFill>
                  <a:schemeClr val="tx1"/>
                </a:solidFill>
                <a:effectLst/>
              </a:rPr>
              <a:t>Nous avons réparti au hasard </a:t>
            </a:r>
            <a:r>
              <a:rPr lang="fr-MC" dirty="0"/>
              <a:t>des patients atteints de fibrillation auriculaire et ayant un score </a:t>
            </a:r>
            <a:r>
              <a:rPr lang="fr-MC" sz="1200" kern="1200" dirty="0">
                <a:solidFill>
                  <a:schemeClr val="tx1"/>
                </a:solidFill>
                <a:effectLst/>
              </a:rPr>
              <a:t>CHA</a:t>
            </a:r>
            <a:r>
              <a:rPr lang="fr-MC" sz="1200" kern="1200" baseline="-25000" dirty="0">
                <a:solidFill>
                  <a:schemeClr val="tx1"/>
                </a:solidFill>
                <a:effectLst/>
              </a:rPr>
              <a:t>2</a:t>
            </a:r>
            <a:r>
              <a:rPr lang="fr-MC" sz="1200" kern="1200" dirty="0">
                <a:solidFill>
                  <a:schemeClr val="tx1"/>
                </a:solidFill>
                <a:effectLst/>
              </a:rPr>
              <a:t>DS</a:t>
            </a:r>
            <a:r>
              <a:rPr lang="fr-MC" sz="1200" kern="1200" baseline="-25000" dirty="0">
                <a:solidFill>
                  <a:schemeClr val="tx1"/>
                </a:solidFill>
                <a:effectLst/>
              </a:rPr>
              <a:t>2</a:t>
            </a:r>
            <a:r>
              <a:rPr lang="fr-MC" sz="1200" kern="1200" dirty="0">
                <a:solidFill>
                  <a:schemeClr val="tx1"/>
                </a:solidFill>
                <a:effectLst/>
              </a:rPr>
              <a:t>-VASc ≥ 2, à un </a:t>
            </a:r>
            <a:r>
              <a:rPr lang="fr-MC" dirty="0"/>
              <a:t>traitement continu vs un traitement interrompu par un AOD </a:t>
            </a:r>
            <a:r>
              <a:rPr lang="fr-MC" sz="1200" kern="1200" dirty="0">
                <a:solidFill>
                  <a:schemeClr val="tx1"/>
                </a:solidFill>
                <a:effectLst/>
              </a:rPr>
              <a:t>(dabigatran, </a:t>
            </a:r>
            <a:r>
              <a:rPr lang="fr-MC" sz="1200" kern="1200" dirty="0" err="1">
                <a:solidFill>
                  <a:schemeClr val="tx1"/>
                </a:solidFill>
                <a:effectLst/>
              </a:rPr>
              <a:t>rivaroxaban</a:t>
            </a:r>
            <a:r>
              <a:rPr lang="fr-MC" sz="1200" kern="1200" dirty="0">
                <a:solidFill>
                  <a:schemeClr val="tx1"/>
                </a:solidFill>
                <a:effectLst/>
              </a:rPr>
              <a:t> ou </a:t>
            </a:r>
            <a:r>
              <a:rPr lang="fr-MC" sz="1200" kern="1200" dirty="0" err="1">
                <a:solidFill>
                  <a:schemeClr val="tx1"/>
                </a:solidFill>
                <a:effectLst/>
              </a:rPr>
              <a:t>apixaban</a:t>
            </a:r>
            <a:r>
              <a:rPr lang="fr-MC" sz="1200" kern="1200" dirty="0">
                <a:solidFill>
                  <a:schemeClr val="tx1"/>
                </a:solidFill>
                <a:effectLst/>
              </a:rPr>
              <a:t>). Le critère principal a été évalué à l’insu,  un hématome sous-cutané cliniquement significatif dû à l’implantation d’un dispositif : entraînant une nouvelle intervention, l’interruption de l’anticoagulation ou la prolongation du séjour à l’hôpital. Dans le groupe de traitement continu, le temps médian entre les doses d’AOD avant et après l’intervention était de 12 heures. Dans le groupe de traitement interrompu, le temps médian était de 72 heures. Un hématome cliniquement significatif est survenu che</a:t>
            </a:r>
            <a:r>
              <a:rPr lang="fr-MC" dirty="0"/>
              <a:t>z 7 des</a:t>
            </a:r>
            <a:r>
              <a:rPr lang="fr-MC" sz="1200" kern="1200" dirty="0">
                <a:solidFill>
                  <a:schemeClr val="tx1"/>
                </a:solidFill>
                <a:effectLst/>
              </a:rPr>
              <a:t> 328 (2,1%; IC à 95%, 0,9–4,3) patients dans le groupe de traitement continu par un AOD et chez 7 des 334 (2,1%; IC À 95% 0,9–4,3) patients </a:t>
            </a:r>
            <a:r>
              <a:rPr lang="fr-MC" dirty="0"/>
              <a:t>dans le groupe de traitement interrompu </a:t>
            </a:r>
            <a:r>
              <a:rPr lang="fr-MC" sz="1200" kern="1200" dirty="0">
                <a:solidFill>
                  <a:schemeClr val="tx1"/>
                </a:solidFill>
                <a:effectLst/>
              </a:rPr>
              <a:t>(</a:t>
            </a:r>
            <a:r>
              <a:rPr lang="fr-MC" sz="1200" i="1" kern="1200" dirty="0">
                <a:solidFill>
                  <a:schemeClr val="tx1"/>
                </a:solidFill>
                <a:effectLst/>
              </a:rPr>
              <a:t>P</a:t>
            </a:r>
            <a:r>
              <a:rPr lang="fr-MC" sz="1200" kern="1200" dirty="0">
                <a:solidFill>
                  <a:schemeClr val="tx1"/>
                </a:solidFill>
                <a:effectLst/>
              </a:rPr>
              <a:t> = 0,97). Les complications étaient rares et comprenaient un cas d’AVC et un cas d’épanchement péricardique symptomatique dans chaque groupe.</a:t>
            </a:r>
          </a:p>
          <a:p>
            <a:pPr fontAlgn="base"/>
            <a:r>
              <a:rPr lang="en-CA" sz="1200" b="1" kern="1200" dirty="0">
                <a:solidFill>
                  <a:schemeClr val="tx1"/>
                </a:solidFill>
                <a:effectLst/>
                <a:latin typeface="+mn-lt"/>
                <a:ea typeface="+mn-ea"/>
                <a:cs typeface="+mn-cs"/>
              </a:rPr>
              <a:t>Conclusions</a:t>
            </a:r>
          </a:p>
          <a:p>
            <a:pPr fontAlgn="base"/>
            <a:r>
              <a:rPr lang="fr-CA" sz="1200" kern="1200" dirty="0">
                <a:solidFill>
                  <a:schemeClr val="tx1"/>
                </a:solidFill>
                <a:effectLst/>
              </a:rPr>
              <a:t>Ces résultats suggèrent que selon le scénario clinique, l’une ou l’autre des stratégies thérapeutiques (</a:t>
            </a:r>
            <a:r>
              <a:rPr lang="fr-CA" dirty="0"/>
              <a:t>traitement continu par un AOD ou traitement interrompu par un AOD</a:t>
            </a:r>
            <a:r>
              <a:rPr lang="fr-CA" sz="1200" kern="1200" dirty="0">
                <a:solidFill>
                  <a:schemeClr val="tx1"/>
                </a:solidFill>
                <a:effectLst/>
              </a:rPr>
              <a:t>) pourrait être raisonnable, du moins pour les patients ayant des caractéristiques similaires à ceux recrutés dans notre étude.</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837744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Notes du </a:t>
            </a:r>
            <a:r>
              <a:rPr lang="en-CA" b="1" dirty="0" err="1"/>
              <a:t>conférencier</a:t>
            </a:r>
            <a:r>
              <a:rPr lang="en-CA" b="1" dirty="0"/>
              <a:t> :</a:t>
            </a:r>
          </a:p>
          <a:p>
            <a:endParaRPr lang="en-CA" b="1" dirty="0"/>
          </a:p>
          <a:p>
            <a:r>
              <a:rPr lang="fr-MC" b="1" dirty="0"/>
              <a:t>Critère d’évaluation principal : un hématome cliniquement significatif (HCS) était défini comme :</a:t>
            </a:r>
          </a:p>
          <a:p>
            <a:r>
              <a:rPr lang="fr-MC" b="1" dirty="0"/>
              <a:t>1. </a:t>
            </a:r>
            <a:r>
              <a:rPr lang="fr-MC" b="0" dirty="0"/>
              <a:t>Hématome nécessitant une nouvelle </a:t>
            </a:r>
            <a:r>
              <a:rPr lang="fr-MC" dirty="0"/>
              <a:t>intervention ou</a:t>
            </a:r>
            <a:endParaRPr lang="fr-MC" b="0" dirty="0"/>
          </a:p>
          <a:p>
            <a:r>
              <a:rPr lang="fr-MC" b="0" dirty="0"/>
              <a:t>2. Hématome entraînant la prolongation de l’hospitalisation ou</a:t>
            </a:r>
          </a:p>
          <a:p>
            <a:r>
              <a:rPr lang="fr-MC" dirty="0"/>
              <a:t>3. </a:t>
            </a:r>
            <a:r>
              <a:rPr lang="fr-MC" b="0" dirty="0"/>
              <a:t>Hématome nécessitant l’interruption de l’anticoagulation </a:t>
            </a:r>
            <a:endParaRPr lang="fr-MC" b="1" dirty="0"/>
          </a:p>
          <a:p>
            <a:pPr lvl="0" algn="l" defTabSz="914400">
              <a:defRPr/>
            </a:pPr>
            <a:endParaRPr lang="fr-MC" sz="1200" b="1" dirty="0">
              <a:solidFill>
                <a:prstClr val="black"/>
              </a:solidFill>
              <a:latin typeface="Arial Narrow" panose="020B0606020202030204" pitchFamily="34" charset="0"/>
              <a:cs typeface="Candara"/>
            </a:endParaRPr>
          </a:p>
          <a:p>
            <a:pPr fontAlgn="base"/>
            <a:r>
              <a:rPr lang="fr-MC" sz="1200" b="1" i="0" kern="1200" dirty="0">
                <a:solidFill>
                  <a:schemeClr val="tx1"/>
                </a:solidFill>
                <a:effectLst/>
              </a:rPr>
              <a:t>Résumé</a:t>
            </a:r>
          </a:p>
          <a:p>
            <a:pPr fontAlgn="base"/>
            <a:r>
              <a:rPr lang="fr-MC" b="1" dirty="0"/>
              <a:t>Objectifs </a:t>
            </a:r>
            <a:endParaRPr lang="fr-MC" sz="1200" b="1" kern="1200" dirty="0">
              <a:solidFill>
                <a:schemeClr val="tx1"/>
              </a:solidFill>
              <a:effectLst/>
            </a:endParaRPr>
          </a:p>
          <a:p>
            <a:pPr fontAlgn="base"/>
            <a:r>
              <a:rPr lang="fr-MC" sz="1200" kern="1200" dirty="0">
                <a:solidFill>
                  <a:schemeClr val="tx1"/>
                </a:solidFill>
                <a:effectLst/>
              </a:rPr>
              <a:t>Les lignes directrices recommandent de continuer la warfarine plutôt que d’utiliser </a:t>
            </a:r>
            <a:r>
              <a:rPr lang="fr-MC" dirty="0"/>
              <a:t>un relais héparine pour la chirurgie d’implantation d’un stimulateur cardiaque et d’un défibrillateur, après que l’étude</a:t>
            </a:r>
            <a:r>
              <a:rPr lang="fr-MC" sz="1200" kern="1200" dirty="0">
                <a:solidFill>
                  <a:schemeClr val="tx1"/>
                </a:solidFill>
                <a:effectLst/>
              </a:rPr>
              <a:t> BRUISE CONTROL ait démontré une réduction de  80% des hématomes</a:t>
            </a:r>
            <a:r>
              <a:rPr lang="fr-MC" dirty="0"/>
              <a:t> sous-cutanés dus à l’implantation d’un dispositif avec cette approche</a:t>
            </a:r>
            <a:r>
              <a:rPr lang="fr-MC" sz="1200" kern="1200" dirty="0">
                <a:solidFill>
                  <a:schemeClr val="tx1"/>
                </a:solidFill>
                <a:effectLst/>
              </a:rPr>
              <a:t>. Cependant, des anticoagulants oraux directs (AOD) sont </a:t>
            </a:r>
            <a:r>
              <a:rPr lang="fr-MC" dirty="0"/>
              <a:t>maintenant utilisés pour traiter la majorité des patients atteints de fibrillation auriculaire</a:t>
            </a:r>
            <a:r>
              <a:rPr lang="fr-MC" sz="1200" kern="1200" dirty="0">
                <a:solidFill>
                  <a:schemeClr val="tx1"/>
                </a:solidFill>
                <a:effectLst/>
              </a:rPr>
              <a:t>. Nous avons cherché à comprendre la meilleure stratégie pour gérer les AOD au moment de l’implantation du dispositif et nous avons émis spécifiquement l’hypothèse que l’implantation d’un dispositif sans interrompre les AOD entraînerait un taux réduit d’hématomes.</a:t>
            </a:r>
          </a:p>
          <a:p>
            <a:pPr fontAlgn="base"/>
            <a:r>
              <a:rPr lang="fr-MC" sz="1200" b="1" kern="1200" dirty="0">
                <a:solidFill>
                  <a:schemeClr val="tx1"/>
                </a:solidFill>
                <a:effectLst/>
              </a:rPr>
              <a:t>Méthodologie et résultats</a:t>
            </a:r>
          </a:p>
          <a:p>
            <a:pPr fontAlgn="base"/>
            <a:r>
              <a:rPr lang="fr-MC" sz="1200" kern="1200" dirty="0">
                <a:solidFill>
                  <a:schemeClr val="tx1"/>
                </a:solidFill>
                <a:effectLst/>
              </a:rPr>
              <a:t>Nous avons réparti au hasard </a:t>
            </a:r>
            <a:r>
              <a:rPr lang="fr-MC" dirty="0"/>
              <a:t>des patients atteints de fibrillation auriculaire et ayant un score </a:t>
            </a:r>
            <a:r>
              <a:rPr lang="fr-MC" sz="1200" kern="1200" dirty="0">
                <a:solidFill>
                  <a:schemeClr val="tx1"/>
                </a:solidFill>
                <a:effectLst/>
              </a:rPr>
              <a:t>CHA</a:t>
            </a:r>
            <a:r>
              <a:rPr lang="fr-MC" sz="1200" kern="1200" baseline="-25000" dirty="0">
                <a:solidFill>
                  <a:schemeClr val="tx1"/>
                </a:solidFill>
                <a:effectLst/>
              </a:rPr>
              <a:t>2</a:t>
            </a:r>
            <a:r>
              <a:rPr lang="fr-MC" sz="1200" kern="1200" dirty="0">
                <a:solidFill>
                  <a:schemeClr val="tx1"/>
                </a:solidFill>
                <a:effectLst/>
              </a:rPr>
              <a:t>DS</a:t>
            </a:r>
            <a:r>
              <a:rPr lang="fr-MC" sz="1200" kern="1200" baseline="-25000" dirty="0">
                <a:solidFill>
                  <a:schemeClr val="tx1"/>
                </a:solidFill>
                <a:effectLst/>
              </a:rPr>
              <a:t>2</a:t>
            </a:r>
            <a:r>
              <a:rPr lang="fr-MC" sz="1200" kern="1200" dirty="0">
                <a:solidFill>
                  <a:schemeClr val="tx1"/>
                </a:solidFill>
                <a:effectLst/>
              </a:rPr>
              <a:t>-VASc ≥ 2, à un </a:t>
            </a:r>
            <a:r>
              <a:rPr lang="fr-MC" dirty="0"/>
              <a:t>traitement continu vs un traitement interrompu par un AOD </a:t>
            </a:r>
            <a:r>
              <a:rPr lang="fr-MC" sz="1200" kern="1200" dirty="0">
                <a:solidFill>
                  <a:schemeClr val="tx1"/>
                </a:solidFill>
                <a:effectLst/>
              </a:rPr>
              <a:t>(dabigatran, </a:t>
            </a:r>
            <a:r>
              <a:rPr lang="fr-MC" sz="1200" kern="1200" dirty="0" err="1">
                <a:solidFill>
                  <a:schemeClr val="tx1"/>
                </a:solidFill>
                <a:effectLst/>
              </a:rPr>
              <a:t>rivaroxaban</a:t>
            </a:r>
            <a:r>
              <a:rPr lang="fr-MC" sz="1200" kern="1200" dirty="0">
                <a:solidFill>
                  <a:schemeClr val="tx1"/>
                </a:solidFill>
                <a:effectLst/>
              </a:rPr>
              <a:t> ou </a:t>
            </a:r>
            <a:r>
              <a:rPr lang="fr-MC" sz="1200" kern="1200" dirty="0" err="1">
                <a:solidFill>
                  <a:schemeClr val="tx1"/>
                </a:solidFill>
                <a:effectLst/>
              </a:rPr>
              <a:t>apixaban</a:t>
            </a:r>
            <a:r>
              <a:rPr lang="fr-MC" sz="1200" kern="1200" dirty="0">
                <a:solidFill>
                  <a:schemeClr val="tx1"/>
                </a:solidFill>
                <a:effectLst/>
              </a:rPr>
              <a:t>). Le critère principal a été évalué à l’insu,  un hématome sous-cutané cliniquement significatif dû à l’implantation d’un dispositif : entraînant une nouvelle intervention, l’interruption de l’anticoagulation ou la prolongation du séjour à l’hôpital. Dans le groupe de traitement continu, le temps médian entre les doses d’AOD avant et après l’intervention était de 12 heures. Dans le groupe de traitement interrompu, le temps médian était de 72 heures. Un hématome cliniquement significatif est survenu che</a:t>
            </a:r>
            <a:r>
              <a:rPr lang="fr-MC" dirty="0"/>
              <a:t>z 7 des</a:t>
            </a:r>
            <a:r>
              <a:rPr lang="fr-MC" sz="1200" kern="1200" dirty="0">
                <a:solidFill>
                  <a:schemeClr val="tx1"/>
                </a:solidFill>
                <a:effectLst/>
              </a:rPr>
              <a:t> 328 (2,1%; IC à 95%, 0,9–4,3) patients dans le groupe de traitement continu par un AOD et chez 7 des 334 (2,1%; IC À 95% 0,9–4,3) patients </a:t>
            </a:r>
            <a:r>
              <a:rPr lang="fr-MC" dirty="0"/>
              <a:t>dans le groupe de traitement interrompu </a:t>
            </a:r>
            <a:r>
              <a:rPr lang="fr-MC" sz="1200" kern="1200" dirty="0">
                <a:solidFill>
                  <a:schemeClr val="tx1"/>
                </a:solidFill>
                <a:effectLst/>
              </a:rPr>
              <a:t>(</a:t>
            </a:r>
            <a:r>
              <a:rPr lang="fr-MC" sz="1200" i="1" kern="1200" dirty="0">
                <a:solidFill>
                  <a:schemeClr val="tx1"/>
                </a:solidFill>
                <a:effectLst/>
              </a:rPr>
              <a:t>P</a:t>
            </a:r>
            <a:r>
              <a:rPr lang="fr-MC" sz="1200" kern="1200" dirty="0">
                <a:solidFill>
                  <a:schemeClr val="tx1"/>
                </a:solidFill>
                <a:effectLst/>
              </a:rPr>
              <a:t> = 0,97). Les complications étaient rares et comprenaient un cas d’AVC et un cas d’épanchement péricardique symptomatique dans chaque groupe.</a:t>
            </a:r>
          </a:p>
          <a:p>
            <a:pPr fontAlgn="base"/>
            <a:r>
              <a:rPr lang="en-CA" sz="1200" b="1" kern="1200" dirty="0">
                <a:solidFill>
                  <a:schemeClr val="tx1"/>
                </a:solidFill>
                <a:effectLst/>
                <a:latin typeface="+mn-lt"/>
                <a:ea typeface="+mn-ea"/>
                <a:cs typeface="+mn-cs"/>
              </a:rPr>
              <a:t>Conclusions</a:t>
            </a:r>
          </a:p>
          <a:p>
            <a:pPr fontAlgn="base"/>
            <a:r>
              <a:rPr lang="fr-CA" sz="1200" kern="1200" dirty="0">
                <a:solidFill>
                  <a:schemeClr val="tx1"/>
                </a:solidFill>
                <a:effectLst/>
              </a:rPr>
              <a:t>Ces résultats suggèrent que selon le scénario clinique, l’une ou l’autre des stratégies thérapeutiques (</a:t>
            </a:r>
            <a:r>
              <a:rPr lang="fr-CA" dirty="0"/>
              <a:t>traitement continu par un AOD ou traitement interrompu par un AOD</a:t>
            </a:r>
            <a:r>
              <a:rPr lang="fr-CA" sz="1200" kern="1200" dirty="0">
                <a:solidFill>
                  <a:schemeClr val="tx1"/>
                </a:solidFill>
                <a:effectLst/>
              </a:rPr>
              <a:t>) pourrait être raisonnable, du moins pour les patients ayant des caractéristiques similaires à ceux recrutés dans notre étude.</a:t>
            </a:r>
          </a:p>
          <a:p>
            <a:pPr fontAlgn="base"/>
            <a:endParaRPr lang="en-CA"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9516774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Notes du </a:t>
            </a:r>
            <a:r>
              <a:rPr lang="en-CA" b="1" dirty="0" err="1"/>
              <a:t>conférencier</a:t>
            </a:r>
            <a:r>
              <a:rPr lang="en-CA" b="1" dirty="0"/>
              <a:t> :</a:t>
            </a:r>
          </a:p>
          <a:p>
            <a:pPr lvl="0" algn="l" defTabSz="914400">
              <a:defRPr/>
            </a:pPr>
            <a:endParaRPr lang="en-CA" sz="1200" b="1" dirty="0">
              <a:solidFill>
                <a:prstClr val="black"/>
              </a:solidFill>
              <a:latin typeface="Arial Narrow" panose="020B0606020202030204" pitchFamily="34" charset="0"/>
              <a:cs typeface="Candara"/>
            </a:endParaRPr>
          </a:p>
          <a:p>
            <a:pPr>
              <a:defRPr/>
            </a:pPr>
            <a:r>
              <a:rPr lang="fr-CA" sz="1000" dirty="0">
                <a:sym typeface="Symbol"/>
              </a:rPr>
              <a:t>Recommandation du Comité directeur :  Les médecins devraient tenir compte non seulement du risque hémorragique associé à une intervention, mais également des comorbidités qui peuvent exacerber ce risque</a:t>
            </a:r>
            <a:r>
              <a:rPr lang="fr-CA" sz="1000" dirty="0"/>
              <a:t> (p. ex., âge avancé, insuffisance rénale ou hépatique).</a:t>
            </a:r>
          </a:p>
          <a:p>
            <a:pPr marL="178573" indent="-178573">
              <a:buFontTx/>
              <a:buChar char="-"/>
            </a:pPr>
            <a:r>
              <a:rPr lang="fr-CA" sz="1000" dirty="0"/>
              <a:t>De nombreuses interventions invasives et chirurgicales ne sont associées qu’à un très faible ou faible risque  hémorragique – le traitement par des AOD peut être interrompu  brièvement ou même poursuivi sans interruption durant ces interventions comme cela sera examiné dans le cas 2.</a:t>
            </a:r>
            <a:endParaRPr lang="fr-CA" sz="1000" baseline="0" dirty="0"/>
          </a:p>
          <a:p>
            <a:pPr marL="178573" indent="-178573">
              <a:buFontTx/>
              <a:buChar char="-"/>
            </a:pPr>
            <a:r>
              <a:rPr lang="fr-CA" sz="1000" baseline="0" dirty="0"/>
              <a:t>Le traitement antithrombotique</a:t>
            </a:r>
            <a:r>
              <a:rPr lang="fr-CA" sz="1000" dirty="0"/>
              <a:t> avec la</a:t>
            </a:r>
            <a:r>
              <a:rPr lang="fr-CA" sz="1000" baseline="0" dirty="0"/>
              <a:t> warfarine</a:t>
            </a:r>
            <a:r>
              <a:rPr lang="fr-CA" sz="1000" dirty="0"/>
              <a:t> </a:t>
            </a:r>
            <a:r>
              <a:rPr lang="fr-CA" sz="1000" u="sng" dirty="0"/>
              <a:t>mais non  avec un AOD</a:t>
            </a:r>
            <a:r>
              <a:rPr lang="fr-CA" sz="1000" u="sng" baseline="0" dirty="0"/>
              <a:t> </a:t>
            </a:r>
            <a:r>
              <a:rPr lang="fr-CA" sz="1000" dirty="0"/>
              <a:t>peut être poursuivi sans danger avant/après l’implantation d’un  stimulateur cardiaque ou d’un DAI.</a:t>
            </a:r>
            <a:endParaRPr lang="fr-CA" sz="1000" baseline="0" dirty="0"/>
          </a:p>
          <a:p>
            <a:pPr marL="178573" indent="-178573">
              <a:buFontTx/>
              <a:buChar char="-"/>
            </a:pPr>
            <a:r>
              <a:rPr lang="fr-CA" sz="1000" baseline="0" dirty="0"/>
              <a:t>Il n’est </a:t>
            </a:r>
            <a:r>
              <a:rPr lang="fr-CA" sz="1000" u="sng" baseline="0" dirty="0"/>
              <a:t>jamais</a:t>
            </a:r>
            <a:r>
              <a:rPr lang="fr-CA" sz="1000" baseline="0" dirty="0"/>
              <a:t> nécessaire  d’administrer  de l’héparine sous-cutanée  en</a:t>
            </a:r>
            <a:r>
              <a:rPr lang="fr-CA" sz="1000" dirty="0"/>
              <a:t> relais des AOD avant, pendant et après une intervention invasive ou chirurgicale  </a:t>
            </a:r>
            <a:r>
              <a:rPr lang="fr-CA" sz="1000" baseline="0" dirty="0"/>
              <a:t>en raison de leur courte durée d’action </a:t>
            </a:r>
            <a:endParaRPr lang="fr-CA" sz="1000" dirty="0"/>
          </a:p>
          <a:p>
            <a:endParaRPr lang="fr-CA" sz="1000" b="1" dirty="0"/>
          </a:p>
          <a:p>
            <a:r>
              <a:rPr lang="fr-CA" sz="1000" b="1" dirty="0"/>
              <a:t>RÉFÉRENCES :</a:t>
            </a:r>
            <a:endParaRPr lang="fr-CA" sz="1000" dirty="0"/>
          </a:p>
          <a:p>
            <a:r>
              <a:rPr lang="en-US" sz="1000" dirty="0"/>
              <a:t> </a:t>
            </a:r>
            <a:endParaRPr lang="en-CA" sz="1000" dirty="0"/>
          </a:p>
          <a:p>
            <a:r>
              <a:rPr lang="en-US" sz="1000" dirty="0" err="1"/>
              <a:t>Douketis</a:t>
            </a:r>
            <a:r>
              <a:rPr lang="en-US" sz="1000" dirty="0"/>
              <a:t> JD, Spyropoulos AC, Spencer FA, et al. Perioperative management of antithrombotic therapy: Antithrombotic Therapy and Prevention of Thrombosis, 9th ed: American College of Chest Physicians Evidence-Based Clinical Practice Guidelines. </a:t>
            </a:r>
            <a:r>
              <a:rPr lang="en-US" sz="1000" i="1" dirty="0"/>
              <a:t>Chest</a:t>
            </a:r>
            <a:r>
              <a:rPr lang="en-US" sz="1000" dirty="0"/>
              <a:t>. 2012;141(2 Suppl):e326S - 50S.</a:t>
            </a:r>
            <a:endParaRPr lang="en-CA" sz="1000" dirty="0"/>
          </a:p>
          <a:p>
            <a:r>
              <a:rPr lang="en-US" sz="1000" dirty="0"/>
              <a:t> </a:t>
            </a:r>
            <a:endParaRPr lang="en-CA" sz="1000" dirty="0"/>
          </a:p>
          <a:p>
            <a:r>
              <a:rPr lang="en-US" sz="1000" dirty="0"/>
              <a:t>Verma A, Cairns JA, Mitchell LB, et al. 2014 focused update of the Canadian Cardiovascular Society</a:t>
            </a:r>
            <a:endParaRPr lang="en-CA" sz="1000" dirty="0"/>
          </a:p>
          <a:p>
            <a:r>
              <a:rPr lang="en-US" sz="1000" dirty="0"/>
              <a:t>Guidelines for the management of atrial fibrillation. </a:t>
            </a:r>
            <a:r>
              <a:rPr lang="en-US" sz="1000" i="1" dirty="0"/>
              <a:t>Can J </a:t>
            </a:r>
            <a:r>
              <a:rPr lang="en-US" sz="1000" i="1" dirty="0" err="1"/>
              <a:t>Cardiol</a:t>
            </a:r>
            <a:r>
              <a:rPr lang="en-US" sz="1000" dirty="0"/>
              <a:t>. 2014;30(10):1114-1130.</a:t>
            </a:r>
            <a:endParaRPr lang="en-CA" sz="1000" dirty="0"/>
          </a:p>
          <a:p>
            <a:r>
              <a:rPr lang="en-US" sz="1000" dirty="0"/>
              <a:t> </a:t>
            </a:r>
            <a:endParaRPr lang="en-CA" sz="1000" dirty="0"/>
          </a:p>
          <a:p>
            <a:r>
              <a:rPr lang="en-US" sz="1000" dirty="0" err="1"/>
              <a:t>Horlocker</a:t>
            </a:r>
            <a:r>
              <a:rPr lang="en-US" sz="1000" dirty="0"/>
              <a:t> TT, Wedel DJ, </a:t>
            </a:r>
            <a:r>
              <a:rPr lang="en-US" sz="1000" dirty="0" err="1"/>
              <a:t>Rowlingson</a:t>
            </a:r>
            <a:r>
              <a:rPr lang="en-US" sz="1000" dirty="0"/>
              <a:t> JC, et al. Regional anesthesia in the patient receiving antithrombotic or thrombolytic therapy: American Society of Regional Anesthesia and Pain Medicine Evidence-Based Guidelines (Third Edition). </a:t>
            </a:r>
            <a:r>
              <a:rPr lang="en-US" sz="1000" i="1" dirty="0"/>
              <a:t>Reg </a:t>
            </a:r>
            <a:r>
              <a:rPr lang="en-US" sz="1000" i="1" dirty="0" err="1"/>
              <a:t>Anesth</a:t>
            </a:r>
            <a:r>
              <a:rPr lang="en-US" sz="1000" i="1" dirty="0"/>
              <a:t> Pain Med</a:t>
            </a:r>
            <a:r>
              <a:rPr lang="en-US" sz="1000" dirty="0"/>
              <a:t>. 2010;35(1):64-101.</a:t>
            </a:r>
            <a:endParaRPr lang="en-CA" sz="1000" dirty="0"/>
          </a:p>
          <a:p>
            <a:r>
              <a:rPr lang="en-US" sz="1000" dirty="0"/>
              <a:t> </a:t>
            </a:r>
            <a:endParaRPr lang="en-CA" sz="1000" dirty="0"/>
          </a:p>
          <a:p>
            <a:r>
              <a:rPr lang="en-US" sz="1000" dirty="0"/>
              <a:t>XARELTO-PM-ENG-10JUL2014-172618.pdf</a:t>
            </a:r>
            <a:r>
              <a:rPr lang="en-US" sz="1000" dirty="0">
                <a:hlinkClick r:id="rId3"/>
              </a:rPr>
              <a:t>. http://www.bayer.ca/files/XARELTO-PM-ENG-10JUL2014-</a:t>
            </a:r>
            <a:endParaRPr lang="en-CA" sz="1000" dirty="0"/>
          </a:p>
          <a:p>
            <a:r>
              <a:rPr lang="en-US" sz="1000" dirty="0"/>
              <a:t>172618.pdf? Accessed 11 Nov 2014</a:t>
            </a:r>
            <a:endParaRPr lang="en-CA" sz="1000" dirty="0"/>
          </a:p>
          <a:p>
            <a:r>
              <a:rPr lang="en-US" sz="1000" dirty="0"/>
              <a:t> </a:t>
            </a:r>
            <a:endParaRPr lang="en-CA" sz="1000" dirty="0"/>
          </a:p>
          <a:p>
            <a:r>
              <a:rPr lang="en-US" sz="1000" dirty="0"/>
              <a:t>Pfizer Canada Inc Eliquis Product Monograph. </a:t>
            </a:r>
            <a:r>
              <a:rPr lang="en-US" sz="1000" dirty="0">
                <a:hlinkClick r:id="rId4"/>
              </a:rPr>
              <a:t>http://www.pfizer.ca/en/our_products/products/monograph/313</a:t>
            </a:r>
            <a:r>
              <a:rPr lang="en-US" sz="1000" dirty="0"/>
              <a:t>. Accessed 11 Nov 2014</a:t>
            </a:r>
            <a:endParaRPr lang="en-CA" sz="1000" dirty="0"/>
          </a:p>
          <a:p>
            <a:r>
              <a:rPr lang="en-US" sz="1000" dirty="0"/>
              <a:t> </a:t>
            </a:r>
            <a:endParaRPr lang="en-CA" sz="1000" dirty="0"/>
          </a:p>
          <a:p>
            <a:r>
              <a:rPr lang="en-US" sz="1000" dirty="0"/>
              <a:t>Boehringer Ingelheim Canada Ltd. (2014) Pradaxa Product Monograph. </a:t>
            </a:r>
            <a:r>
              <a:rPr lang="en-US" sz="1000" dirty="0">
                <a:hlinkClick r:id="rId5"/>
              </a:rPr>
              <a:t>http://www.boehringer-</a:t>
            </a:r>
            <a:r>
              <a:rPr lang="en-US" sz="1000" dirty="0"/>
              <a:t> ingelheim.ca/content/dam/internet/</a:t>
            </a:r>
            <a:r>
              <a:rPr lang="en-US" sz="1000" dirty="0" err="1"/>
              <a:t>opu</a:t>
            </a:r>
            <a:r>
              <a:rPr lang="en-US" sz="1000" dirty="0"/>
              <a:t>/</a:t>
            </a:r>
            <a:r>
              <a:rPr lang="en-US" sz="1000" dirty="0" err="1"/>
              <a:t>ca_EN</a:t>
            </a:r>
            <a:r>
              <a:rPr lang="en-US" sz="1000" dirty="0"/>
              <a:t>/documents/</a:t>
            </a:r>
            <a:r>
              <a:rPr lang="en-US" sz="1000" dirty="0" err="1"/>
              <a:t>humanhealth</a:t>
            </a:r>
            <a:r>
              <a:rPr lang="en-US" sz="1000" dirty="0"/>
              <a:t>/</a:t>
            </a:r>
            <a:r>
              <a:rPr lang="en-US" sz="1000" dirty="0" err="1"/>
              <a:t>product_monograph</a:t>
            </a:r>
            <a:r>
              <a:rPr lang="en-US" sz="1000" dirty="0"/>
              <a:t>/</a:t>
            </a:r>
            <a:r>
              <a:rPr lang="en-US" sz="1000" dirty="0" err="1"/>
              <a:t>Prad</a:t>
            </a:r>
            <a:r>
              <a:rPr lang="en-US" sz="1000" dirty="0"/>
              <a:t> axaPMEN.pdf. Accessed 11 Nov 2014</a:t>
            </a:r>
            <a:endParaRPr lang="en-CA" sz="1000" dirty="0"/>
          </a:p>
          <a:p>
            <a:r>
              <a:rPr lang="en-US" sz="1000" dirty="0"/>
              <a:t> </a:t>
            </a:r>
            <a:endParaRPr lang="en-CA" sz="1000" dirty="0"/>
          </a:p>
          <a:p>
            <a:r>
              <a:rPr lang="en-US" sz="1000" dirty="0"/>
              <a:t>Thrombosis Canada. </a:t>
            </a:r>
            <a:r>
              <a:rPr lang="en-US" sz="1000" dirty="0">
                <a:hlinkClick r:id="rId6"/>
              </a:rPr>
              <a:t>http://thrombosiscanada.ca/</a:t>
            </a:r>
            <a:endParaRPr lang="en-CA" sz="1000" dirty="0"/>
          </a:p>
          <a:p>
            <a:endParaRPr lang="en-CA" sz="1000"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124382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F67E9A9B-7AFD-44BE-AF11-728F51BE4E1B}" type="slidenum">
              <a:rPr lang="en-US" smtClean="0"/>
              <a:t>7</a:t>
            </a:fld>
            <a:endParaRPr lang="en-US"/>
          </a:p>
        </p:txBody>
      </p:sp>
    </p:spTree>
    <p:extLst>
      <p:ext uri="{BB962C8B-B14F-4D97-AF65-F5344CB8AC3E}">
        <p14:creationId xmlns:p14="http://schemas.microsoft.com/office/powerpoint/2010/main" val="34894980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F67E9A9B-7AFD-44BE-AF11-728F51BE4E1B}" type="slidenum">
              <a:rPr lang="en-US" smtClean="0"/>
              <a:t>70</a:t>
            </a:fld>
            <a:endParaRPr lang="en-US"/>
          </a:p>
        </p:txBody>
      </p:sp>
    </p:spTree>
    <p:extLst>
      <p:ext uri="{BB962C8B-B14F-4D97-AF65-F5344CB8AC3E}">
        <p14:creationId xmlns:p14="http://schemas.microsoft.com/office/powerpoint/2010/main" val="110792396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Notes du </a:t>
            </a:r>
            <a:r>
              <a:rPr lang="en-CA" b="1" dirty="0" err="1"/>
              <a:t>conférencier</a:t>
            </a:r>
            <a:r>
              <a:rPr lang="en-CA" b="1" dirty="0"/>
              <a:t> :</a:t>
            </a:r>
          </a:p>
          <a:p>
            <a:pPr lvl="0" algn="l" defTabSz="914400">
              <a:defRPr/>
            </a:pPr>
            <a:endParaRPr lang="en-CA" sz="1200" b="1" dirty="0">
              <a:solidFill>
                <a:prstClr val="black"/>
              </a:solidFill>
              <a:latin typeface="Arial Narrow" panose="020B0606020202030204" pitchFamily="34" charset="0"/>
              <a:cs typeface="Candara"/>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8025769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Notes du </a:t>
            </a:r>
            <a:r>
              <a:rPr lang="en-CA" b="1" dirty="0" err="1"/>
              <a:t>conférencier</a:t>
            </a:r>
            <a:r>
              <a:rPr lang="en-CA" b="1" dirty="0"/>
              <a:t> :</a:t>
            </a:r>
          </a:p>
          <a:p>
            <a:pPr lvl="0" algn="l" defTabSz="914400">
              <a:defRPr/>
            </a:pPr>
            <a:endParaRPr lang="en-CA" sz="1200" b="1" dirty="0">
              <a:solidFill>
                <a:prstClr val="black"/>
              </a:solidFill>
              <a:latin typeface="Arial Narrow" panose="020B0606020202030204" pitchFamily="34" charset="0"/>
              <a:cs typeface="Candara"/>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7021047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Notes du </a:t>
            </a:r>
            <a:r>
              <a:rPr lang="en-CA" b="1" dirty="0" err="1"/>
              <a:t>conférencier</a:t>
            </a:r>
            <a:r>
              <a:rPr lang="en-CA" b="1" dirty="0"/>
              <a:t> :</a:t>
            </a:r>
          </a:p>
          <a:p>
            <a:pPr lvl="0" algn="l" defTabSz="914400">
              <a:defRPr/>
            </a:pPr>
            <a:endParaRPr lang="en-CA" sz="1200" b="1" dirty="0">
              <a:solidFill>
                <a:prstClr val="black"/>
              </a:solidFill>
              <a:latin typeface="Arial Narrow" panose="020B0606020202030204" pitchFamily="34" charset="0"/>
              <a:cs typeface="Candara"/>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373999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Notes du </a:t>
            </a:r>
            <a:r>
              <a:rPr lang="en-CA" b="1" dirty="0" err="1"/>
              <a:t>conférencier</a:t>
            </a:r>
            <a:r>
              <a:rPr lang="en-CA" b="1" dirty="0"/>
              <a:t> :</a:t>
            </a:r>
          </a:p>
          <a:p>
            <a:endParaRPr lang="en-CA" dirty="0"/>
          </a:p>
          <a:p>
            <a:pPr marL="215900" indent="-214313" eaLnBrk="1">
              <a:lnSpc>
                <a:spcPct val="93000"/>
              </a:lnSpc>
              <a:spcBef>
                <a:spcPct val="0"/>
              </a:spcBef>
              <a:tabLst>
                <a:tab pos="723900" algn="l"/>
                <a:tab pos="1447800" algn="l"/>
                <a:tab pos="2171700" algn="l"/>
                <a:tab pos="2895600" algn="l"/>
                <a:tab pos="3619500" algn="l"/>
                <a:tab pos="4343400" algn="l"/>
                <a:tab pos="5067300" algn="l"/>
                <a:tab pos="5791200" algn="l"/>
              </a:tabLst>
            </a:pPr>
            <a:endParaRPr lang="en-US" altLang="en-US" sz="3600" dirty="0">
              <a:latin typeface="Arial" panose="020B0604020202020204" pitchFamily="34" charset="0"/>
              <a:cs typeface="Baekmuk Gulim" charset="0"/>
            </a:endParaRPr>
          </a:p>
          <a:p>
            <a:pPr marL="215900" indent="-214313" eaLnBrk="1">
              <a:lnSpc>
                <a:spcPct val="93000"/>
              </a:lnSpc>
              <a:spcBef>
                <a:spcPct val="0"/>
              </a:spcBef>
              <a:tabLst>
                <a:tab pos="723900" algn="l"/>
                <a:tab pos="1447800" algn="l"/>
                <a:tab pos="2171700" algn="l"/>
                <a:tab pos="2895600" algn="l"/>
                <a:tab pos="3619500" algn="l"/>
                <a:tab pos="4343400" algn="l"/>
                <a:tab pos="5067300" algn="l"/>
                <a:tab pos="5791200" algn="l"/>
              </a:tabLst>
            </a:pPr>
            <a:endParaRPr lang="en-US" altLang="en-US" sz="3600" dirty="0">
              <a:latin typeface="Arial" panose="020B0604020202020204" pitchFamily="34" charset="0"/>
              <a:cs typeface="Baekmuk Gulim" charset="0"/>
            </a:endParaRP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464634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3600" b="1" dirty="0"/>
              <a:t>Notes du </a:t>
            </a:r>
            <a:r>
              <a:rPr lang="en-US" sz="3600" b="1" dirty="0" err="1"/>
              <a:t>conférencier</a:t>
            </a:r>
            <a:r>
              <a:rPr lang="en-US" sz="3600" b="1" dirty="0"/>
              <a:t> :</a:t>
            </a:r>
          </a:p>
          <a:p>
            <a:endParaRPr lang="en-US" sz="3600" b="1" dirty="0"/>
          </a:p>
          <a:p>
            <a:pPr marL="181229" indent="-181229">
              <a:spcBef>
                <a:spcPct val="0"/>
              </a:spcBef>
              <a:buFont typeface="Arial"/>
              <a:buChar char="•"/>
            </a:pPr>
            <a:r>
              <a:rPr lang="fr-CA" altLang="en-US" sz="3600" dirty="0">
                <a:ea typeface="ＭＳ Ｐゴシック"/>
                <a:cs typeface="ＭＳ Ｐゴシック"/>
              </a:rPr>
              <a:t>Cette diapositive est nouvelle et importante et est issue de la mise à jour 2018 (la case à droite provient de la mise à jour 2016</a:t>
            </a:r>
            <a:r>
              <a:rPr lang="fr-CA" altLang="en-US" sz="3600" baseline="0" noProof="0" dirty="0">
                <a:ea typeface="ＭＳ Ｐゴシック"/>
                <a:cs typeface="ＭＳ Ｐゴシック"/>
              </a:rPr>
              <a:t>) des lignes directrices canadiennes sur la FA.</a:t>
            </a:r>
          </a:p>
          <a:p>
            <a:pPr marL="181229" indent="-181229">
              <a:spcBef>
                <a:spcPct val="0"/>
              </a:spcBef>
              <a:buFont typeface="Arial"/>
              <a:buChar char="•"/>
            </a:pPr>
            <a:r>
              <a:rPr lang="fr-CA" altLang="en-US" sz="3600" baseline="0" noProof="0" dirty="0">
                <a:ea typeface="ＭＳ Ｐゴシック"/>
                <a:cs typeface="ＭＳ Ｐゴシック"/>
              </a:rPr>
              <a:t>Deux points clés à souligner : le signe (*) indique qu’un AOD devrait être choisi de préférence à un AVK pour l’anticoagulation. La </a:t>
            </a:r>
            <a:r>
              <a:rPr lang="fr-CA" altLang="en-US" sz="3600" dirty="0">
                <a:ea typeface="ＭＳ Ｐゴシック"/>
                <a:cs typeface="ＭＳ Ｐゴシック"/>
              </a:rPr>
              <a:t>zone</a:t>
            </a:r>
            <a:r>
              <a:rPr lang="fr-CA" altLang="en-US" sz="3600" noProof="0" dirty="0">
                <a:ea typeface="ＭＳ Ｐゴシック"/>
                <a:cs typeface="ＭＳ Ｐゴシック"/>
              </a:rPr>
              <a:t> ombrée à droite souligne que tous les efforts doivent être faits pour choisir la posologie d’AOD appropriée sur la base de l’âge, de la taille et de la fonction rénale ainsi que pour minimiser le risque hémorragique en remédiant à tous</a:t>
            </a:r>
            <a:r>
              <a:rPr lang="fr-CA" altLang="en-US" sz="3600" baseline="0" noProof="0" dirty="0">
                <a:ea typeface="ＭＳ Ｐゴシック"/>
                <a:cs typeface="ＭＳ Ｐゴシック"/>
              </a:rPr>
              <a:t> les facteurs de risque hémorragique</a:t>
            </a:r>
            <a:r>
              <a:rPr lang="fr-CA" altLang="en-US" sz="3600" noProof="0" dirty="0">
                <a:ea typeface="ＭＳ Ｐゴシック"/>
                <a:cs typeface="ＭＳ Ｐゴシック"/>
              </a:rPr>
              <a:t> modifiables présents</a:t>
            </a:r>
            <a:r>
              <a:rPr lang="fr-CA" altLang="en-US" sz="3600" baseline="0" dirty="0">
                <a:ea typeface="ＭＳ Ｐゴシック"/>
                <a:cs typeface="ＭＳ Ｐゴシック"/>
              </a:rPr>
              <a:t>.</a:t>
            </a:r>
          </a:p>
          <a:p>
            <a:pPr marL="181229" indent="-181229">
              <a:spcBef>
                <a:spcPct val="0"/>
              </a:spcBef>
              <a:buFont typeface="Arial"/>
              <a:buChar char="•"/>
            </a:pPr>
            <a:r>
              <a:rPr lang="fr-CA" altLang="en-US" sz="3600" i="1" dirty="0">
                <a:ea typeface="ＭＳ Ｐゴシック"/>
                <a:cs typeface="ＭＳ Ｐゴシック"/>
              </a:rPr>
              <a:t>Il n’est plus nécessaire de calculer le score HASBLED d’un patient étant donné qu’il n’a pas d’impact sur le traitement</a:t>
            </a:r>
            <a:r>
              <a:rPr lang="fr-CA" altLang="en-US" sz="3600" i="1" baseline="0" noProof="0" dirty="0">
                <a:ea typeface="ＭＳ Ｐゴシック"/>
                <a:cs typeface="ＭＳ Ｐゴシック"/>
              </a:rPr>
              <a:t> (la plupart des patients sont</a:t>
            </a:r>
            <a:r>
              <a:rPr lang="fr-CA" altLang="en-US" sz="3600" i="1" noProof="0" dirty="0">
                <a:ea typeface="ＭＳ Ｐゴシック"/>
                <a:cs typeface="ＭＳ Ｐゴシック"/>
              </a:rPr>
              <a:t> sous anticoagulants s’ils présentent un risque accru</a:t>
            </a:r>
            <a:r>
              <a:rPr lang="fr-CA" altLang="en-US" sz="3600" i="1" baseline="0" noProof="0" dirty="0">
                <a:ea typeface="ＭＳ Ｐゴシック"/>
                <a:cs typeface="ＭＳ Ｐゴシック"/>
              </a:rPr>
              <a:t>.)</a:t>
            </a:r>
          </a:p>
          <a:p>
            <a:pPr marL="181229" indent="-181229">
              <a:spcBef>
                <a:spcPct val="0"/>
              </a:spcBef>
              <a:buFont typeface="Arial"/>
              <a:buChar char="•"/>
            </a:pPr>
            <a:r>
              <a:rPr lang="fr-CA" altLang="en-US" sz="3600" i="1" baseline="0" noProof="0" dirty="0">
                <a:ea typeface="ＭＳ Ｐゴシック"/>
                <a:cs typeface="ＭＳ Ｐゴシック"/>
              </a:rPr>
              <a:t>Le Canada </a:t>
            </a:r>
            <a:r>
              <a:rPr lang="fr-CA" altLang="en-US" sz="3600" i="1" dirty="0">
                <a:ea typeface="ＭＳ Ｐゴシック"/>
                <a:cs typeface="ＭＳ Ｐゴシック"/>
              </a:rPr>
              <a:t>n’a pas adopté le système d’évaluation </a:t>
            </a:r>
            <a:r>
              <a:rPr lang="fr-CA" altLang="en-US" sz="3600" i="1" baseline="0" noProof="0" dirty="0">
                <a:ea typeface="ＭＳ Ｐゴシック"/>
                <a:cs typeface="ＭＳ Ｐゴシック"/>
              </a:rPr>
              <a:t>CHADSVASC pour déterminer l’admissibilité</a:t>
            </a:r>
            <a:r>
              <a:rPr lang="fr-CA" altLang="en-US" sz="3600" i="1" noProof="0" dirty="0">
                <a:ea typeface="ＭＳ Ｐゴシック"/>
                <a:cs typeface="ＭＳ Ｐゴシック"/>
              </a:rPr>
              <a:t> à l’anticoagulation dans la FA</a:t>
            </a:r>
            <a:r>
              <a:rPr lang="fr-CA" altLang="en-US" sz="3600" i="1" baseline="0" noProof="0" dirty="0">
                <a:ea typeface="ＭＳ Ｐゴシック"/>
                <a:cs typeface="ＭＳ Ｐゴシック"/>
              </a:rPr>
              <a:t>.  Le seuil annuel de risque d’AVC embolique est établi</a:t>
            </a:r>
            <a:r>
              <a:rPr lang="fr-CA" altLang="en-US" sz="3600" i="1" noProof="0" dirty="0">
                <a:ea typeface="ＭＳ Ｐゴシック"/>
                <a:cs typeface="ＭＳ Ｐゴシック"/>
              </a:rPr>
              <a:t> à 1,5 </a:t>
            </a:r>
            <a:r>
              <a:rPr lang="fr-CA" altLang="en-US" sz="3600" i="1" baseline="0" noProof="0" dirty="0">
                <a:ea typeface="ＭＳ Ｐゴシック"/>
                <a:cs typeface="ＭＳ Ｐゴシック"/>
              </a:rPr>
              <a:t>% et  on pense qu’un patient atteint de maladie vasculaire </a:t>
            </a:r>
            <a:r>
              <a:rPr lang="fr-CA" altLang="en-US" sz="3600" i="1" dirty="0">
                <a:ea typeface="ＭＳ Ｐゴシック"/>
                <a:cs typeface="ＭＳ Ｐゴシック"/>
              </a:rPr>
              <a:t>âgé de 64 ans ou moins et ayant un score  C</a:t>
            </a:r>
            <a:r>
              <a:rPr lang="fr-CA" altLang="en-US" sz="3600" i="1" baseline="0" noProof="0" dirty="0">
                <a:ea typeface="ＭＳ Ｐゴシック"/>
                <a:cs typeface="ＭＳ Ｐゴシック"/>
              </a:rPr>
              <a:t>HADS2 = 0 présente</a:t>
            </a:r>
            <a:r>
              <a:rPr lang="fr-CA" altLang="en-US" sz="3600" i="1" noProof="0" dirty="0">
                <a:ea typeface="ＭＳ Ｐゴシック"/>
                <a:cs typeface="ＭＳ Ｐゴシック"/>
              </a:rPr>
              <a:t> un risque annuel d’AVC inférieur à</a:t>
            </a:r>
            <a:r>
              <a:rPr lang="fr-CA" altLang="en-US" sz="3600" i="1" baseline="0" noProof="0" dirty="0">
                <a:ea typeface="ＭＳ Ｐゴシック"/>
                <a:cs typeface="ＭＳ Ｐゴシック"/>
              </a:rPr>
              <a:t> 1,5% sur la base de l’interprétation des grandes</a:t>
            </a:r>
            <a:r>
              <a:rPr lang="fr-CA" altLang="en-US" sz="3600" i="1" noProof="0" dirty="0">
                <a:ea typeface="ＭＳ Ｐゴシック"/>
                <a:cs typeface="ＭＳ Ｐゴシック"/>
              </a:rPr>
              <a:t> séries de données disponibles actuellement</a:t>
            </a:r>
            <a:r>
              <a:rPr lang="fr-CA" altLang="en-US" sz="3600" i="1" baseline="0" noProof="0" dirty="0">
                <a:ea typeface="ＭＳ Ｐゴシック"/>
                <a:cs typeface="ＭＳ Ｐゴシック"/>
              </a:rPr>
              <a:t>.  </a:t>
            </a:r>
            <a:endParaRPr lang="fr-CA" altLang="en-US" sz="3600" i="1" noProof="0" dirty="0">
              <a:ea typeface="ＭＳ Ｐゴシック"/>
              <a:cs typeface="ＭＳ Ｐゴシック"/>
            </a:endParaRP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910889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DA413873-2673-B147-A94B-D5EB6E589C9E}" type="datetimeFigureOut">
              <a:rPr lang="en-US" smtClean="0"/>
              <a:t>2/14/2020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4C3809-C679-E446-8297-689D56928171}" type="slidenum">
              <a:rPr lang="en-US" smtClean="0"/>
              <a:t>‹N°›</a:t>
            </a:fld>
            <a:endParaRPr lang="en-US"/>
          </a:p>
        </p:txBody>
      </p:sp>
    </p:spTree>
    <p:extLst>
      <p:ext uri="{BB962C8B-B14F-4D97-AF65-F5344CB8AC3E}">
        <p14:creationId xmlns:p14="http://schemas.microsoft.com/office/powerpoint/2010/main" val="35551718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A413873-2673-B147-A94B-D5EB6E589C9E}" type="datetimeFigureOut">
              <a:rPr lang="en-US" smtClean="0"/>
              <a:t>2/14/2020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4C3809-C679-E446-8297-689D56928171}" type="slidenum">
              <a:rPr lang="en-US" smtClean="0"/>
              <a:t>‹N°›</a:t>
            </a:fld>
            <a:endParaRPr lang="en-US"/>
          </a:p>
        </p:txBody>
      </p:sp>
    </p:spTree>
    <p:extLst>
      <p:ext uri="{BB962C8B-B14F-4D97-AF65-F5344CB8AC3E}">
        <p14:creationId xmlns:p14="http://schemas.microsoft.com/office/powerpoint/2010/main" val="11485783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A413873-2673-B147-A94B-D5EB6E589C9E}" type="datetimeFigureOut">
              <a:rPr lang="en-US" smtClean="0"/>
              <a:t>2/14/2020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4C3809-C679-E446-8297-689D56928171}" type="slidenum">
              <a:rPr lang="en-US" smtClean="0"/>
              <a:t>‹N°›</a:t>
            </a:fld>
            <a:endParaRPr lang="en-US"/>
          </a:p>
        </p:txBody>
      </p:sp>
    </p:spTree>
    <p:extLst>
      <p:ext uri="{BB962C8B-B14F-4D97-AF65-F5344CB8AC3E}">
        <p14:creationId xmlns:p14="http://schemas.microsoft.com/office/powerpoint/2010/main" val="8838310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A413873-2673-B147-A94B-D5EB6E589C9E}" type="datetimeFigureOut">
              <a:rPr lang="en-US" smtClean="0"/>
              <a:t>2/14/2020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4C3809-C679-E446-8297-689D56928171}" type="slidenum">
              <a:rPr lang="en-US" smtClean="0"/>
              <a:t>‹N°›</a:t>
            </a:fld>
            <a:endParaRPr lang="en-US"/>
          </a:p>
        </p:txBody>
      </p:sp>
    </p:spTree>
    <p:extLst>
      <p:ext uri="{BB962C8B-B14F-4D97-AF65-F5344CB8AC3E}">
        <p14:creationId xmlns:p14="http://schemas.microsoft.com/office/powerpoint/2010/main" val="34980140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A413873-2673-B147-A94B-D5EB6E589C9E}" type="datetimeFigureOut">
              <a:rPr lang="en-US" smtClean="0"/>
              <a:t>2/14/2020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4C3809-C679-E446-8297-689D56928171}" type="slidenum">
              <a:rPr lang="en-US" smtClean="0"/>
              <a:t>‹N°›</a:t>
            </a:fld>
            <a:endParaRPr lang="en-US"/>
          </a:p>
        </p:txBody>
      </p:sp>
    </p:spTree>
    <p:extLst>
      <p:ext uri="{BB962C8B-B14F-4D97-AF65-F5344CB8AC3E}">
        <p14:creationId xmlns:p14="http://schemas.microsoft.com/office/powerpoint/2010/main" val="25430412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A413873-2673-B147-A94B-D5EB6E589C9E}" type="datetimeFigureOut">
              <a:rPr lang="en-US" smtClean="0"/>
              <a:t>2/14/2020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24C3809-C679-E446-8297-689D56928171}" type="slidenum">
              <a:rPr lang="en-US" smtClean="0"/>
              <a:t>‹N°›</a:t>
            </a:fld>
            <a:endParaRPr lang="en-US"/>
          </a:p>
        </p:txBody>
      </p:sp>
    </p:spTree>
    <p:extLst>
      <p:ext uri="{BB962C8B-B14F-4D97-AF65-F5344CB8AC3E}">
        <p14:creationId xmlns:p14="http://schemas.microsoft.com/office/powerpoint/2010/main" val="6542626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A413873-2673-B147-A94B-D5EB6E589C9E}" type="datetimeFigureOut">
              <a:rPr lang="en-US" smtClean="0"/>
              <a:t>2/14/2020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24C3809-C679-E446-8297-689D56928171}" type="slidenum">
              <a:rPr lang="en-US" smtClean="0"/>
              <a:t>‹N°›</a:t>
            </a:fld>
            <a:endParaRPr lang="en-US"/>
          </a:p>
        </p:txBody>
      </p:sp>
    </p:spTree>
    <p:extLst>
      <p:ext uri="{BB962C8B-B14F-4D97-AF65-F5344CB8AC3E}">
        <p14:creationId xmlns:p14="http://schemas.microsoft.com/office/powerpoint/2010/main" val="40021864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A413873-2673-B147-A94B-D5EB6E589C9E}" type="datetimeFigureOut">
              <a:rPr lang="en-US" smtClean="0"/>
              <a:t>2/14/2020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24C3809-C679-E446-8297-689D56928171}" type="slidenum">
              <a:rPr lang="en-US" smtClean="0"/>
              <a:t>‹N°›</a:t>
            </a:fld>
            <a:endParaRPr lang="en-US"/>
          </a:p>
        </p:txBody>
      </p:sp>
    </p:spTree>
    <p:extLst>
      <p:ext uri="{BB962C8B-B14F-4D97-AF65-F5344CB8AC3E}">
        <p14:creationId xmlns:p14="http://schemas.microsoft.com/office/powerpoint/2010/main" val="31992269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A413873-2673-B147-A94B-D5EB6E589C9E}" type="datetimeFigureOut">
              <a:rPr lang="en-US" smtClean="0"/>
              <a:t>2/14/2020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24C3809-C679-E446-8297-689D56928171}" type="slidenum">
              <a:rPr lang="en-US" smtClean="0"/>
              <a:t>‹N°›</a:t>
            </a:fld>
            <a:endParaRPr lang="en-US"/>
          </a:p>
        </p:txBody>
      </p:sp>
    </p:spTree>
    <p:extLst>
      <p:ext uri="{BB962C8B-B14F-4D97-AF65-F5344CB8AC3E}">
        <p14:creationId xmlns:p14="http://schemas.microsoft.com/office/powerpoint/2010/main" val="12338481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A413873-2673-B147-A94B-D5EB6E589C9E}" type="datetimeFigureOut">
              <a:rPr lang="en-US" smtClean="0"/>
              <a:t>2/14/2020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24C3809-C679-E446-8297-689D56928171}" type="slidenum">
              <a:rPr lang="en-US" smtClean="0"/>
              <a:t>‹N°›</a:t>
            </a:fld>
            <a:endParaRPr lang="en-US"/>
          </a:p>
        </p:txBody>
      </p:sp>
    </p:spTree>
    <p:extLst>
      <p:ext uri="{BB962C8B-B14F-4D97-AF65-F5344CB8AC3E}">
        <p14:creationId xmlns:p14="http://schemas.microsoft.com/office/powerpoint/2010/main" val="20891394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A413873-2673-B147-A94B-D5EB6E589C9E}" type="datetimeFigureOut">
              <a:rPr lang="en-US" smtClean="0"/>
              <a:t>2/14/2020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24C3809-C679-E446-8297-689D56928171}" type="slidenum">
              <a:rPr lang="en-US" smtClean="0"/>
              <a:t>‹N°›</a:t>
            </a:fld>
            <a:endParaRPr lang="en-US"/>
          </a:p>
        </p:txBody>
      </p:sp>
    </p:spTree>
    <p:extLst>
      <p:ext uri="{BB962C8B-B14F-4D97-AF65-F5344CB8AC3E}">
        <p14:creationId xmlns:p14="http://schemas.microsoft.com/office/powerpoint/2010/main" val="8967637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A413873-2673-B147-A94B-D5EB6E589C9E}" type="datetimeFigureOut">
              <a:rPr lang="en-US" smtClean="0"/>
              <a:t>2/14/2020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24C3809-C679-E446-8297-689D56928171}" type="slidenum">
              <a:rPr lang="en-US" smtClean="0"/>
              <a:t>‹N°›</a:t>
            </a:fld>
            <a:endParaRPr lang="en-US"/>
          </a:p>
        </p:txBody>
      </p:sp>
    </p:spTree>
    <p:extLst>
      <p:ext uri="{BB962C8B-B14F-4D97-AF65-F5344CB8AC3E}">
        <p14:creationId xmlns:p14="http://schemas.microsoft.com/office/powerpoint/2010/main" val="219895744"/>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png"/><Relationship Id="rId4" Type="http://schemas.microsoft.com/office/2007/relationships/hdphoto" Target="../media/hdphoto3.wdp"/></Relationships>
</file>

<file path=ppt/slides/_rels/slide11.xml.rels><?xml version="1.0" encoding="UTF-8" standalone="yes"?>
<Relationships xmlns="http://schemas.openxmlformats.org/package/2006/relationships"><Relationship Id="rId8" Type="http://schemas.openxmlformats.org/officeDocument/2006/relationships/chart" Target="../charts/chart4.xml"/><Relationship Id="rId3" Type="http://schemas.openxmlformats.org/officeDocument/2006/relationships/image" Target="../media/image9.png"/><Relationship Id="rId7" Type="http://schemas.openxmlformats.org/officeDocument/2006/relationships/chart" Target="../charts/chart3.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chart" Target="../charts/chart2.xml"/><Relationship Id="rId5" Type="http://schemas.openxmlformats.org/officeDocument/2006/relationships/chart" Target="../charts/chart1.xml"/><Relationship Id="rId4" Type="http://schemas.microsoft.com/office/2007/relationships/hdphoto" Target="../media/hdphoto3.wdp"/><Relationship Id="rId9"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2.png"/><Relationship Id="rId4" Type="http://schemas.microsoft.com/office/2007/relationships/hdphoto" Target="../media/hdphoto3.wdp"/></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10.png"/><Relationship Id="rId4" Type="http://schemas.microsoft.com/office/2007/relationships/hdphoto" Target="../media/hdphoto3.wdp"/></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2.png"/><Relationship Id="rId4" Type="http://schemas.microsoft.com/office/2007/relationships/hdphoto" Target="../media/hdphoto3.wdp"/></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2.png"/><Relationship Id="rId4" Type="http://schemas.microsoft.com/office/2007/relationships/hdphoto" Target="../media/hdphoto3.wdp"/></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2.png"/><Relationship Id="rId4" Type="http://schemas.microsoft.com/office/2007/relationships/hdphoto" Target="../media/hdphoto3.wdp"/></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13.png"/><Relationship Id="rId4" Type="http://schemas.microsoft.com/office/2007/relationships/hdphoto" Target="../media/hdphoto1.wdp"/></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2.png"/><Relationship Id="rId4" Type="http://schemas.microsoft.com/office/2007/relationships/hdphoto" Target="../media/hdphoto3.wdp"/></Relationships>
</file>

<file path=ppt/slides/_rels/slide19.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chart" Target="../charts/chart7.xm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chart" Target="../charts/chart6.xml"/><Relationship Id="rId5" Type="http://schemas.openxmlformats.org/officeDocument/2006/relationships/chart" Target="../charts/chart5.xml"/><Relationship Id="rId10" Type="http://schemas.openxmlformats.org/officeDocument/2006/relationships/image" Target="../media/image2.png"/><Relationship Id="rId4" Type="http://schemas.microsoft.com/office/2007/relationships/hdphoto" Target="../media/hdphoto3.wdp"/><Relationship Id="rId9" Type="http://schemas.microsoft.com/office/2007/relationships/hdphoto" Target="../media/hdphoto4.wdp"/></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2.png"/><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13.png"/><Relationship Id="rId4" Type="http://schemas.microsoft.com/office/2007/relationships/hdphoto" Target="../media/hdphoto1.wdp"/></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15.png"/><Relationship Id="rId4" Type="http://schemas.microsoft.com/office/2007/relationships/hdphoto" Target="../media/hdphoto3.wdp"/></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16.gif"/><Relationship Id="rId4" Type="http://schemas.microsoft.com/office/2007/relationships/hdphoto" Target="../media/hdphoto3.wdp"/></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2.png"/><Relationship Id="rId4" Type="http://schemas.microsoft.com/office/2007/relationships/hdphoto" Target="../media/hdphoto3.wdp"/></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2.png"/><Relationship Id="rId4" Type="http://schemas.microsoft.com/office/2007/relationships/hdphoto" Target="../media/hdphoto3.wdp"/></Relationships>
</file>

<file path=ppt/slides/_rels/slide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2.png"/><Relationship Id="rId4" Type="http://schemas.microsoft.com/office/2007/relationships/hdphoto" Target="../media/hdphoto3.wdp"/></Relationships>
</file>

<file path=ppt/slides/_rels/slide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17.png"/><Relationship Id="rId4" Type="http://schemas.microsoft.com/office/2007/relationships/hdphoto" Target="../media/hdphoto3.wdp"/></Relationships>
</file>

<file path=ppt/slides/_rels/slide2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17.png"/><Relationship Id="rId4" Type="http://schemas.microsoft.com/office/2007/relationships/hdphoto" Target="../media/hdphoto3.wdp"/></Relationships>
</file>

<file path=ppt/slides/_rels/slide2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17.png"/><Relationship Id="rId4" Type="http://schemas.microsoft.com/office/2007/relationships/hdphoto" Target="../media/hdphoto3.wdp"/></Relationships>
</file>

<file path=ppt/slides/_rels/slide2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2.png"/><Relationship Id="rId4" Type="http://schemas.microsoft.com/office/2007/relationships/hdphoto" Target="../media/hdphoto3.wdp"/></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2.png"/><Relationship Id="rId4" Type="http://schemas.microsoft.com/office/2007/relationships/hdphoto" Target="../media/hdphoto1.wdp"/></Relationships>
</file>

<file path=ppt/slides/_rels/slide30.xml.rels><?xml version="1.0" encoding="UTF-8" standalone="yes"?>
<Relationships xmlns="http://schemas.openxmlformats.org/package/2006/relationships"><Relationship Id="rId8" Type="http://schemas.openxmlformats.org/officeDocument/2006/relationships/tags" Target="../tags/tag8.xml"/><Relationship Id="rId13" Type="http://schemas.microsoft.com/office/2007/relationships/hdphoto" Target="../media/hdphoto3.wdp"/><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image" Target="../media/image9.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notesSlide" Target="../notesSlides/notesSlide30.xml"/><Relationship Id="rId5" Type="http://schemas.openxmlformats.org/officeDocument/2006/relationships/tags" Target="../tags/tag5.xml"/><Relationship Id="rId15" Type="http://schemas.openxmlformats.org/officeDocument/2006/relationships/image" Target="../media/image18.jpeg"/><Relationship Id="rId10" Type="http://schemas.openxmlformats.org/officeDocument/2006/relationships/slideLayout" Target="../slideLayouts/slideLayout2.xml"/><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image" Target="../media/image2.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7" Type="http://schemas.openxmlformats.org/officeDocument/2006/relationships/image" Target="../media/image19.jpeg"/><Relationship Id="rId2" Type="http://schemas.openxmlformats.org/officeDocument/2006/relationships/slideLayout" Target="../slideLayouts/slideLayout2.xml"/><Relationship Id="rId1" Type="http://schemas.openxmlformats.org/officeDocument/2006/relationships/tags" Target="../tags/tag10.xml"/><Relationship Id="rId6" Type="http://schemas.openxmlformats.org/officeDocument/2006/relationships/image" Target="../media/image2.png"/><Relationship Id="rId5" Type="http://schemas.microsoft.com/office/2007/relationships/hdphoto" Target="../media/hdphoto3.wdp"/><Relationship Id="rId4" Type="http://schemas.openxmlformats.org/officeDocument/2006/relationships/image" Target="../media/image9.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7" Type="http://schemas.openxmlformats.org/officeDocument/2006/relationships/image" Target="../media/image20.jpeg"/><Relationship Id="rId2" Type="http://schemas.openxmlformats.org/officeDocument/2006/relationships/slideLayout" Target="../slideLayouts/slideLayout2.xml"/><Relationship Id="rId1" Type="http://schemas.openxmlformats.org/officeDocument/2006/relationships/tags" Target="../tags/tag11.xml"/><Relationship Id="rId6" Type="http://schemas.openxmlformats.org/officeDocument/2006/relationships/image" Target="../media/image2.png"/><Relationship Id="rId5" Type="http://schemas.microsoft.com/office/2007/relationships/hdphoto" Target="../media/hdphoto3.wdp"/><Relationship Id="rId4" Type="http://schemas.openxmlformats.org/officeDocument/2006/relationships/image" Target="../media/image9.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7" Type="http://schemas.openxmlformats.org/officeDocument/2006/relationships/image" Target="../media/image21.png"/><Relationship Id="rId2" Type="http://schemas.openxmlformats.org/officeDocument/2006/relationships/slideLayout" Target="../slideLayouts/slideLayout2.xml"/><Relationship Id="rId1" Type="http://schemas.openxmlformats.org/officeDocument/2006/relationships/tags" Target="../tags/tag12.xml"/><Relationship Id="rId6" Type="http://schemas.openxmlformats.org/officeDocument/2006/relationships/image" Target="../media/image2.png"/><Relationship Id="rId5" Type="http://schemas.microsoft.com/office/2007/relationships/hdphoto" Target="../media/hdphoto3.wdp"/><Relationship Id="rId4" Type="http://schemas.openxmlformats.org/officeDocument/2006/relationships/image" Target="../media/image9.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7" Type="http://schemas.openxmlformats.org/officeDocument/2006/relationships/image" Target="../media/image22.png"/><Relationship Id="rId2" Type="http://schemas.openxmlformats.org/officeDocument/2006/relationships/slideLayout" Target="../slideLayouts/slideLayout2.xml"/><Relationship Id="rId1" Type="http://schemas.openxmlformats.org/officeDocument/2006/relationships/tags" Target="../tags/tag13.xml"/><Relationship Id="rId6" Type="http://schemas.openxmlformats.org/officeDocument/2006/relationships/image" Target="../media/image2.png"/><Relationship Id="rId5" Type="http://schemas.microsoft.com/office/2007/relationships/hdphoto" Target="../media/hdphoto3.wdp"/><Relationship Id="rId4" Type="http://schemas.openxmlformats.org/officeDocument/2006/relationships/image" Target="../media/image9.png"/></Relationships>
</file>

<file path=ppt/slides/_rels/slide3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tags" Target="../tags/tag16.xml"/><Relationship Id="rId7" Type="http://schemas.openxmlformats.org/officeDocument/2006/relationships/notesSlide" Target="../notesSlides/notesSlide35.xml"/><Relationship Id="rId2" Type="http://schemas.openxmlformats.org/officeDocument/2006/relationships/tags" Target="../tags/tag15.xml"/><Relationship Id="rId1" Type="http://schemas.openxmlformats.org/officeDocument/2006/relationships/tags" Target="../tags/tag14.xml"/><Relationship Id="rId6" Type="http://schemas.openxmlformats.org/officeDocument/2006/relationships/slideLayout" Target="../slideLayouts/slideLayout2.xml"/><Relationship Id="rId11" Type="http://schemas.openxmlformats.org/officeDocument/2006/relationships/image" Target="../media/image23.png"/><Relationship Id="rId5" Type="http://schemas.openxmlformats.org/officeDocument/2006/relationships/tags" Target="../tags/tag18.xml"/><Relationship Id="rId10" Type="http://schemas.openxmlformats.org/officeDocument/2006/relationships/image" Target="../media/image2.png"/><Relationship Id="rId4" Type="http://schemas.openxmlformats.org/officeDocument/2006/relationships/tags" Target="../tags/tag17.xml"/><Relationship Id="rId9" Type="http://schemas.microsoft.com/office/2007/relationships/hdphoto" Target="../media/hdphoto3.wdp"/></Relationships>
</file>

<file path=ppt/slides/_rels/slide3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2.png"/><Relationship Id="rId4" Type="http://schemas.microsoft.com/office/2007/relationships/hdphoto" Target="../media/hdphoto3.wdp"/></Relationships>
</file>

<file path=ppt/slides/_rels/slide3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2.png"/><Relationship Id="rId4" Type="http://schemas.microsoft.com/office/2007/relationships/hdphoto" Target="../media/hdphoto3.wdp"/></Relationships>
</file>

<file path=ppt/slides/_rels/slide3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image" Target="../media/image2.png"/><Relationship Id="rId4" Type="http://schemas.microsoft.com/office/2007/relationships/hdphoto" Target="../media/hdphoto3.wdp"/></Relationships>
</file>

<file path=ppt/slides/_rels/slide3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2.png"/><Relationship Id="rId4" Type="http://schemas.microsoft.com/office/2007/relationships/hdphoto" Target="../media/hdphoto3.wdp"/></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2.png"/><Relationship Id="rId4" Type="http://schemas.microsoft.com/office/2007/relationships/hdphoto" Target="../media/hdphoto1.wdp"/></Relationships>
</file>

<file path=ppt/slides/_rels/slide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13.png"/><Relationship Id="rId4" Type="http://schemas.microsoft.com/office/2007/relationships/hdphoto" Target="../media/hdphoto1.wdp"/></Relationships>
</file>

<file path=ppt/slides/_rels/slide4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24.jpg"/><Relationship Id="rId4" Type="http://schemas.microsoft.com/office/2007/relationships/hdphoto" Target="../media/hdphoto3.wdp"/></Relationships>
</file>

<file path=ppt/slides/_rels/slide42.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9.png"/><Relationship Id="rId7" Type="http://schemas.openxmlformats.org/officeDocument/2006/relationships/image" Target="../media/image26.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jpg"/><Relationship Id="rId4" Type="http://schemas.microsoft.com/office/2007/relationships/hdphoto" Target="../media/hdphoto3.wdp"/></Relationships>
</file>

<file path=ppt/slides/_rels/slide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13.png"/><Relationship Id="rId4" Type="http://schemas.microsoft.com/office/2007/relationships/hdphoto" Target="../media/hdphoto1.wdp"/></Relationships>
</file>

<file path=ppt/slides/_rels/slide4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chart" Target="../charts/chart8.xml"/><Relationship Id="rId4" Type="http://schemas.microsoft.com/office/2007/relationships/hdphoto" Target="../media/hdphoto3.wdp"/></Relationships>
</file>

<file path=ppt/slides/_rels/slide4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chart" Target="../charts/chart9.xml"/><Relationship Id="rId4" Type="http://schemas.microsoft.com/office/2007/relationships/hdphoto" Target="../media/hdphoto3.wdp"/></Relationships>
</file>

<file path=ppt/slides/_rels/slide4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6.xml"/><Relationship Id="rId1" Type="http://schemas.openxmlformats.org/officeDocument/2006/relationships/slideLayout" Target="../slideLayouts/slideLayout7.xml"/><Relationship Id="rId6" Type="http://schemas.openxmlformats.org/officeDocument/2006/relationships/image" Target="../media/image2.png"/><Relationship Id="rId5" Type="http://schemas.microsoft.com/office/2007/relationships/hdphoto" Target="../media/hdphoto3.wdp"/><Relationship Id="rId4" Type="http://schemas.openxmlformats.org/officeDocument/2006/relationships/image" Target="../media/image9.png"/></Relationships>
</file>

<file path=ppt/slides/_rels/slide47.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47.xml"/><Relationship Id="rId1" Type="http://schemas.openxmlformats.org/officeDocument/2006/relationships/slideLayout" Target="../slideLayouts/slideLayout7.xml"/><Relationship Id="rId5" Type="http://schemas.openxmlformats.org/officeDocument/2006/relationships/image" Target="../media/image2.png"/><Relationship Id="rId4" Type="http://schemas.openxmlformats.org/officeDocument/2006/relationships/image" Target="../media/image29.png"/></Relationships>
</file>

<file path=ppt/slides/_rels/slide48.xml.rels><?xml version="1.0" encoding="UTF-8" standalone="yes"?>
<Relationships xmlns="http://schemas.openxmlformats.org/package/2006/relationships"><Relationship Id="rId8" Type="http://schemas.openxmlformats.org/officeDocument/2006/relationships/slide" Target="slide66.xml"/><Relationship Id="rId3" Type="http://schemas.openxmlformats.org/officeDocument/2006/relationships/image" Target="../media/image30.jpg"/><Relationship Id="rId7" Type="http://schemas.openxmlformats.org/officeDocument/2006/relationships/slide" Target="slide61.xml"/><Relationship Id="rId2" Type="http://schemas.openxmlformats.org/officeDocument/2006/relationships/notesSlide" Target="../notesSlides/notesSlide48.xml"/><Relationship Id="rId1" Type="http://schemas.openxmlformats.org/officeDocument/2006/relationships/slideLayout" Target="../slideLayouts/slideLayout7.xml"/><Relationship Id="rId6" Type="http://schemas.openxmlformats.org/officeDocument/2006/relationships/slide" Target="slide57.xml"/><Relationship Id="rId5" Type="http://schemas.openxmlformats.org/officeDocument/2006/relationships/slide" Target="slide53.xml"/><Relationship Id="rId4" Type="http://schemas.openxmlformats.org/officeDocument/2006/relationships/slide" Target="slide49.xml"/><Relationship Id="rId9" Type="http://schemas.openxmlformats.org/officeDocument/2006/relationships/slide" Target="slide70.xml"/></Relationships>
</file>

<file path=ppt/slides/_rels/slide49.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49.xml"/><Relationship Id="rId1" Type="http://schemas.openxmlformats.org/officeDocument/2006/relationships/slideLayout" Target="../slideLayouts/slideLayout7.xml"/><Relationship Id="rId5" Type="http://schemas.openxmlformats.org/officeDocument/2006/relationships/image" Target="../media/image31.png"/><Relationship Id="rId4" Type="http://schemas.openxmlformats.org/officeDocument/2006/relationships/slide" Target="slide48.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4.png"/><Relationship Id="rId4" Type="http://schemas.microsoft.com/office/2007/relationships/hdphoto" Target="../media/hdphoto1.wdp"/></Relationships>
</file>

<file path=ppt/slides/_rels/slide50.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2.png"/><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slide" Target="slide48.xml"/><Relationship Id="rId4" Type="http://schemas.microsoft.com/office/2007/relationships/hdphoto" Target="../media/hdphoto3.wdp"/></Relationships>
</file>

<file path=ppt/slides/_rels/slide51.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32.png"/><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slide" Target="slide48.xml"/><Relationship Id="rId5" Type="http://schemas.openxmlformats.org/officeDocument/2006/relationships/image" Target="../media/image2.png"/><Relationship Id="rId4" Type="http://schemas.microsoft.com/office/2007/relationships/hdphoto" Target="../media/hdphoto3.wdp"/></Relationships>
</file>

<file path=ppt/slides/_rels/slide52.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32.png"/><Relationship Id="rId2" Type="http://schemas.openxmlformats.org/officeDocument/2006/relationships/notesSlide" Target="../notesSlides/notesSlide52.xml"/><Relationship Id="rId1" Type="http://schemas.openxmlformats.org/officeDocument/2006/relationships/slideLayout" Target="../slideLayouts/slideLayout2.xml"/><Relationship Id="rId6" Type="http://schemas.openxmlformats.org/officeDocument/2006/relationships/slide" Target="slide48.xml"/><Relationship Id="rId5" Type="http://schemas.openxmlformats.org/officeDocument/2006/relationships/image" Target="../media/image2.png"/><Relationship Id="rId4" Type="http://schemas.microsoft.com/office/2007/relationships/hdphoto" Target="../media/hdphoto3.wdp"/></Relationships>
</file>

<file path=ppt/slides/_rels/slide53.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53.xml"/><Relationship Id="rId1" Type="http://schemas.openxmlformats.org/officeDocument/2006/relationships/slideLayout" Target="../slideLayouts/slideLayout7.xml"/><Relationship Id="rId5" Type="http://schemas.openxmlformats.org/officeDocument/2006/relationships/image" Target="../media/image31.png"/><Relationship Id="rId4" Type="http://schemas.openxmlformats.org/officeDocument/2006/relationships/slide" Target="slide48.xml"/></Relationships>
</file>

<file path=ppt/slides/_rels/slide5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4.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2.png"/><Relationship Id="rId4" Type="http://schemas.microsoft.com/office/2007/relationships/hdphoto" Target="../media/hdphoto3.wdp"/></Relationships>
</file>

<file path=ppt/slides/_rels/slide55.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9.png"/><Relationship Id="rId7" Type="http://schemas.openxmlformats.org/officeDocument/2006/relationships/image" Target="../media/image2.png"/><Relationship Id="rId2" Type="http://schemas.openxmlformats.org/officeDocument/2006/relationships/notesSlide" Target="../notesSlides/notesSlide55.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slide" Target="slide48.xml"/><Relationship Id="rId4" Type="http://schemas.microsoft.com/office/2007/relationships/hdphoto" Target="../media/hdphoto3.wdp"/></Relationships>
</file>

<file path=ppt/slides/_rels/slide56.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9.png"/><Relationship Id="rId7" Type="http://schemas.openxmlformats.org/officeDocument/2006/relationships/image" Target="../media/image33.png"/><Relationship Id="rId2" Type="http://schemas.openxmlformats.org/officeDocument/2006/relationships/notesSlide" Target="../notesSlides/notesSlide56.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slide" Target="slide48.xml"/><Relationship Id="rId4" Type="http://schemas.microsoft.com/office/2007/relationships/hdphoto" Target="../media/hdphoto3.wdp"/></Relationships>
</file>

<file path=ppt/slides/_rels/slide57.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57.xml"/><Relationship Id="rId1" Type="http://schemas.openxmlformats.org/officeDocument/2006/relationships/slideLayout" Target="../slideLayouts/slideLayout7.xml"/><Relationship Id="rId5" Type="http://schemas.openxmlformats.org/officeDocument/2006/relationships/image" Target="../media/image31.png"/><Relationship Id="rId4" Type="http://schemas.openxmlformats.org/officeDocument/2006/relationships/slide" Target="slide48.xml"/></Relationships>
</file>

<file path=ppt/slides/_rels/slide58.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9.png"/><Relationship Id="rId7" Type="http://schemas.openxmlformats.org/officeDocument/2006/relationships/slide" Target="slide48.xml"/><Relationship Id="rId2" Type="http://schemas.openxmlformats.org/officeDocument/2006/relationships/notesSlide" Target="../notesSlides/notesSlide58.xml"/><Relationship Id="rId1" Type="http://schemas.openxmlformats.org/officeDocument/2006/relationships/slideLayout" Target="../slideLayouts/slideLayout2.xml"/><Relationship Id="rId6" Type="http://schemas.microsoft.com/office/2007/relationships/hdphoto" Target="../media/hdphoto5.wdp"/><Relationship Id="rId5" Type="http://schemas.openxmlformats.org/officeDocument/2006/relationships/image" Target="../media/image34.png"/><Relationship Id="rId4" Type="http://schemas.microsoft.com/office/2007/relationships/hdphoto" Target="../media/hdphoto3.wdp"/><Relationship Id="rId9" Type="http://schemas.openxmlformats.org/officeDocument/2006/relationships/image" Target="../media/image2.png"/></Relationships>
</file>

<file path=ppt/slides/_rels/slide59.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2.png"/><Relationship Id="rId2" Type="http://schemas.openxmlformats.org/officeDocument/2006/relationships/notesSlide" Target="../notesSlides/notesSlide59.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slide" Target="slide48.xml"/><Relationship Id="rId4" Type="http://schemas.microsoft.com/office/2007/relationships/hdphoto" Target="../media/hdphoto3.wdp"/></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2.png"/><Relationship Id="rId4" Type="http://schemas.microsoft.com/office/2007/relationships/hdphoto" Target="../media/hdphoto1.wdp"/></Relationships>
</file>

<file path=ppt/slides/_rels/slide60.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9.png"/><Relationship Id="rId7" Type="http://schemas.openxmlformats.org/officeDocument/2006/relationships/image" Target="../media/image25.png"/><Relationship Id="rId2" Type="http://schemas.openxmlformats.org/officeDocument/2006/relationships/notesSlide" Target="../notesSlides/notesSlide60.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slide" Target="slide48.xml"/><Relationship Id="rId4" Type="http://schemas.microsoft.com/office/2007/relationships/hdphoto" Target="../media/hdphoto3.wdp"/><Relationship Id="rId9" Type="http://schemas.openxmlformats.org/officeDocument/2006/relationships/image" Target="../media/image2.png"/></Relationships>
</file>

<file path=ppt/slides/_rels/slide61.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61.xml"/><Relationship Id="rId1" Type="http://schemas.openxmlformats.org/officeDocument/2006/relationships/slideLayout" Target="../slideLayouts/slideLayout7.xml"/><Relationship Id="rId5" Type="http://schemas.openxmlformats.org/officeDocument/2006/relationships/image" Target="../media/image31.png"/><Relationship Id="rId4" Type="http://schemas.openxmlformats.org/officeDocument/2006/relationships/slide" Target="slide48.xml"/></Relationships>
</file>

<file path=ppt/slides/_rels/slide62.xml.rels><?xml version="1.0" encoding="UTF-8" standalone="yes"?>
<Relationships xmlns="http://schemas.openxmlformats.org/package/2006/relationships"><Relationship Id="rId8" Type="http://schemas.openxmlformats.org/officeDocument/2006/relationships/image" Target="../media/image38.jpeg"/><Relationship Id="rId13" Type="http://schemas.openxmlformats.org/officeDocument/2006/relationships/image" Target="../media/image43.png"/><Relationship Id="rId3" Type="http://schemas.openxmlformats.org/officeDocument/2006/relationships/image" Target="../media/image9.png"/><Relationship Id="rId7" Type="http://schemas.openxmlformats.org/officeDocument/2006/relationships/image" Target="../media/image37.png"/><Relationship Id="rId12" Type="http://schemas.openxmlformats.org/officeDocument/2006/relationships/image" Target="../media/image42.jpeg"/><Relationship Id="rId2" Type="http://schemas.openxmlformats.org/officeDocument/2006/relationships/notesSlide" Target="../notesSlides/notesSlide62.xml"/><Relationship Id="rId16"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36.jpeg"/><Relationship Id="rId11" Type="http://schemas.openxmlformats.org/officeDocument/2006/relationships/image" Target="../media/image41.png"/><Relationship Id="rId5" Type="http://schemas.openxmlformats.org/officeDocument/2006/relationships/image" Target="../media/image35.png"/><Relationship Id="rId15" Type="http://schemas.openxmlformats.org/officeDocument/2006/relationships/image" Target="../media/image32.png"/><Relationship Id="rId10" Type="http://schemas.openxmlformats.org/officeDocument/2006/relationships/image" Target="../media/image40.jpeg"/><Relationship Id="rId4" Type="http://schemas.microsoft.com/office/2007/relationships/hdphoto" Target="../media/hdphoto3.wdp"/><Relationship Id="rId9" Type="http://schemas.openxmlformats.org/officeDocument/2006/relationships/image" Target="../media/image39.png"/><Relationship Id="rId14" Type="http://schemas.openxmlformats.org/officeDocument/2006/relationships/slide" Target="slide48.xml"/></Relationships>
</file>

<file path=ppt/slides/_rels/slide63.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9.png"/><Relationship Id="rId7" Type="http://schemas.openxmlformats.org/officeDocument/2006/relationships/image" Target="../media/image32.png"/><Relationship Id="rId2" Type="http://schemas.openxmlformats.org/officeDocument/2006/relationships/notesSlide" Target="../notesSlides/notesSlide63.xml"/><Relationship Id="rId1" Type="http://schemas.openxmlformats.org/officeDocument/2006/relationships/slideLayout" Target="../slideLayouts/slideLayout2.xml"/><Relationship Id="rId6" Type="http://schemas.openxmlformats.org/officeDocument/2006/relationships/slide" Target="slide48.xml"/><Relationship Id="rId5" Type="http://schemas.openxmlformats.org/officeDocument/2006/relationships/image" Target="../media/image44.png"/><Relationship Id="rId4" Type="http://schemas.microsoft.com/office/2007/relationships/hdphoto" Target="../media/hdphoto3.wdp"/><Relationship Id="rId9" Type="http://schemas.openxmlformats.org/officeDocument/2006/relationships/image" Target="../media/image2.png"/></Relationships>
</file>

<file path=ppt/slides/_rels/slide64.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9.png"/><Relationship Id="rId7" Type="http://schemas.openxmlformats.org/officeDocument/2006/relationships/image" Target="../media/image46.png"/><Relationship Id="rId2" Type="http://schemas.openxmlformats.org/officeDocument/2006/relationships/notesSlide" Target="../notesSlides/notesSlide64.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slide" Target="slide48.xml"/><Relationship Id="rId4" Type="http://schemas.microsoft.com/office/2007/relationships/hdphoto" Target="../media/hdphoto3.wdp"/></Relationships>
</file>

<file path=ppt/slides/_rels/slide65.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9.png"/><Relationship Id="rId7" Type="http://schemas.openxmlformats.org/officeDocument/2006/relationships/image" Target="../media/image32.png"/><Relationship Id="rId2" Type="http://schemas.openxmlformats.org/officeDocument/2006/relationships/notesSlide" Target="../notesSlides/notesSlide65.xml"/><Relationship Id="rId1" Type="http://schemas.openxmlformats.org/officeDocument/2006/relationships/slideLayout" Target="../slideLayouts/slideLayout2.xml"/><Relationship Id="rId6" Type="http://schemas.openxmlformats.org/officeDocument/2006/relationships/slide" Target="slide48.xml"/><Relationship Id="rId5" Type="http://schemas.openxmlformats.org/officeDocument/2006/relationships/image" Target="../media/image47.png"/><Relationship Id="rId4" Type="http://schemas.microsoft.com/office/2007/relationships/hdphoto" Target="../media/hdphoto3.wdp"/></Relationships>
</file>

<file path=ppt/slides/_rels/slide66.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66.xml"/><Relationship Id="rId1" Type="http://schemas.openxmlformats.org/officeDocument/2006/relationships/slideLayout" Target="../slideLayouts/slideLayout7.xml"/><Relationship Id="rId5" Type="http://schemas.openxmlformats.org/officeDocument/2006/relationships/image" Target="../media/image31.png"/><Relationship Id="rId4" Type="http://schemas.openxmlformats.org/officeDocument/2006/relationships/slide" Target="slide48.xml"/></Relationships>
</file>

<file path=ppt/slides/_rels/slide67.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9.png"/><Relationship Id="rId7" Type="http://schemas.openxmlformats.org/officeDocument/2006/relationships/image" Target="../media/image32.png"/><Relationship Id="rId2" Type="http://schemas.openxmlformats.org/officeDocument/2006/relationships/notesSlide" Target="../notesSlides/notesSlide67.xml"/><Relationship Id="rId1" Type="http://schemas.openxmlformats.org/officeDocument/2006/relationships/slideLayout" Target="../slideLayouts/slideLayout2.xml"/><Relationship Id="rId6" Type="http://schemas.openxmlformats.org/officeDocument/2006/relationships/slide" Target="slide48.xml"/><Relationship Id="rId5" Type="http://schemas.openxmlformats.org/officeDocument/2006/relationships/image" Target="../media/image48.png"/><Relationship Id="rId4" Type="http://schemas.microsoft.com/office/2007/relationships/hdphoto" Target="../media/hdphoto3.wdp"/></Relationships>
</file>

<file path=ppt/slides/_rels/slide68.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9.png"/><Relationship Id="rId7" Type="http://schemas.openxmlformats.org/officeDocument/2006/relationships/image" Target="../media/image32.png"/><Relationship Id="rId2" Type="http://schemas.openxmlformats.org/officeDocument/2006/relationships/notesSlide" Target="../notesSlides/notesSlide68.xml"/><Relationship Id="rId1" Type="http://schemas.openxmlformats.org/officeDocument/2006/relationships/slideLayout" Target="../slideLayouts/slideLayout2.xml"/><Relationship Id="rId6" Type="http://schemas.openxmlformats.org/officeDocument/2006/relationships/slide" Target="slide48.xml"/><Relationship Id="rId5" Type="http://schemas.openxmlformats.org/officeDocument/2006/relationships/image" Target="../media/image48.png"/><Relationship Id="rId4" Type="http://schemas.microsoft.com/office/2007/relationships/hdphoto" Target="../media/hdphoto3.wdp"/></Relationships>
</file>

<file path=ppt/slides/_rels/slide69.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9.png"/><Relationship Id="rId7" Type="http://schemas.openxmlformats.org/officeDocument/2006/relationships/image" Target="../media/image49.png"/><Relationship Id="rId2" Type="http://schemas.openxmlformats.org/officeDocument/2006/relationships/notesSlide" Target="../notesSlides/notesSlide69.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slide" Target="slide48.xml"/><Relationship Id="rId4" Type="http://schemas.microsoft.com/office/2007/relationships/hdphoto" Target="../media/hdphoto3.wdp"/></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70.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70.xml"/><Relationship Id="rId1" Type="http://schemas.openxmlformats.org/officeDocument/2006/relationships/slideLayout" Target="../slideLayouts/slideLayout7.xml"/><Relationship Id="rId5" Type="http://schemas.openxmlformats.org/officeDocument/2006/relationships/image" Target="../media/image31.png"/><Relationship Id="rId4" Type="http://schemas.openxmlformats.org/officeDocument/2006/relationships/slide" Target="slide48.xml"/></Relationships>
</file>

<file path=ppt/slides/_rels/slide71.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2.png"/><Relationship Id="rId2" Type="http://schemas.openxmlformats.org/officeDocument/2006/relationships/notesSlide" Target="../notesSlides/notesSlide71.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slide" Target="slide48.xml"/><Relationship Id="rId4" Type="http://schemas.microsoft.com/office/2007/relationships/hdphoto" Target="../media/hdphoto3.wdp"/></Relationships>
</file>

<file path=ppt/slides/_rels/slide72.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2.png"/><Relationship Id="rId2" Type="http://schemas.openxmlformats.org/officeDocument/2006/relationships/notesSlide" Target="../notesSlides/notesSlide72.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slide" Target="slide48.xml"/><Relationship Id="rId4" Type="http://schemas.microsoft.com/office/2007/relationships/hdphoto" Target="../media/hdphoto3.wdp"/></Relationships>
</file>

<file path=ppt/slides/_rels/slide73.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2.png"/><Relationship Id="rId2" Type="http://schemas.openxmlformats.org/officeDocument/2006/relationships/notesSlide" Target="../notesSlides/notesSlide73.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slide" Target="slide48.xml"/><Relationship Id="rId4" Type="http://schemas.microsoft.com/office/2007/relationships/hdphoto" Target="../media/hdphoto3.wdp"/></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6.gif"/><Relationship Id="rId4" Type="http://schemas.microsoft.com/office/2007/relationships/hdphoto" Target="../media/hdphoto1.wdp"/></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2.png"/><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dirty="0"/>
          </a:p>
        </p:txBody>
      </p:sp>
      <p:sp>
        <p:nvSpPr>
          <p:cNvPr id="3" name="Subtitle 2"/>
          <p:cNvSpPr>
            <a:spLocks noGrp="1"/>
          </p:cNvSpPr>
          <p:nvPr>
            <p:ph type="subTitle" idx="1"/>
          </p:nvPr>
        </p:nvSpPr>
        <p:spPr/>
        <p:txBody>
          <a:bodyPr/>
          <a:lstStyle/>
          <a:p>
            <a:endParaRPr lang="en-US"/>
          </a:p>
        </p:txBody>
      </p:sp>
      <p:pic>
        <p:nvPicPr>
          <p:cNvPr id="5" name="Picture 4" descr="1st-page.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 name="ZoneTexte 3"/>
          <p:cNvSpPr txBox="1"/>
          <p:nvPr/>
        </p:nvSpPr>
        <p:spPr>
          <a:xfrm>
            <a:off x="1042706" y="2147947"/>
            <a:ext cx="7058588" cy="2062103"/>
          </a:xfrm>
          <a:prstGeom prst="rect">
            <a:avLst/>
          </a:prstGeom>
          <a:noFill/>
        </p:spPr>
        <p:txBody>
          <a:bodyPr wrap="square" rtlCol="0">
            <a:spAutoFit/>
          </a:bodyPr>
          <a:lstStyle/>
          <a:p>
            <a:pPr algn="ctr"/>
            <a:r>
              <a:rPr lang="fr-FR" sz="4400" b="1" dirty="0">
                <a:solidFill>
                  <a:schemeClr val="bg1"/>
                </a:solidFill>
                <a:latin typeface="Arial Narrow" pitchFamily="34" charset="0"/>
                <a:ea typeface="Lato" panose="020F0502020204030203" pitchFamily="34" charset="0"/>
                <a:cs typeface="Lato" panose="020F0502020204030203" pitchFamily="34" charset="0"/>
              </a:rPr>
              <a:t>Enjeux Cliniques : </a:t>
            </a:r>
            <a:r>
              <a:rPr lang="fr-FR" sz="2800" b="1" dirty="0">
                <a:solidFill>
                  <a:schemeClr val="bg1"/>
                </a:solidFill>
                <a:latin typeface="Arial Narrow" pitchFamily="34" charset="0"/>
              </a:rPr>
              <a:t/>
            </a:r>
            <a:br>
              <a:rPr lang="fr-FR" sz="2800" b="1" dirty="0">
                <a:solidFill>
                  <a:schemeClr val="bg1"/>
                </a:solidFill>
                <a:latin typeface="Arial Narrow" pitchFamily="34" charset="0"/>
              </a:rPr>
            </a:br>
            <a:r>
              <a:rPr lang="fr-FR" sz="2800" b="1" dirty="0">
                <a:solidFill>
                  <a:schemeClr val="bg1"/>
                </a:solidFill>
                <a:latin typeface="Arial Narrow" pitchFamily="34" charset="0"/>
                <a:cs typeface="Aharoni" panose="02010803020104030203" pitchFamily="2" charset="-79"/>
              </a:rPr>
              <a:t>Stratégies pratiques pour la prise en charge </a:t>
            </a:r>
          </a:p>
          <a:p>
            <a:pPr algn="ctr"/>
            <a:r>
              <a:rPr lang="fr-FR" sz="2800" b="1" dirty="0">
                <a:solidFill>
                  <a:schemeClr val="bg1"/>
                </a:solidFill>
                <a:latin typeface="Arial Narrow" pitchFamily="34" charset="0"/>
                <a:cs typeface="Aharoni" panose="02010803020104030203" pitchFamily="2" charset="-79"/>
              </a:rPr>
              <a:t>de la FA dans le monde réel </a:t>
            </a:r>
          </a:p>
          <a:p>
            <a:endParaRPr lang="fr-FR" sz="2800" dirty="0">
              <a:solidFill>
                <a:schemeClr val="bg1"/>
              </a:solidFill>
              <a:latin typeface="Arial Narrow" pitchFamily="34" charset="0"/>
            </a:endParaRPr>
          </a:p>
        </p:txBody>
      </p:sp>
      <p:pic>
        <p:nvPicPr>
          <p:cNvPr id="7" name="4E92DA43-5712-40E9-AFDC-2C1062C78C6F" descr="7646DFF2-B812-4635-AA57-5171E34E5A45@chrc">
            <a:extLst>
              <a:ext uri="{FF2B5EF4-FFF2-40B4-BE49-F238E27FC236}">
                <a16:creationId xmlns:a16="http://schemas.microsoft.com/office/drawing/2014/main" id="{D5BAC114-308B-404D-B7F7-B1272E82E2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97174" y="213603"/>
            <a:ext cx="2149652" cy="1224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615199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58CEE0F-12BD-4833-AAE0-5F9373A6CFDE}"/>
              </a:ext>
            </a:extLst>
          </p:cNvPr>
          <p:cNvSpPr/>
          <p:nvPr/>
        </p:nvSpPr>
        <p:spPr>
          <a:xfrm>
            <a:off x="0" y="6401169"/>
            <a:ext cx="9144000" cy="456831"/>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5" name="Picture 4" descr="CHRC-logo_blue.png">
            <a:extLst>
              <a:ext uri="{FF2B5EF4-FFF2-40B4-BE49-F238E27FC236}">
                <a16:creationId xmlns:a16="http://schemas.microsoft.com/office/drawing/2014/main" id="{DF22A7E3-AECA-44A3-83B3-3BD4923641B4}"/>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206029" y="6085781"/>
            <a:ext cx="716292" cy="712746"/>
          </a:xfrm>
          <a:prstGeom prst="rect">
            <a:avLst/>
          </a:prstGeom>
        </p:spPr>
      </p:pic>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6448" y="1342697"/>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8545FEA6-91B3-4CEA-BDDB-78E11F2A9A3F}"/>
              </a:ext>
            </a:extLst>
          </p:cNvPr>
          <p:cNvSpPr/>
          <p:nvPr/>
        </p:nvSpPr>
        <p:spPr>
          <a:xfrm>
            <a:off x="161925" y="147960"/>
            <a:ext cx="6166956" cy="954107"/>
          </a:xfrm>
          <a:prstGeom prst="rect">
            <a:avLst/>
          </a:prstGeom>
          <a:noFill/>
        </p:spPr>
        <p:txBody>
          <a:bodyPr wrap="square">
            <a:spAutoFit/>
          </a:bodyPr>
          <a:lstStyle/>
          <a:p>
            <a:pPr lvl="0">
              <a:defRPr/>
            </a:pPr>
            <a:r>
              <a:rPr lang="fr-FR" sz="2800" b="1" dirty="0">
                <a:solidFill>
                  <a:srgbClr val="1B1A5A"/>
                </a:solidFill>
                <a:latin typeface="Arial Narrow" panose="020B0606020202030204" pitchFamily="34" charset="0"/>
                <a:cs typeface="Aharoni" panose="02010803020104030203" pitchFamily="2" charset="-79"/>
              </a:rPr>
              <a:t>Définition opérationnelle de la FA                        non valvulaire</a:t>
            </a:r>
          </a:p>
        </p:txBody>
      </p:sp>
      <p:sp>
        <p:nvSpPr>
          <p:cNvPr id="34" name="Rectangle 33">
            <a:extLst>
              <a:ext uri="{FF2B5EF4-FFF2-40B4-BE49-F238E27FC236}">
                <a16:creationId xmlns:a16="http://schemas.microsoft.com/office/drawing/2014/main" id="{2A46632C-5180-4D30-8DAD-82619CA3B15A}"/>
              </a:ext>
            </a:extLst>
          </p:cNvPr>
          <p:cNvSpPr/>
          <p:nvPr/>
        </p:nvSpPr>
        <p:spPr>
          <a:xfrm>
            <a:off x="51950" y="6442154"/>
            <a:ext cx="6432669" cy="3834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lvl="0">
              <a:lnSpc>
                <a:spcPct val="90000"/>
              </a:lnSpc>
              <a:defRPr/>
            </a:pPr>
            <a:r>
              <a:rPr lang="fr-FR" sz="900" dirty="0">
                <a:solidFill>
                  <a:prstClr val="white"/>
                </a:solidFill>
                <a:latin typeface="Arial Narrow" panose="020B0606020202030204" pitchFamily="34" charset="0"/>
                <a:cs typeface="Arial" pitchFamily="34" charset="0"/>
              </a:rPr>
              <a:t>Macle L et al. Can J </a:t>
            </a:r>
            <a:r>
              <a:rPr lang="fr-FR" sz="900" dirty="0" err="1">
                <a:solidFill>
                  <a:prstClr val="white"/>
                </a:solidFill>
                <a:latin typeface="Arial Narrow" panose="020B0606020202030204" pitchFamily="34" charset="0"/>
                <a:cs typeface="Arial" pitchFamily="34" charset="0"/>
              </a:rPr>
              <a:t>Cardiol</a:t>
            </a:r>
            <a:r>
              <a:rPr lang="fr-FR" sz="900" dirty="0">
                <a:solidFill>
                  <a:prstClr val="white"/>
                </a:solidFill>
                <a:latin typeface="Arial Narrow" panose="020B0606020202030204" pitchFamily="34" charset="0"/>
                <a:cs typeface="Arial" pitchFamily="34" charset="0"/>
              </a:rPr>
              <a:t> 31:1207-18, 2015</a:t>
            </a:r>
          </a:p>
          <a:p>
            <a:pPr lvl="0">
              <a:lnSpc>
                <a:spcPct val="90000"/>
              </a:lnSpc>
              <a:defRPr/>
            </a:pPr>
            <a:r>
              <a:rPr lang="fr-FR" sz="900" dirty="0">
                <a:solidFill>
                  <a:prstClr val="white"/>
                </a:solidFill>
                <a:latin typeface="Arial Narrow" panose="020B0606020202030204" pitchFamily="34" charset="0"/>
                <a:cs typeface="Arial" pitchFamily="34" charset="0"/>
              </a:rPr>
              <a:t>De Caterina R, et al. </a:t>
            </a:r>
            <a:r>
              <a:rPr lang="fr-FR" sz="900" dirty="0" err="1">
                <a:solidFill>
                  <a:prstClr val="white"/>
                </a:solidFill>
                <a:latin typeface="Arial Narrow" panose="020B0606020202030204" pitchFamily="34" charset="0"/>
                <a:cs typeface="Arial" pitchFamily="34" charset="0"/>
              </a:rPr>
              <a:t>Eur</a:t>
            </a:r>
            <a:r>
              <a:rPr lang="fr-FR" sz="900" dirty="0">
                <a:solidFill>
                  <a:prstClr val="white"/>
                </a:solidFill>
                <a:latin typeface="Arial Narrow" panose="020B0606020202030204" pitchFamily="34" charset="0"/>
                <a:cs typeface="Arial" pitchFamily="34" charset="0"/>
              </a:rPr>
              <a:t> </a:t>
            </a:r>
            <a:r>
              <a:rPr lang="fr-FR" sz="900" dirty="0" err="1">
                <a:solidFill>
                  <a:prstClr val="white"/>
                </a:solidFill>
                <a:latin typeface="Arial Narrow" panose="020B0606020202030204" pitchFamily="34" charset="0"/>
                <a:cs typeface="Arial" pitchFamily="34" charset="0"/>
              </a:rPr>
              <a:t>Hear</a:t>
            </a:r>
            <a:r>
              <a:rPr lang="fr-FR" sz="900" dirty="0">
                <a:solidFill>
                  <a:prstClr val="white"/>
                </a:solidFill>
                <a:latin typeface="Arial Narrow" panose="020B0606020202030204" pitchFamily="34" charset="0"/>
                <a:cs typeface="Arial" pitchFamily="34" charset="0"/>
              </a:rPr>
              <a:t> J 2014;35:3328-35</a:t>
            </a:r>
            <a:endParaRPr kumimoji="0" lang="en-GB"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Arial" pitchFamily="34" charset="0"/>
            </a:endParaRPr>
          </a:p>
        </p:txBody>
      </p:sp>
      <p:sp>
        <p:nvSpPr>
          <p:cNvPr id="18" name="Rectangle 17">
            <a:extLst>
              <a:ext uri="{FF2B5EF4-FFF2-40B4-BE49-F238E27FC236}">
                <a16:creationId xmlns:a16="http://schemas.microsoft.com/office/drawing/2014/main" id="{EFB4E5F0-48FA-45A3-9A50-6467FF363D5C}"/>
              </a:ext>
            </a:extLst>
          </p:cNvPr>
          <p:cNvSpPr/>
          <p:nvPr/>
        </p:nvSpPr>
        <p:spPr>
          <a:xfrm>
            <a:off x="134547" y="1628213"/>
            <a:ext cx="8847527" cy="4226904"/>
          </a:xfrm>
          <a:prstGeom prst="rect">
            <a:avLst/>
          </a:prstGeom>
          <a:solidFill>
            <a:sysClr val="window" lastClr="FFFFFF">
              <a:lumMod val="95000"/>
            </a:sysClr>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19" name="Rectangle 18">
            <a:extLst>
              <a:ext uri="{FF2B5EF4-FFF2-40B4-BE49-F238E27FC236}">
                <a16:creationId xmlns:a16="http://schemas.microsoft.com/office/drawing/2014/main" id="{79CFDA59-FB60-44BF-847F-C9BF5AF7FA66}"/>
              </a:ext>
            </a:extLst>
          </p:cNvPr>
          <p:cNvSpPr/>
          <p:nvPr/>
        </p:nvSpPr>
        <p:spPr>
          <a:xfrm>
            <a:off x="-6448" y="1624983"/>
            <a:ext cx="182880" cy="4224528"/>
          </a:xfrm>
          <a:prstGeom prst="rect">
            <a:avLst/>
          </a:prstGeom>
          <a:solidFill>
            <a:srgbClr val="23334E"/>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20" name="Rectangle 19">
            <a:extLst>
              <a:ext uri="{FF2B5EF4-FFF2-40B4-BE49-F238E27FC236}">
                <a16:creationId xmlns:a16="http://schemas.microsoft.com/office/drawing/2014/main" id="{2C36A6D5-CE90-4BCF-B0CD-6F70D4D2DF40}"/>
              </a:ext>
            </a:extLst>
          </p:cNvPr>
          <p:cNvSpPr/>
          <p:nvPr/>
        </p:nvSpPr>
        <p:spPr>
          <a:xfrm>
            <a:off x="8961118" y="1621692"/>
            <a:ext cx="182880" cy="4224528"/>
          </a:xfrm>
          <a:prstGeom prst="rect">
            <a:avLst/>
          </a:prstGeom>
          <a:solidFill>
            <a:srgbClr val="30C1D7"/>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27" name="TextBox 26">
            <a:extLst>
              <a:ext uri="{FF2B5EF4-FFF2-40B4-BE49-F238E27FC236}">
                <a16:creationId xmlns:a16="http://schemas.microsoft.com/office/drawing/2014/main" id="{32466A72-A7C3-413E-A356-4CA1B824B658}"/>
              </a:ext>
            </a:extLst>
          </p:cNvPr>
          <p:cNvSpPr txBox="1"/>
          <p:nvPr/>
        </p:nvSpPr>
        <p:spPr>
          <a:xfrm>
            <a:off x="522836" y="1687330"/>
            <a:ext cx="8276357" cy="461665"/>
          </a:xfrm>
          <a:prstGeom prst="rect">
            <a:avLst/>
          </a:prstGeom>
          <a:noFill/>
          <a:ln>
            <a:noFill/>
          </a:ln>
        </p:spPr>
        <p:txBody>
          <a:bodyPr wrap="square" rtlCol="0">
            <a:spAutoFit/>
          </a:bodyPr>
          <a:lstStyle/>
          <a:p>
            <a:r>
              <a:rPr lang="en-CA" sz="2400" b="1" dirty="0">
                <a:solidFill>
                  <a:srgbClr val="183059"/>
                </a:solidFill>
                <a:latin typeface="Arial Narrow" panose="020B0606020202030204" pitchFamily="34" charset="0"/>
                <a:cs typeface="Aharoni" panose="02010803020104030203" pitchFamily="2" charset="-79"/>
              </a:rPr>
              <a:t>La </a:t>
            </a:r>
            <a:r>
              <a:rPr lang="fr-MC" sz="2400" b="1" dirty="0">
                <a:solidFill>
                  <a:srgbClr val="183059"/>
                </a:solidFill>
                <a:latin typeface="Arial Narrow" panose="020B0606020202030204" pitchFamily="34" charset="0"/>
                <a:cs typeface="Aharoni" panose="02010803020104030203" pitchFamily="2" charset="-79"/>
              </a:rPr>
              <a:t>FA « valvulaire » inclut :</a:t>
            </a:r>
          </a:p>
        </p:txBody>
      </p:sp>
      <p:sp>
        <p:nvSpPr>
          <p:cNvPr id="28" name="Rectangle 27">
            <a:extLst>
              <a:ext uri="{FF2B5EF4-FFF2-40B4-BE49-F238E27FC236}">
                <a16:creationId xmlns:a16="http://schemas.microsoft.com/office/drawing/2014/main" id="{29F13134-33DB-401C-B95B-7FD25B19263B}"/>
              </a:ext>
            </a:extLst>
          </p:cNvPr>
          <p:cNvSpPr/>
          <p:nvPr/>
        </p:nvSpPr>
        <p:spPr>
          <a:xfrm flipH="1">
            <a:off x="522835" y="2259970"/>
            <a:ext cx="7683194" cy="707886"/>
          </a:xfrm>
          <a:prstGeom prst="rect">
            <a:avLst/>
          </a:prstGeom>
        </p:spPr>
        <p:txBody>
          <a:bodyPr wrap="square">
            <a:spAutoFit/>
          </a:bodyPr>
          <a:lstStyle/>
          <a:p>
            <a:pPr marL="742950" lvl="1" indent="-285750">
              <a:buFont typeface="Lato" panose="020F0502020204030203" pitchFamily="34" charset="0"/>
              <a:buChar char="−"/>
            </a:pPr>
            <a:r>
              <a:rPr lang="fr-FR" sz="2000" b="1" dirty="0">
                <a:solidFill>
                  <a:prstClr val="black">
                    <a:lumMod val="85000"/>
                    <a:lumOff val="15000"/>
                  </a:prstClr>
                </a:solidFill>
                <a:latin typeface="Arial Narrow" panose="020B0606020202030204" pitchFamily="34" charset="0"/>
                <a:ea typeface="Lato" panose="020F0502020204030203" pitchFamily="34" charset="0"/>
                <a:cs typeface="Lato" panose="020F0502020204030203" pitchFamily="34" charset="0"/>
              </a:rPr>
              <a:t>Valve cardiaque mécanique </a:t>
            </a:r>
          </a:p>
          <a:p>
            <a:pPr marL="742950" lvl="1" indent="-285750">
              <a:buFont typeface="Lato" panose="020F0502020204030203" pitchFamily="34" charset="0"/>
              <a:buChar char="−"/>
            </a:pPr>
            <a:r>
              <a:rPr lang="fr-FR" sz="2000" b="1" dirty="0">
                <a:solidFill>
                  <a:prstClr val="black">
                    <a:lumMod val="85000"/>
                    <a:lumOff val="15000"/>
                  </a:prstClr>
                </a:solidFill>
                <a:latin typeface="Arial Narrow" panose="020B0606020202030204" pitchFamily="34" charset="0"/>
                <a:ea typeface="Lato" panose="020F0502020204030203" pitchFamily="34" charset="0"/>
                <a:cs typeface="Lato" panose="020F0502020204030203" pitchFamily="34" charset="0"/>
              </a:rPr>
              <a:t>Sténose de la valve mitrale (SM) rhumatismale modérée ou sévère *</a:t>
            </a:r>
          </a:p>
        </p:txBody>
      </p:sp>
      <p:sp>
        <p:nvSpPr>
          <p:cNvPr id="30" name="TextBox 29">
            <a:extLst>
              <a:ext uri="{FF2B5EF4-FFF2-40B4-BE49-F238E27FC236}">
                <a16:creationId xmlns:a16="http://schemas.microsoft.com/office/drawing/2014/main" id="{14FA6503-EB99-4ED7-BB0E-0F75F46A3BD1}"/>
              </a:ext>
            </a:extLst>
          </p:cNvPr>
          <p:cNvSpPr txBox="1"/>
          <p:nvPr/>
        </p:nvSpPr>
        <p:spPr>
          <a:xfrm>
            <a:off x="586510" y="3421200"/>
            <a:ext cx="8074164" cy="461665"/>
          </a:xfrm>
          <a:prstGeom prst="rect">
            <a:avLst/>
          </a:prstGeom>
          <a:noFill/>
          <a:ln>
            <a:noFill/>
          </a:ln>
        </p:spPr>
        <p:txBody>
          <a:bodyPr wrap="square" rtlCol="0">
            <a:spAutoFit/>
          </a:bodyPr>
          <a:lstStyle/>
          <a:p>
            <a:r>
              <a:rPr lang="fr-CA" sz="2400" b="1" dirty="0">
                <a:solidFill>
                  <a:srgbClr val="183059"/>
                </a:solidFill>
                <a:latin typeface="Arial Narrow" panose="020B0606020202030204" pitchFamily="34" charset="0"/>
                <a:cs typeface="Aharoni" panose="02010803020104030203" pitchFamily="2" charset="-79"/>
              </a:rPr>
              <a:t>La FANV (AF « non valvulaire ») inclut donc </a:t>
            </a:r>
            <a:r>
              <a:rPr lang="en-CA" sz="2400" b="1" dirty="0">
                <a:solidFill>
                  <a:srgbClr val="183059"/>
                </a:solidFill>
                <a:latin typeface="Arial Narrow" panose="020B0606020202030204" pitchFamily="34" charset="0"/>
                <a:cs typeface="Aharoni" panose="02010803020104030203" pitchFamily="2" charset="-79"/>
              </a:rPr>
              <a:t>:</a:t>
            </a:r>
          </a:p>
        </p:txBody>
      </p:sp>
      <p:sp>
        <p:nvSpPr>
          <p:cNvPr id="31" name="Rectangle 30">
            <a:extLst>
              <a:ext uri="{FF2B5EF4-FFF2-40B4-BE49-F238E27FC236}">
                <a16:creationId xmlns:a16="http://schemas.microsoft.com/office/drawing/2014/main" id="{536ABE2E-9C40-41EA-B8FF-E96A771CE83A}"/>
              </a:ext>
            </a:extLst>
          </p:cNvPr>
          <p:cNvSpPr/>
          <p:nvPr/>
        </p:nvSpPr>
        <p:spPr>
          <a:xfrm flipH="1">
            <a:off x="586510" y="4020459"/>
            <a:ext cx="7447782" cy="1631216"/>
          </a:xfrm>
          <a:prstGeom prst="rect">
            <a:avLst/>
          </a:prstGeom>
        </p:spPr>
        <p:txBody>
          <a:bodyPr wrap="square">
            <a:spAutoFit/>
          </a:bodyPr>
          <a:lstStyle/>
          <a:p>
            <a:pPr marL="742950" lvl="1" indent="-285750">
              <a:buFont typeface="Lato" panose="020F0502020204030203" pitchFamily="34" charset="0"/>
              <a:buChar char="−"/>
            </a:pPr>
            <a:r>
              <a:rPr lang="fr-CA" sz="2000" b="1" dirty="0">
                <a:solidFill>
                  <a:prstClr val="black">
                    <a:lumMod val="85000"/>
                    <a:lumOff val="15000"/>
                  </a:prstClr>
                </a:solidFill>
                <a:latin typeface="Arial Narrow" panose="020B0606020202030204" pitchFamily="34" charset="0"/>
                <a:ea typeface="Lato" panose="020F0502020204030203" pitchFamily="34" charset="0"/>
                <a:cs typeface="Lato" panose="020F0502020204030203" pitchFamily="34" charset="0"/>
              </a:rPr>
              <a:t>Régurgitation mitrale (RM)</a:t>
            </a:r>
          </a:p>
          <a:p>
            <a:pPr marL="742950" lvl="1" indent="-285750">
              <a:buFont typeface="Lato" panose="020F0502020204030203" pitchFamily="34" charset="0"/>
              <a:buChar char="−"/>
            </a:pPr>
            <a:r>
              <a:rPr lang="fr-CA" sz="2000" b="1" dirty="0">
                <a:solidFill>
                  <a:prstClr val="black">
                    <a:lumMod val="85000"/>
                    <a:lumOff val="15000"/>
                  </a:prstClr>
                </a:solidFill>
                <a:latin typeface="Arial Narrow" panose="020B0606020202030204" pitchFamily="34" charset="0"/>
                <a:ea typeface="Lato" panose="020F0502020204030203" pitchFamily="34" charset="0"/>
                <a:cs typeface="Lato" panose="020F0502020204030203" pitchFamily="34" charset="0"/>
              </a:rPr>
              <a:t>Sténose aortique (SA)</a:t>
            </a:r>
          </a:p>
          <a:p>
            <a:pPr marL="742950" lvl="1" indent="-285750">
              <a:buFont typeface="Lato" panose="020F0502020204030203" pitchFamily="34" charset="0"/>
              <a:buChar char="−"/>
            </a:pPr>
            <a:r>
              <a:rPr lang="fr-CA" sz="2000" b="1" dirty="0">
                <a:solidFill>
                  <a:prstClr val="black">
                    <a:lumMod val="85000"/>
                    <a:lumOff val="15000"/>
                  </a:prstClr>
                </a:solidFill>
                <a:latin typeface="Arial Narrow" panose="020B0606020202030204" pitchFamily="34" charset="0"/>
                <a:ea typeface="Lato" panose="020F0502020204030203" pitchFamily="34" charset="0"/>
                <a:cs typeface="Lato" panose="020F0502020204030203" pitchFamily="34" charset="0"/>
              </a:rPr>
              <a:t>Insuffisance aortique (IA)</a:t>
            </a:r>
          </a:p>
          <a:p>
            <a:pPr marL="742950" lvl="1" indent="-285750">
              <a:buFont typeface="Lato" panose="020F0502020204030203" pitchFamily="34" charset="0"/>
              <a:buChar char="−"/>
            </a:pPr>
            <a:r>
              <a:rPr lang="fr-CA" sz="2000" b="1" dirty="0">
                <a:solidFill>
                  <a:prstClr val="black">
                    <a:lumMod val="85000"/>
                    <a:lumOff val="15000"/>
                  </a:prstClr>
                </a:solidFill>
                <a:latin typeface="Arial Narrow" panose="020B0606020202030204" pitchFamily="34" charset="0"/>
                <a:ea typeface="Lato" panose="020F0502020204030203" pitchFamily="34" charset="0"/>
                <a:cs typeface="Lato" panose="020F0502020204030203" pitchFamily="34" charset="0"/>
              </a:rPr>
              <a:t>Implantation antérieure (3-6 mois) de </a:t>
            </a:r>
            <a:r>
              <a:rPr lang="fr-CA" sz="2000" b="1" dirty="0" err="1">
                <a:solidFill>
                  <a:prstClr val="black">
                    <a:lumMod val="85000"/>
                    <a:lumOff val="15000"/>
                  </a:prstClr>
                </a:solidFill>
                <a:latin typeface="Arial Narrow" panose="020B0606020202030204" pitchFamily="34" charset="0"/>
                <a:ea typeface="Lato" panose="020F0502020204030203" pitchFamily="34" charset="0"/>
                <a:cs typeface="Lato" panose="020F0502020204030203" pitchFamily="34" charset="0"/>
              </a:rPr>
              <a:t>bioprothèses</a:t>
            </a:r>
            <a:r>
              <a:rPr lang="fr-CA" sz="2000" b="1" dirty="0">
                <a:solidFill>
                  <a:prstClr val="black">
                    <a:lumMod val="85000"/>
                    <a:lumOff val="15000"/>
                  </a:prstClr>
                </a:solidFill>
                <a:latin typeface="Arial Narrow" panose="020B0606020202030204" pitchFamily="34" charset="0"/>
                <a:ea typeface="Lato" panose="020F0502020204030203" pitchFamily="34" charset="0"/>
                <a:cs typeface="Lato" panose="020F0502020204030203" pitchFamily="34" charset="0"/>
              </a:rPr>
              <a:t> valvulaires</a:t>
            </a:r>
          </a:p>
          <a:p>
            <a:pPr marL="742950" lvl="1" indent="-285750">
              <a:buFont typeface="Lato" panose="020F0502020204030203" pitchFamily="34" charset="0"/>
              <a:buChar char="−"/>
            </a:pPr>
            <a:r>
              <a:rPr lang="fr-CA" sz="2000" b="1" dirty="0">
                <a:solidFill>
                  <a:prstClr val="black">
                    <a:lumMod val="85000"/>
                    <a:lumOff val="15000"/>
                  </a:prstClr>
                </a:solidFill>
                <a:latin typeface="Arial Narrow" panose="020B0606020202030204" pitchFamily="34" charset="0"/>
                <a:ea typeface="Lato" panose="020F0502020204030203" pitchFamily="34" charset="0"/>
                <a:cs typeface="Lato" panose="020F0502020204030203" pitchFamily="34" charset="0"/>
              </a:rPr>
              <a:t>Chirurgie antérieure (3-6 mois) de réparation valvulaire</a:t>
            </a:r>
          </a:p>
        </p:txBody>
      </p:sp>
      <p:sp>
        <p:nvSpPr>
          <p:cNvPr id="33" name="TextBox 32">
            <a:extLst>
              <a:ext uri="{FF2B5EF4-FFF2-40B4-BE49-F238E27FC236}">
                <a16:creationId xmlns:a16="http://schemas.microsoft.com/office/drawing/2014/main" id="{07387379-9711-4886-BC77-A8D10E6BC171}"/>
              </a:ext>
            </a:extLst>
          </p:cNvPr>
          <p:cNvSpPr txBox="1"/>
          <p:nvPr/>
        </p:nvSpPr>
        <p:spPr>
          <a:xfrm>
            <a:off x="289673" y="5936569"/>
            <a:ext cx="8036220" cy="461665"/>
          </a:xfrm>
          <a:prstGeom prst="rect">
            <a:avLst/>
          </a:prstGeom>
          <a:noFill/>
        </p:spPr>
        <p:txBody>
          <a:bodyPr wrap="square" rtlCol="0">
            <a:spAutoFit/>
          </a:bodyPr>
          <a:lstStyle/>
          <a:p>
            <a:r>
              <a:rPr lang="en-US" sz="1200" dirty="0">
                <a:solidFill>
                  <a:prstClr val="black"/>
                </a:solidFill>
                <a:latin typeface="Arial Narrow" panose="020B0606020202030204" pitchFamily="34" charset="0"/>
                <a:ea typeface="Lato" panose="020F0502020204030203" pitchFamily="34" charset="0"/>
                <a:cs typeface="Lato" panose="020F0502020204030203" pitchFamily="34" charset="0"/>
              </a:rPr>
              <a:t>* </a:t>
            </a:r>
            <a:r>
              <a:rPr lang="fr-BE" sz="1200" dirty="0">
                <a:solidFill>
                  <a:prstClr val="black"/>
                </a:solidFill>
                <a:latin typeface="Arial Narrow" pitchFamily="34" charset="0"/>
                <a:ea typeface="Lato" panose="020F0502020204030203" pitchFamily="34" charset="0"/>
                <a:cs typeface="Lato" panose="020F0502020204030203" pitchFamily="34" charset="0"/>
              </a:rPr>
              <a:t>Il n’a pas été établi clairement que les patients ne présentant qu’une SM légère ou ayant subi une commissurotomie mitrale doivent être considérés comme étant atteints d’une FA « valvulaire »</a:t>
            </a:r>
            <a:endParaRPr lang="en-US" sz="1200" dirty="0">
              <a:solidFill>
                <a:prstClr val="black"/>
              </a:solidFill>
              <a:latin typeface="Arial Narrow" panose="020B0606020202030204" pitchFamily="34" charset="0"/>
              <a:ea typeface="Lato" panose="020F0502020204030203" pitchFamily="34" charset="0"/>
              <a:cs typeface="Lato" panose="020F0502020204030203" pitchFamily="34" charset="0"/>
            </a:endParaRPr>
          </a:p>
        </p:txBody>
      </p:sp>
      <p:pic>
        <p:nvPicPr>
          <p:cNvPr id="37" name="4E92DA43-5712-40E9-AFDC-2C1062C78C6F" descr="7646DFF2-B812-4635-AA57-5171E34E5A45@chrc">
            <a:extLst>
              <a:ext uri="{FF2B5EF4-FFF2-40B4-BE49-F238E27FC236}">
                <a16:creationId xmlns:a16="http://schemas.microsoft.com/office/drawing/2014/main" id="{5EDBA7B3-AF5C-4045-BF9D-9B461F0CE8E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24700" y="150887"/>
            <a:ext cx="1716487" cy="977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15405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58CEE0F-12BD-4833-AAE0-5F9373A6CFDE}"/>
              </a:ext>
            </a:extLst>
          </p:cNvPr>
          <p:cNvSpPr/>
          <p:nvPr/>
        </p:nvSpPr>
        <p:spPr>
          <a:xfrm>
            <a:off x="0" y="6211671"/>
            <a:ext cx="9144000" cy="646330"/>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5" name="Picture 4" descr="CHRC-logo_blue.png">
            <a:extLst>
              <a:ext uri="{FF2B5EF4-FFF2-40B4-BE49-F238E27FC236}">
                <a16:creationId xmlns:a16="http://schemas.microsoft.com/office/drawing/2014/main" id="{DF22A7E3-AECA-44A3-83B3-3BD4923641B4}"/>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380250" y="5889891"/>
            <a:ext cx="716292" cy="712746"/>
          </a:xfrm>
          <a:prstGeom prst="rect">
            <a:avLst/>
          </a:prstGeom>
        </p:spPr>
      </p:pic>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6448" y="1342697"/>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8545FEA6-91B3-4CEA-BDDB-78E11F2A9A3F}"/>
              </a:ext>
            </a:extLst>
          </p:cNvPr>
          <p:cNvSpPr/>
          <p:nvPr/>
        </p:nvSpPr>
        <p:spPr>
          <a:xfrm>
            <a:off x="161925" y="95424"/>
            <a:ext cx="6867311" cy="1631216"/>
          </a:xfrm>
          <a:prstGeom prst="rect">
            <a:avLst/>
          </a:prstGeom>
          <a:noFill/>
        </p:spPr>
        <p:txBody>
          <a:bodyPr wrap="square">
            <a:spAutoFit/>
          </a:bodyPr>
          <a:lstStyle/>
          <a:p>
            <a:pPr>
              <a:defRPr/>
            </a:pPr>
            <a:r>
              <a:rPr lang="fr-CH" altLang="zh-CN" sz="3200" b="1" kern="0" dirty="0">
                <a:solidFill>
                  <a:srgbClr val="1B1A5A"/>
                </a:solidFill>
                <a:latin typeface="Arial Narrow" pitchFamily="34" charset="0"/>
                <a:ea typeface="Lato" panose="020F0502020204030203" pitchFamily="34" charset="0"/>
                <a:cs typeface="Lato" panose="020F0502020204030203" pitchFamily="34" charset="0"/>
              </a:rPr>
              <a:t>ERC utilisant des AOD vs la warfarine</a:t>
            </a:r>
            <a:r>
              <a:rPr lang="fr-CH" altLang="zh-CN" sz="3200" b="1" kern="0" dirty="0">
                <a:solidFill>
                  <a:schemeClr val="tx2">
                    <a:lumMod val="50000"/>
                  </a:schemeClr>
                </a:solidFill>
                <a:latin typeface="Arial Narrow" pitchFamily="34" charset="0"/>
                <a:ea typeface="Lato" panose="020F0502020204030203" pitchFamily="34" charset="0"/>
                <a:cs typeface="Lato" panose="020F0502020204030203" pitchFamily="34" charset="0"/>
              </a:rPr>
              <a:t/>
            </a:r>
            <a:br>
              <a:rPr lang="fr-CH" altLang="zh-CN" sz="3200" b="1" kern="0" dirty="0">
                <a:solidFill>
                  <a:schemeClr val="tx2">
                    <a:lumMod val="50000"/>
                  </a:schemeClr>
                </a:solidFill>
                <a:latin typeface="Arial Narrow" pitchFamily="34" charset="0"/>
                <a:ea typeface="Lato" panose="020F0502020204030203" pitchFamily="34" charset="0"/>
                <a:cs typeface="Lato" panose="020F0502020204030203" pitchFamily="34" charset="0"/>
              </a:rPr>
            </a:br>
            <a:r>
              <a:rPr lang="fr-CH" altLang="zh-CN" sz="3200" b="1" dirty="0">
                <a:solidFill>
                  <a:srgbClr val="0070C0"/>
                </a:solidFill>
                <a:latin typeface="Arial Narrow" panose="020B0606020202030204" pitchFamily="34" charset="0"/>
                <a:cs typeface="Aharoni" panose="02010803020104030203" pitchFamily="2" charset="-79"/>
              </a:rPr>
              <a:t>Caractéristiques initiales</a:t>
            </a:r>
            <a:r>
              <a:rPr lang="en-CA" sz="4000" b="1" dirty="0">
                <a:solidFill>
                  <a:srgbClr val="1B1A5A"/>
                </a:solidFill>
                <a:latin typeface="Arial Narrow" panose="020B0606020202030204" pitchFamily="34" charset="0"/>
                <a:cs typeface="Aharoni" panose="02010803020104030203" pitchFamily="2" charset="-79"/>
              </a:rPr>
              <a:t/>
            </a:r>
            <a:br>
              <a:rPr lang="en-CA" sz="4000" b="1" dirty="0">
                <a:solidFill>
                  <a:srgbClr val="1B1A5A"/>
                </a:solidFill>
                <a:latin typeface="Arial Narrow" panose="020B0606020202030204" pitchFamily="34" charset="0"/>
                <a:cs typeface="Aharoni" panose="02010803020104030203" pitchFamily="2" charset="-79"/>
              </a:rPr>
            </a:br>
            <a:endParaRPr lang="en-CA" sz="3600" b="1" dirty="0">
              <a:solidFill>
                <a:srgbClr val="0070C0"/>
              </a:solidFill>
              <a:latin typeface="Arial Narrow" panose="020B0606020202030204" pitchFamily="34" charset="0"/>
              <a:cs typeface="Aharoni" panose="02010803020104030203" pitchFamily="2" charset="-79"/>
            </a:endParaRPr>
          </a:p>
        </p:txBody>
      </p:sp>
      <p:graphicFrame>
        <p:nvGraphicFramePr>
          <p:cNvPr id="21" name="Table 20">
            <a:extLst>
              <a:ext uri="{FF2B5EF4-FFF2-40B4-BE49-F238E27FC236}">
                <a16:creationId xmlns:a16="http://schemas.microsoft.com/office/drawing/2014/main" id="{D8049489-53F5-4CD1-813F-3B059AC33B87}"/>
              </a:ext>
            </a:extLst>
          </p:cNvPr>
          <p:cNvGraphicFramePr>
            <a:graphicFrameLocks noGrp="1"/>
          </p:cNvGraphicFramePr>
          <p:nvPr>
            <p:extLst>
              <p:ext uri="{D42A27DB-BD31-4B8C-83A1-F6EECF244321}">
                <p14:modId xmlns:p14="http://schemas.microsoft.com/office/powerpoint/2010/main" val="2499843980"/>
              </p:ext>
            </p:extLst>
          </p:nvPr>
        </p:nvGraphicFramePr>
        <p:xfrm>
          <a:off x="284791" y="1580312"/>
          <a:ext cx="8561521" cy="2889344"/>
        </p:xfrm>
        <a:graphic>
          <a:graphicData uri="http://schemas.openxmlformats.org/drawingml/2006/table">
            <a:tbl>
              <a:tblPr firstRow="1" bandRow="1">
                <a:effectLst>
                  <a:outerShdw blurRad="50800" dist="38100" dir="2700000" algn="tl" rotWithShape="0">
                    <a:prstClr val="black">
                      <a:alpha val="40000"/>
                    </a:prstClr>
                  </a:outerShdw>
                </a:effectLst>
              </a:tblPr>
              <a:tblGrid>
                <a:gridCol w="1906865">
                  <a:extLst>
                    <a:ext uri="{9D8B030D-6E8A-4147-A177-3AD203B41FA5}">
                      <a16:colId xmlns:a16="http://schemas.microsoft.com/office/drawing/2014/main" val="20000"/>
                    </a:ext>
                  </a:extLst>
                </a:gridCol>
                <a:gridCol w="1663664">
                  <a:extLst>
                    <a:ext uri="{9D8B030D-6E8A-4147-A177-3AD203B41FA5}">
                      <a16:colId xmlns:a16="http://schemas.microsoft.com/office/drawing/2014/main" val="20001"/>
                    </a:ext>
                  </a:extLst>
                </a:gridCol>
                <a:gridCol w="1663664">
                  <a:extLst>
                    <a:ext uri="{9D8B030D-6E8A-4147-A177-3AD203B41FA5}">
                      <a16:colId xmlns:a16="http://schemas.microsoft.com/office/drawing/2014/main" val="20002"/>
                    </a:ext>
                  </a:extLst>
                </a:gridCol>
                <a:gridCol w="1663664">
                  <a:extLst>
                    <a:ext uri="{9D8B030D-6E8A-4147-A177-3AD203B41FA5}">
                      <a16:colId xmlns:a16="http://schemas.microsoft.com/office/drawing/2014/main" val="20003"/>
                    </a:ext>
                  </a:extLst>
                </a:gridCol>
                <a:gridCol w="1663664">
                  <a:extLst>
                    <a:ext uri="{9D8B030D-6E8A-4147-A177-3AD203B41FA5}">
                      <a16:colId xmlns:a16="http://schemas.microsoft.com/office/drawing/2014/main" val="20004"/>
                    </a:ext>
                  </a:extLst>
                </a:gridCol>
              </a:tblGrid>
              <a:tr h="664304">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endParaRPr lang="en-US" sz="1800" dirty="0">
                        <a:solidFill>
                          <a:schemeClr val="tx1"/>
                        </a:solidFill>
                        <a:latin typeface="Arial Narrow" panose="020B0606020202030204" pitchFamily="34" charset="0"/>
                      </a:endParaRPr>
                    </a:p>
                  </a:txBody>
                  <a:tcPr>
                    <a:lnL w="12700" cap="flat" cmpd="sng" algn="ctr">
                      <a:solidFill>
                        <a:sysClr val="windowText" lastClr="000000"/>
                      </a:solidFill>
                      <a:prstDash val="solid"/>
                      <a:round/>
                      <a:headEnd type="none" w="med" len="med"/>
                      <a:tailEnd type="none" w="med" len="med"/>
                    </a:lnL>
                    <a:lnR w="12700" cmpd="sng">
                      <a:noFill/>
                    </a:lnR>
                    <a:lnT w="12700" cap="flat" cmpd="sng" algn="ctr">
                      <a:solidFill>
                        <a:sysClr val="windowText" lastClr="000000"/>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183059"/>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lnSpc>
                          <a:spcPct val="80000"/>
                        </a:lnSpc>
                      </a:pPr>
                      <a:r>
                        <a:rPr lang="en-US" sz="1800" dirty="0">
                          <a:solidFill>
                            <a:schemeClr val="bg1"/>
                          </a:solidFill>
                          <a:latin typeface="Arial Narrow" panose="020B0606020202030204" pitchFamily="34" charset="0"/>
                        </a:rPr>
                        <a:t>RE-</a:t>
                      </a:r>
                      <a:r>
                        <a:rPr lang="en-US" sz="1800" dirty="0" err="1">
                          <a:solidFill>
                            <a:schemeClr val="bg1"/>
                          </a:solidFill>
                          <a:latin typeface="Arial Narrow" panose="020B0606020202030204" pitchFamily="34" charset="0"/>
                        </a:rPr>
                        <a:t>LY</a:t>
                      </a:r>
                      <a:r>
                        <a:rPr lang="en-US" sz="1800" baseline="30000" dirty="0" err="1">
                          <a:solidFill>
                            <a:schemeClr val="bg1"/>
                          </a:solidFill>
                          <a:latin typeface="Arial Narrow" panose="020B0606020202030204" pitchFamily="34" charset="0"/>
                        </a:rPr>
                        <a:t>a</a:t>
                      </a:r>
                      <a:endParaRPr lang="en-US" sz="1800" baseline="30000" dirty="0">
                        <a:solidFill>
                          <a:schemeClr val="bg1"/>
                        </a:solidFill>
                        <a:latin typeface="Arial Narrow" panose="020B0606020202030204" pitchFamily="34" charset="0"/>
                      </a:endParaRPr>
                    </a:p>
                    <a:p>
                      <a:pPr algn="ctr">
                        <a:lnSpc>
                          <a:spcPct val="80000"/>
                        </a:lnSpc>
                      </a:pPr>
                      <a:endParaRPr lang="en-US" sz="1800" baseline="30000" dirty="0">
                        <a:solidFill>
                          <a:schemeClr val="bg1"/>
                        </a:solidFill>
                        <a:latin typeface="Arial Narrow" panose="020B0606020202030204" pitchFamily="34" charset="0"/>
                      </a:endParaRPr>
                    </a:p>
                    <a:p>
                      <a:pPr algn="ctr">
                        <a:lnSpc>
                          <a:spcPct val="80000"/>
                        </a:lnSpc>
                      </a:pPr>
                      <a:r>
                        <a:rPr lang="en-US" sz="1800" baseline="30000" dirty="0">
                          <a:solidFill>
                            <a:schemeClr val="bg1"/>
                          </a:solidFill>
                          <a:latin typeface="Arial Narrow" panose="020B0606020202030204" pitchFamily="34" charset="0"/>
                        </a:rPr>
                        <a:t>(</a:t>
                      </a:r>
                      <a:r>
                        <a:rPr lang="en-US" sz="1800" baseline="30000" dirty="0" err="1">
                          <a:solidFill>
                            <a:schemeClr val="bg1"/>
                          </a:solidFill>
                          <a:latin typeface="Arial Narrow" panose="020B0606020202030204" pitchFamily="34" charset="0"/>
                        </a:rPr>
                        <a:t>Dabigatran</a:t>
                      </a:r>
                      <a:r>
                        <a:rPr lang="en-US" sz="1800" baseline="30000" dirty="0">
                          <a:solidFill>
                            <a:schemeClr val="bg1"/>
                          </a:solidFill>
                          <a:latin typeface="Arial Narrow" panose="020B0606020202030204" pitchFamily="34" charset="0"/>
                        </a:rPr>
                        <a:t>)</a:t>
                      </a:r>
                    </a:p>
                  </a:txBody>
                  <a:tcPr>
                    <a:lnL w="12700" cmpd="sng">
                      <a:noFill/>
                    </a:lnL>
                    <a:lnR w="12700" cmpd="sng">
                      <a:noFill/>
                    </a:lnR>
                    <a:lnT w="12700" cap="flat" cmpd="sng" algn="ctr">
                      <a:solidFill>
                        <a:sysClr val="windowText" lastClr="000000"/>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183059"/>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lnSpc>
                          <a:spcPct val="80000"/>
                        </a:lnSpc>
                      </a:pPr>
                      <a:r>
                        <a:rPr lang="en-US" sz="1800" dirty="0">
                          <a:solidFill>
                            <a:schemeClr val="bg1"/>
                          </a:solidFill>
                          <a:latin typeface="Arial Narrow" panose="020B0606020202030204" pitchFamily="34" charset="0"/>
                        </a:rPr>
                        <a:t>ROCKET-</a:t>
                      </a:r>
                      <a:r>
                        <a:rPr lang="en-US" sz="1800" dirty="0" err="1">
                          <a:solidFill>
                            <a:schemeClr val="bg1"/>
                          </a:solidFill>
                          <a:latin typeface="Arial Narrow" panose="020B0606020202030204" pitchFamily="34" charset="0"/>
                        </a:rPr>
                        <a:t>AF</a:t>
                      </a:r>
                      <a:r>
                        <a:rPr lang="en-US" sz="1800" baseline="30000" dirty="0" err="1">
                          <a:solidFill>
                            <a:schemeClr val="bg1"/>
                          </a:solidFill>
                          <a:latin typeface="Arial Narrow" panose="020B0606020202030204" pitchFamily="34" charset="0"/>
                        </a:rPr>
                        <a:t>b</a:t>
                      </a:r>
                      <a:endParaRPr lang="en-US" sz="1800" baseline="30000" dirty="0">
                        <a:solidFill>
                          <a:schemeClr val="bg1"/>
                        </a:solidFill>
                        <a:latin typeface="Arial Narrow" panose="020B0606020202030204" pitchFamily="34" charset="0"/>
                      </a:endParaRPr>
                    </a:p>
                    <a:p>
                      <a:pPr algn="ctr">
                        <a:lnSpc>
                          <a:spcPct val="80000"/>
                        </a:lnSpc>
                      </a:pPr>
                      <a:endParaRPr lang="en-US" sz="1800" baseline="30000" dirty="0">
                        <a:solidFill>
                          <a:schemeClr val="bg1"/>
                        </a:solidFill>
                        <a:latin typeface="Arial Narrow" panose="020B0606020202030204" pitchFamily="34" charset="0"/>
                      </a:endParaRPr>
                    </a:p>
                    <a:p>
                      <a:pPr algn="ctr">
                        <a:lnSpc>
                          <a:spcPct val="80000"/>
                        </a:lnSpc>
                      </a:pPr>
                      <a:r>
                        <a:rPr lang="en-US" sz="1800" baseline="30000" dirty="0">
                          <a:solidFill>
                            <a:schemeClr val="bg1"/>
                          </a:solidFill>
                          <a:latin typeface="Arial Narrow" panose="020B0606020202030204" pitchFamily="34" charset="0"/>
                        </a:rPr>
                        <a:t>(Rivaroxaban)</a:t>
                      </a:r>
                    </a:p>
                  </a:txBody>
                  <a:tcPr>
                    <a:lnL w="12700" cmpd="sng">
                      <a:noFill/>
                    </a:lnL>
                    <a:lnR w="12700" cmpd="sng">
                      <a:noFill/>
                    </a:lnR>
                    <a:lnT w="12700" cap="flat" cmpd="sng" algn="ctr">
                      <a:solidFill>
                        <a:sysClr val="windowText" lastClr="000000"/>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183059"/>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lnSpc>
                          <a:spcPct val="80000"/>
                        </a:lnSpc>
                      </a:pPr>
                      <a:r>
                        <a:rPr lang="en-US" sz="1800" dirty="0" err="1">
                          <a:solidFill>
                            <a:schemeClr val="bg1"/>
                          </a:solidFill>
                          <a:latin typeface="Arial Narrow" panose="020B0606020202030204" pitchFamily="34" charset="0"/>
                        </a:rPr>
                        <a:t>ARISTOTLE</a:t>
                      </a:r>
                      <a:r>
                        <a:rPr lang="en-US" sz="1800" baseline="30000" dirty="0" err="1">
                          <a:solidFill>
                            <a:schemeClr val="bg1"/>
                          </a:solidFill>
                          <a:latin typeface="Arial Narrow" panose="020B0606020202030204" pitchFamily="34" charset="0"/>
                        </a:rPr>
                        <a:t>c</a:t>
                      </a:r>
                      <a:endParaRPr lang="en-US" sz="1800" baseline="30000" dirty="0">
                        <a:solidFill>
                          <a:schemeClr val="bg1"/>
                        </a:solidFill>
                        <a:latin typeface="Arial Narrow" panose="020B0606020202030204" pitchFamily="34" charset="0"/>
                      </a:endParaRPr>
                    </a:p>
                    <a:p>
                      <a:pPr algn="ctr">
                        <a:lnSpc>
                          <a:spcPct val="80000"/>
                        </a:lnSpc>
                      </a:pPr>
                      <a:endParaRPr lang="en-US" sz="1800" baseline="30000" dirty="0">
                        <a:solidFill>
                          <a:schemeClr val="bg1"/>
                        </a:solidFill>
                        <a:latin typeface="Arial Narrow" panose="020B0606020202030204" pitchFamily="34" charset="0"/>
                      </a:endParaRPr>
                    </a:p>
                    <a:p>
                      <a:pPr algn="ctr">
                        <a:lnSpc>
                          <a:spcPct val="80000"/>
                        </a:lnSpc>
                      </a:pPr>
                      <a:r>
                        <a:rPr lang="en-US" sz="1800" baseline="30000" dirty="0">
                          <a:solidFill>
                            <a:schemeClr val="bg1"/>
                          </a:solidFill>
                          <a:latin typeface="Arial Narrow" panose="020B0606020202030204" pitchFamily="34" charset="0"/>
                        </a:rPr>
                        <a:t>(</a:t>
                      </a:r>
                      <a:r>
                        <a:rPr lang="en-US" sz="1800" baseline="30000" dirty="0" err="1">
                          <a:solidFill>
                            <a:schemeClr val="bg1"/>
                          </a:solidFill>
                          <a:latin typeface="Arial Narrow" panose="020B0606020202030204" pitchFamily="34" charset="0"/>
                        </a:rPr>
                        <a:t>Apixaban</a:t>
                      </a:r>
                      <a:r>
                        <a:rPr lang="en-US" sz="1800" baseline="30000" dirty="0">
                          <a:solidFill>
                            <a:schemeClr val="bg1"/>
                          </a:solidFill>
                          <a:latin typeface="Arial Narrow" panose="020B0606020202030204" pitchFamily="34" charset="0"/>
                        </a:rPr>
                        <a:t>)</a:t>
                      </a:r>
                    </a:p>
                  </a:txBody>
                  <a:tcPr>
                    <a:lnL w="12700" cmpd="sng">
                      <a:noFill/>
                    </a:lnL>
                    <a:lnR w="12700" cmpd="sng">
                      <a:noFill/>
                    </a:lnR>
                    <a:lnT w="12700" cap="flat" cmpd="sng" algn="ctr">
                      <a:solidFill>
                        <a:sysClr val="windowText" lastClr="000000"/>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183059"/>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lnSpc>
                          <a:spcPct val="80000"/>
                        </a:lnSpc>
                      </a:pPr>
                      <a:r>
                        <a:rPr lang="en-US" sz="1800" dirty="0">
                          <a:solidFill>
                            <a:schemeClr val="bg1"/>
                          </a:solidFill>
                          <a:latin typeface="Arial Narrow" panose="020B0606020202030204" pitchFamily="34" charset="0"/>
                        </a:rPr>
                        <a:t>ENGAGE</a:t>
                      </a:r>
                      <a:r>
                        <a:rPr lang="en-US" sz="1800" baseline="0" dirty="0">
                          <a:solidFill>
                            <a:schemeClr val="bg1"/>
                          </a:solidFill>
                          <a:latin typeface="Arial Narrow" panose="020B0606020202030204" pitchFamily="34" charset="0"/>
                        </a:rPr>
                        <a:t> </a:t>
                      </a:r>
                      <a:r>
                        <a:rPr lang="en-US" sz="1800" baseline="0" dirty="0" err="1">
                          <a:solidFill>
                            <a:schemeClr val="bg1"/>
                          </a:solidFill>
                          <a:latin typeface="Arial Narrow" panose="020B0606020202030204" pitchFamily="34" charset="0"/>
                        </a:rPr>
                        <a:t>AF</a:t>
                      </a:r>
                      <a:r>
                        <a:rPr lang="en-US" sz="1800" baseline="30000" dirty="0" err="1">
                          <a:solidFill>
                            <a:schemeClr val="bg1"/>
                          </a:solidFill>
                          <a:latin typeface="Arial Narrow" panose="020B0606020202030204" pitchFamily="34" charset="0"/>
                        </a:rPr>
                        <a:t>d</a:t>
                      </a:r>
                      <a:endParaRPr lang="en-US" sz="1800" baseline="30000" dirty="0">
                        <a:solidFill>
                          <a:schemeClr val="bg1"/>
                        </a:solidFill>
                        <a:latin typeface="Arial Narrow" panose="020B0606020202030204" pitchFamily="34" charset="0"/>
                      </a:endParaRPr>
                    </a:p>
                    <a:p>
                      <a:pPr algn="ctr">
                        <a:lnSpc>
                          <a:spcPct val="80000"/>
                        </a:lnSpc>
                      </a:pPr>
                      <a:endParaRPr lang="en-US" sz="1800" baseline="30000" dirty="0">
                        <a:solidFill>
                          <a:schemeClr val="bg1"/>
                        </a:solidFill>
                        <a:latin typeface="Arial Narrow" panose="020B0606020202030204" pitchFamily="34" charset="0"/>
                      </a:endParaRPr>
                    </a:p>
                    <a:p>
                      <a:pPr algn="ctr">
                        <a:lnSpc>
                          <a:spcPct val="80000"/>
                        </a:lnSpc>
                      </a:pPr>
                      <a:r>
                        <a:rPr lang="en-US" sz="1800" baseline="30000" dirty="0">
                          <a:solidFill>
                            <a:schemeClr val="bg1"/>
                          </a:solidFill>
                          <a:latin typeface="Arial Narrow" panose="020B0606020202030204" pitchFamily="34" charset="0"/>
                        </a:rPr>
                        <a:t>(</a:t>
                      </a:r>
                      <a:r>
                        <a:rPr lang="en-US" sz="1800" baseline="30000" dirty="0" err="1">
                          <a:solidFill>
                            <a:schemeClr val="bg1"/>
                          </a:solidFill>
                          <a:latin typeface="Arial Narrow" panose="020B0606020202030204" pitchFamily="34" charset="0"/>
                        </a:rPr>
                        <a:t>Edoxaban</a:t>
                      </a:r>
                      <a:r>
                        <a:rPr lang="en-US" sz="1800" baseline="30000" dirty="0">
                          <a:solidFill>
                            <a:schemeClr val="bg1"/>
                          </a:solidFill>
                          <a:latin typeface="Arial Narrow" panose="020B0606020202030204" pitchFamily="34" charset="0"/>
                        </a:rPr>
                        <a:t>)</a:t>
                      </a:r>
                    </a:p>
                  </a:txBody>
                  <a:tcPr>
                    <a:lnL w="12700" cmpd="sng">
                      <a:no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183059"/>
                    </a:solidFill>
                  </a:tcPr>
                </a:tc>
                <a:extLst>
                  <a:ext uri="{0D108BD9-81ED-4DB2-BD59-A6C34878D82A}">
                    <a16:rowId xmlns:a16="http://schemas.microsoft.com/office/drawing/2014/main" val="10000"/>
                  </a:ext>
                </a:extLst>
              </a:tr>
              <a:tr h="370840">
                <a:tc>
                  <a:txBody>
                    <a:bodyPr/>
                    <a:lstStyle/>
                    <a:p>
                      <a:r>
                        <a:rPr lang="fr-CH" sz="1800" noProof="0" dirty="0">
                          <a:latin typeface="Arial Narrow" pitchFamily="34" charset="0"/>
                        </a:rPr>
                        <a:t>Randomisation, N</a:t>
                      </a:r>
                    </a:p>
                  </a:txBody>
                  <a:tcPr>
                    <a:lnL w="12700" cap="flat" cmpd="sng" algn="ctr">
                      <a:solidFill>
                        <a:sysClr val="windowText" lastClr="000000"/>
                      </a:solidFill>
                      <a:prstDash val="solid"/>
                      <a:round/>
                      <a:headEnd type="none" w="med" len="med"/>
                      <a:tailEnd type="none" w="med" len="med"/>
                    </a:lnL>
                    <a:lnR w="12700" cmpd="sng">
                      <a:noFill/>
                    </a:lnR>
                    <a:lnT w="38100" cmpd="sng">
                      <a:noFill/>
                    </a:lnT>
                    <a:lnB w="12700" cmpd="sng">
                      <a:noFill/>
                    </a:lnB>
                    <a:lnTlToBr w="12700" cmpd="sng">
                      <a:noFill/>
                      <a:prstDash val="solid"/>
                    </a:lnTlToBr>
                    <a:lnBlToTr w="12700" cmpd="sng">
                      <a:noFill/>
                      <a:prstDash val="solid"/>
                    </a:lnBlToTr>
                    <a:solidFill>
                      <a:sysClr val="window" lastClr="FFFFFF">
                        <a:lumMod val="95000"/>
                      </a:sysClr>
                    </a:solidFill>
                  </a:tcPr>
                </a:tc>
                <a:tc>
                  <a:txBody>
                    <a:bodyPr/>
                    <a:lstStyle/>
                    <a:p>
                      <a:pPr algn="ctr"/>
                      <a:r>
                        <a:rPr lang="en-US" sz="1800" dirty="0">
                          <a:latin typeface="Arial Narrow" pitchFamily="34" charset="0"/>
                        </a:rPr>
                        <a:t>18</a:t>
                      </a:r>
                      <a:r>
                        <a:rPr lang="en-US" sz="1800" baseline="0" dirty="0">
                          <a:latin typeface="Arial Narrow" pitchFamily="34" charset="0"/>
                        </a:rPr>
                        <a:t> </a:t>
                      </a:r>
                      <a:r>
                        <a:rPr lang="en-US" sz="1800" dirty="0">
                          <a:latin typeface="Arial Narrow" pitchFamily="34" charset="0"/>
                        </a:rPr>
                        <a:t>113</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ysClr val="window" lastClr="FFFFFF">
                        <a:lumMod val="95000"/>
                      </a:sysClr>
                    </a:solidFill>
                  </a:tcPr>
                </a:tc>
                <a:tc>
                  <a:txBody>
                    <a:bodyPr/>
                    <a:lstStyle/>
                    <a:p>
                      <a:pPr algn="ctr"/>
                      <a:r>
                        <a:rPr lang="en-US" sz="1800" dirty="0">
                          <a:latin typeface="Arial Narrow" pitchFamily="34" charset="0"/>
                        </a:rPr>
                        <a:t>14</a:t>
                      </a:r>
                      <a:r>
                        <a:rPr lang="en-US" sz="1800" baseline="0" dirty="0">
                          <a:latin typeface="Arial Narrow" pitchFamily="34" charset="0"/>
                        </a:rPr>
                        <a:t> </a:t>
                      </a:r>
                      <a:r>
                        <a:rPr lang="en-US" sz="1800" dirty="0">
                          <a:latin typeface="Arial Narrow" pitchFamily="34" charset="0"/>
                        </a:rPr>
                        <a:t>264</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ysClr val="window" lastClr="FFFFFF">
                        <a:lumMod val="95000"/>
                      </a:sysClr>
                    </a:solidFill>
                  </a:tcPr>
                </a:tc>
                <a:tc>
                  <a:txBody>
                    <a:bodyPr/>
                    <a:lstStyle/>
                    <a:p>
                      <a:pPr algn="ctr"/>
                      <a:r>
                        <a:rPr lang="en-US" sz="1800" dirty="0">
                          <a:latin typeface="Arial Narrow" pitchFamily="34" charset="0"/>
                        </a:rPr>
                        <a:t>18</a:t>
                      </a:r>
                      <a:r>
                        <a:rPr lang="en-US" sz="1800" baseline="0" dirty="0">
                          <a:latin typeface="Arial Narrow" pitchFamily="34" charset="0"/>
                        </a:rPr>
                        <a:t> </a:t>
                      </a:r>
                      <a:r>
                        <a:rPr lang="en-US" sz="1800" dirty="0">
                          <a:latin typeface="Arial Narrow" pitchFamily="34" charset="0"/>
                        </a:rPr>
                        <a:t>201</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ysClr val="window" lastClr="FFFFFF">
                        <a:lumMod val="95000"/>
                      </a:sysClr>
                    </a:solidFill>
                  </a:tcPr>
                </a:tc>
                <a:tc>
                  <a:txBody>
                    <a:bodyPr/>
                    <a:lstStyle/>
                    <a:p>
                      <a:pPr algn="ctr"/>
                      <a:r>
                        <a:rPr lang="en-US" sz="1800" dirty="0">
                          <a:latin typeface="Arial Narrow" pitchFamily="34" charset="0"/>
                        </a:rPr>
                        <a:t>21</a:t>
                      </a:r>
                      <a:r>
                        <a:rPr lang="en-US" sz="1800" baseline="0" dirty="0">
                          <a:latin typeface="Arial Narrow" pitchFamily="34" charset="0"/>
                        </a:rPr>
                        <a:t> </a:t>
                      </a:r>
                      <a:r>
                        <a:rPr lang="en-US" sz="1800" dirty="0">
                          <a:latin typeface="Arial Narrow" pitchFamily="34" charset="0"/>
                        </a:rPr>
                        <a:t>105</a:t>
                      </a:r>
                    </a:p>
                  </a:txBody>
                  <a:tcPr>
                    <a:lnL w="12700" cmpd="sng">
                      <a:noFill/>
                    </a:lnL>
                    <a:lnR w="12700" cap="flat" cmpd="sng" algn="ctr">
                      <a:solidFill>
                        <a:sysClr val="windowText" lastClr="000000"/>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ysClr val="window" lastClr="FFFFFF">
                        <a:lumMod val="95000"/>
                      </a:sysClr>
                    </a:solidFill>
                  </a:tcPr>
                </a:tc>
                <a:extLst>
                  <a:ext uri="{0D108BD9-81ED-4DB2-BD59-A6C34878D82A}">
                    <a16:rowId xmlns:a16="http://schemas.microsoft.com/office/drawing/2014/main" val="10001"/>
                  </a:ext>
                </a:extLst>
              </a:tr>
              <a:tr h="370840">
                <a:tc>
                  <a:txBody>
                    <a:bodyPr/>
                    <a:lstStyle/>
                    <a:p>
                      <a:r>
                        <a:rPr lang="fr-CH" sz="1800" noProof="0" dirty="0">
                          <a:latin typeface="Arial Narrow" pitchFamily="34" charset="0"/>
                        </a:rPr>
                        <a:t>Âge , année</a:t>
                      </a:r>
                    </a:p>
                  </a:txBody>
                  <a:tcPr>
                    <a:lnL w="12700" cap="flat" cmpd="sng" algn="ctr">
                      <a:solidFill>
                        <a:sysClr val="windowText" lastClr="000000"/>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D5E0F3"/>
                    </a:solidFill>
                  </a:tcPr>
                </a:tc>
                <a:tc>
                  <a:txBody>
                    <a:bodyPr/>
                    <a:lstStyle/>
                    <a:p>
                      <a:pPr algn="ctr"/>
                      <a:r>
                        <a:rPr lang="en-US" sz="1800" dirty="0">
                          <a:latin typeface="Arial Narrow" pitchFamily="34" charset="0"/>
                        </a:rPr>
                        <a:t>72±9</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D5E0F3"/>
                    </a:solidFill>
                  </a:tcPr>
                </a:tc>
                <a:tc>
                  <a:txBody>
                    <a:bodyPr/>
                    <a:lstStyle/>
                    <a:p>
                      <a:pPr algn="ctr"/>
                      <a:r>
                        <a:rPr lang="en-US" sz="1800" dirty="0">
                          <a:latin typeface="Arial Narrow" pitchFamily="34" charset="0"/>
                        </a:rPr>
                        <a:t>73 [65-78]</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D5E0F3"/>
                    </a:solidFill>
                  </a:tcPr>
                </a:tc>
                <a:tc>
                  <a:txBody>
                    <a:bodyPr/>
                    <a:lstStyle/>
                    <a:p>
                      <a:pPr algn="ctr"/>
                      <a:r>
                        <a:rPr lang="en-US" sz="1800" dirty="0">
                          <a:latin typeface="Arial Narrow" pitchFamily="34" charset="0"/>
                        </a:rPr>
                        <a:t>70 [63-76]</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D5E0F3"/>
                    </a:solidFill>
                  </a:tcPr>
                </a:tc>
                <a:tc>
                  <a:txBody>
                    <a:bodyPr/>
                    <a:lstStyle/>
                    <a:p>
                      <a:pPr algn="ctr"/>
                      <a:r>
                        <a:rPr lang="en-US" sz="1800" dirty="0">
                          <a:latin typeface="Arial Narrow" pitchFamily="34" charset="0"/>
                        </a:rPr>
                        <a:t>72 [64-78]</a:t>
                      </a:r>
                    </a:p>
                  </a:txBody>
                  <a:tcPr>
                    <a:lnL w="12700" cmpd="sng">
                      <a:noFill/>
                    </a:lnL>
                    <a:lnR w="12700" cap="flat" cmpd="sng" algn="ctr">
                      <a:solidFill>
                        <a:sysClr val="windowText" lastClr="00000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D5E0F3"/>
                    </a:solidFill>
                  </a:tcPr>
                </a:tc>
                <a:extLst>
                  <a:ext uri="{0D108BD9-81ED-4DB2-BD59-A6C34878D82A}">
                    <a16:rowId xmlns:a16="http://schemas.microsoft.com/office/drawing/2014/main" val="10002"/>
                  </a:ext>
                </a:extLst>
              </a:tr>
              <a:tr h="370840">
                <a:tc>
                  <a:txBody>
                    <a:bodyPr/>
                    <a:lstStyle/>
                    <a:p>
                      <a:r>
                        <a:rPr lang="fr-CH" sz="1800" noProof="0" dirty="0">
                          <a:latin typeface="Arial Narrow" pitchFamily="34" charset="0"/>
                        </a:rPr>
                        <a:t>Sexe féminin,</a:t>
                      </a:r>
                      <a:r>
                        <a:rPr lang="fr-CH" sz="1800" baseline="0" noProof="0" dirty="0">
                          <a:latin typeface="Arial Narrow" pitchFamily="34" charset="0"/>
                        </a:rPr>
                        <a:t> %</a:t>
                      </a:r>
                      <a:endParaRPr lang="fr-CH" sz="1800" noProof="0" dirty="0">
                        <a:latin typeface="Arial Narrow" pitchFamily="34" charset="0"/>
                      </a:endParaRPr>
                    </a:p>
                  </a:txBody>
                  <a:tcPr>
                    <a:lnL w="12700" cap="flat" cmpd="sng" algn="ctr">
                      <a:solidFill>
                        <a:sysClr val="windowText" lastClr="000000"/>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ysClr val="window" lastClr="FFFFFF">
                        <a:lumMod val="95000"/>
                      </a:sysClr>
                    </a:solidFill>
                  </a:tcPr>
                </a:tc>
                <a:tc>
                  <a:txBody>
                    <a:bodyPr/>
                    <a:lstStyle/>
                    <a:p>
                      <a:pPr algn="ctr"/>
                      <a:r>
                        <a:rPr lang="en-US" sz="1800" dirty="0">
                          <a:latin typeface="Arial Narrow" pitchFamily="34" charset="0"/>
                        </a:rPr>
                        <a:t>37</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ysClr val="window" lastClr="FFFFFF">
                        <a:lumMod val="95000"/>
                      </a:sysClr>
                    </a:solidFill>
                  </a:tcPr>
                </a:tc>
                <a:tc>
                  <a:txBody>
                    <a:bodyPr/>
                    <a:lstStyle/>
                    <a:p>
                      <a:pPr algn="ctr"/>
                      <a:r>
                        <a:rPr lang="en-US" sz="1800" dirty="0">
                          <a:latin typeface="Arial Narrow" pitchFamily="34" charset="0"/>
                        </a:rPr>
                        <a:t>40</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ysClr val="window" lastClr="FFFFFF">
                        <a:lumMod val="95000"/>
                      </a:sysClr>
                    </a:solidFill>
                  </a:tcPr>
                </a:tc>
                <a:tc>
                  <a:txBody>
                    <a:bodyPr/>
                    <a:lstStyle/>
                    <a:p>
                      <a:pPr algn="ctr"/>
                      <a:r>
                        <a:rPr lang="en-US" sz="1800" dirty="0">
                          <a:latin typeface="Arial Narrow" pitchFamily="34" charset="0"/>
                        </a:rPr>
                        <a:t>35</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ysClr val="window" lastClr="FFFFFF">
                        <a:lumMod val="95000"/>
                      </a:sysClr>
                    </a:solidFill>
                  </a:tcPr>
                </a:tc>
                <a:tc>
                  <a:txBody>
                    <a:bodyPr/>
                    <a:lstStyle/>
                    <a:p>
                      <a:pPr algn="ctr"/>
                      <a:r>
                        <a:rPr lang="en-US" sz="1800" dirty="0">
                          <a:latin typeface="Arial Narrow" pitchFamily="34" charset="0"/>
                        </a:rPr>
                        <a:t>38</a:t>
                      </a:r>
                    </a:p>
                  </a:txBody>
                  <a:tcPr>
                    <a:lnL w="12700" cmpd="sng">
                      <a:noFill/>
                    </a:lnL>
                    <a:lnR w="12700" cap="flat" cmpd="sng" algn="ctr">
                      <a:solidFill>
                        <a:sysClr val="windowText" lastClr="00000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ysClr val="window" lastClr="FFFFFF">
                        <a:lumMod val="95000"/>
                      </a:sysClr>
                    </a:solidFill>
                  </a:tcPr>
                </a:tc>
                <a:extLst>
                  <a:ext uri="{0D108BD9-81ED-4DB2-BD59-A6C34878D82A}">
                    <a16:rowId xmlns:a16="http://schemas.microsoft.com/office/drawing/2014/main" val="10003"/>
                  </a:ext>
                </a:extLst>
              </a:tr>
              <a:tr h="370840">
                <a:tc>
                  <a:txBody>
                    <a:bodyPr/>
                    <a:lstStyle/>
                    <a:p>
                      <a:r>
                        <a:rPr lang="fr-CH" sz="1800" noProof="0" dirty="0">
                          <a:latin typeface="Arial Narrow" pitchFamily="34" charset="0"/>
                        </a:rPr>
                        <a:t>FA paroxystique, %</a:t>
                      </a:r>
                    </a:p>
                  </a:txBody>
                  <a:tcPr>
                    <a:lnL w="12700" cap="flat" cmpd="sng" algn="ctr">
                      <a:solidFill>
                        <a:sysClr val="windowText" lastClr="000000"/>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D5E0F3"/>
                    </a:solidFill>
                  </a:tcPr>
                </a:tc>
                <a:tc>
                  <a:txBody>
                    <a:bodyPr/>
                    <a:lstStyle/>
                    <a:p>
                      <a:pPr algn="ctr"/>
                      <a:r>
                        <a:rPr lang="en-US" sz="1800" dirty="0">
                          <a:latin typeface="Arial Narrow" pitchFamily="34" charset="0"/>
                        </a:rPr>
                        <a:t>32</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D5E0F3"/>
                    </a:solidFill>
                  </a:tcPr>
                </a:tc>
                <a:tc>
                  <a:txBody>
                    <a:bodyPr/>
                    <a:lstStyle/>
                    <a:p>
                      <a:pPr algn="ctr"/>
                      <a:r>
                        <a:rPr lang="en-US" sz="1800" dirty="0">
                          <a:latin typeface="Arial Narrow" pitchFamily="34" charset="0"/>
                        </a:rPr>
                        <a:t>18</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D5E0F3"/>
                    </a:solidFill>
                  </a:tcPr>
                </a:tc>
                <a:tc>
                  <a:txBody>
                    <a:bodyPr/>
                    <a:lstStyle/>
                    <a:p>
                      <a:pPr algn="ctr"/>
                      <a:r>
                        <a:rPr lang="en-US" sz="1800" dirty="0">
                          <a:latin typeface="Arial Narrow" pitchFamily="34" charset="0"/>
                        </a:rPr>
                        <a:t>15</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D5E0F3"/>
                    </a:solidFill>
                  </a:tcPr>
                </a:tc>
                <a:tc>
                  <a:txBody>
                    <a:bodyPr/>
                    <a:lstStyle/>
                    <a:p>
                      <a:pPr algn="ctr"/>
                      <a:r>
                        <a:rPr lang="en-US" sz="1800" dirty="0">
                          <a:latin typeface="Arial Narrow" pitchFamily="34" charset="0"/>
                        </a:rPr>
                        <a:t>25</a:t>
                      </a:r>
                    </a:p>
                  </a:txBody>
                  <a:tcPr>
                    <a:lnL w="12700" cmpd="sng">
                      <a:noFill/>
                    </a:lnL>
                    <a:lnR w="12700" cap="flat" cmpd="sng" algn="ctr">
                      <a:solidFill>
                        <a:sysClr val="windowText" lastClr="00000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D5E0F3"/>
                    </a:solidFill>
                  </a:tcPr>
                </a:tc>
                <a:extLst>
                  <a:ext uri="{0D108BD9-81ED-4DB2-BD59-A6C34878D82A}">
                    <a16:rowId xmlns:a16="http://schemas.microsoft.com/office/drawing/2014/main" val="10004"/>
                  </a:ext>
                </a:extLst>
              </a:tr>
              <a:tr h="370840">
                <a:tc>
                  <a:txBody>
                    <a:bodyPr/>
                    <a:lstStyle/>
                    <a:p>
                      <a:r>
                        <a:rPr lang="fr-CH" sz="1800" noProof="0" dirty="0">
                          <a:latin typeface="Arial Narrow" pitchFamily="34" charset="0"/>
                        </a:rPr>
                        <a:t>Naïfs</a:t>
                      </a:r>
                      <a:r>
                        <a:rPr lang="fr-CH" sz="1800" baseline="0" noProof="0" dirty="0">
                          <a:latin typeface="Arial Narrow" pitchFamily="34" charset="0"/>
                        </a:rPr>
                        <a:t> d’A</a:t>
                      </a:r>
                      <a:r>
                        <a:rPr lang="fr-CH" sz="1800" noProof="0" dirty="0">
                          <a:latin typeface="Arial Narrow" pitchFamily="34" charset="0"/>
                        </a:rPr>
                        <a:t>VK,</a:t>
                      </a:r>
                      <a:r>
                        <a:rPr lang="fr-CH" sz="1800" baseline="0" noProof="0" dirty="0">
                          <a:latin typeface="Arial Narrow" pitchFamily="34" charset="0"/>
                        </a:rPr>
                        <a:t> %</a:t>
                      </a:r>
                      <a:endParaRPr lang="fr-CH" sz="1800" noProof="0" dirty="0">
                        <a:latin typeface="Arial Narrow" pitchFamily="34" charset="0"/>
                      </a:endParaRPr>
                    </a:p>
                  </a:txBody>
                  <a:tcPr>
                    <a:lnL w="12700" cap="flat" cmpd="sng" algn="ctr">
                      <a:solidFill>
                        <a:sysClr val="windowText" lastClr="000000"/>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ysClr val="window" lastClr="FFFFFF">
                        <a:lumMod val="95000"/>
                      </a:sysClr>
                    </a:solidFill>
                  </a:tcPr>
                </a:tc>
                <a:tc>
                  <a:txBody>
                    <a:bodyPr/>
                    <a:lstStyle/>
                    <a:p>
                      <a:pPr algn="ctr"/>
                      <a:r>
                        <a:rPr lang="en-US" sz="1800" dirty="0">
                          <a:latin typeface="Arial Narrow" pitchFamily="34" charset="0"/>
                        </a:rPr>
                        <a:t>50</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ysClr val="window" lastClr="FFFFFF">
                        <a:lumMod val="95000"/>
                      </a:sysClr>
                    </a:solidFill>
                  </a:tcPr>
                </a:tc>
                <a:tc>
                  <a:txBody>
                    <a:bodyPr/>
                    <a:lstStyle/>
                    <a:p>
                      <a:pPr algn="ctr"/>
                      <a:r>
                        <a:rPr lang="en-US" sz="1800" dirty="0">
                          <a:latin typeface="Arial Narrow" pitchFamily="34" charset="0"/>
                        </a:rPr>
                        <a:t>38</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ysClr val="window" lastClr="FFFFFF">
                        <a:lumMod val="95000"/>
                      </a:sysClr>
                    </a:solidFill>
                  </a:tcPr>
                </a:tc>
                <a:tc>
                  <a:txBody>
                    <a:bodyPr/>
                    <a:lstStyle/>
                    <a:p>
                      <a:pPr algn="ctr"/>
                      <a:r>
                        <a:rPr lang="en-US" sz="1800" dirty="0">
                          <a:latin typeface="Arial Narrow" pitchFamily="34" charset="0"/>
                        </a:rPr>
                        <a:t>43</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ysClr val="window" lastClr="FFFFFF">
                        <a:lumMod val="95000"/>
                      </a:sysClr>
                    </a:solidFill>
                  </a:tcPr>
                </a:tc>
                <a:tc>
                  <a:txBody>
                    <a:bodyPr/>
                    <a:lstStyle/>
                    <a:p>
                      <a:pPr algn="ctr"/>
                      <a:r>
                        <a:rPr lang="en-US" sz="1800" dirty="0">
                          <a:latin typeface="Arial Narrow" pitchFamily="34" charset="0"/>
                        </a:rPr>
                        <a:t>41</a:t>
                      </a:r>
                    </a:p>
                  </a:txBody>
                  <a:tcPr>
                    <a:lnL w="12700" cmpd="sng">
                      <a:noFill/>
                    </a:lnL>
                    <a:lnR w="12700" cap="flat" cmpd="sng" algn="ctr">
                      <a:solidFill>
                        <a:sysClr val="windowText" lastClr="00000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ysClr val="window" lastClr="FFFFFF">
                        <a:lumMod val="95000"/>
                      </a:sysClr>
                    </a:solidFill>
                  </a:tcPr>
                </a:tc>
                <a:extLst>
                  <a:ext uri="{0D108BD9-81ED-4DB2-BD59-A6C34878D82A}">
                    <a16:rowId xmlns:a16="http://schemas.microsoft.com/office/drawing/2014/main" val="10005"/>
                  </a:ext>
                </a:extLst>
              </a:tr>
              <a:tr h="370840">
                <a:tc>
                  <a:txBody>
                    <a:bodyPr/>
                    <a:lstStyle/>
                    <a:p>
                      <a:r>
                        <a:rPr lang="fr-CH" sz="1800" noProof="0" dirty="0">
                          <a:latin typeface="Arial Narrow" pitchFamily="34" charset="0"/>
                        </a:rPr>
                        <a:t>Utilisation</a:t>
                      </a:r>
                      <a:r>
                        <a:rPr lang="fr-CH" sz="1800" baseline="0" noProof="0" dirty="0">
                          <a:latin typeface="Arial Narrow" pitchFamily="34" charset="0"/>
                        </a:rPr>
                        <a:t> d’AAS</a:t>
                      </a:r>
                      <a:r>
                        <a:rPr lang="fr-CH" sz="1800" noProof="0" dirty="0">
                          <a:latin typeface="Arial Narrow" pitchFamily="34" charset="0"/>
                        </a:rPr>
                        <a:t>, %</a:t>
                      </a:r>
                    </a:p>
                  </a:txBody>
                  <a:tcPr>
                    <a:lnL w="12700" cap="flat" cmpd="sng" algn="ctr">
                      <a:solidFill>
                        <a:sysClr val="windowText" lastClr="000000"/>
                      </a:solidFill>
                      <a:prstDash val="solid"/>
                      <a:round/>
                      <a:headEnd type="none" w="med" len="med"/>
                      <a:tailEnd type="none" w="med" len="med"/>
                    </a:lnL>
                    <a:lnR w="12700" cmpd="sng">
                      <a:noFill/>
                    </a:lnR>
                    <a:lnT w="12700" cmpd="sng">
                      <a:noFill/>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D5E0F3"/>
                    </a:solidFill>
                  </a:tcPr>
                </a:tc>
                <a:tc>
                  <a:txBody>
                    <a:bodyPr/>
                    <a:lstStyle/>
                    <a:p>
                      <a:pPr algn="ctr"/>
                      <a:r>
                        <a:rPr lang="en-US" sz="1800" dirty="0">
                          <a:latin typeface="Arial Narrow" pitchFamily="34" charset="0"/>
                        </a:rPr>
                        <a:t>40</a:t>
                      </a:r>
                    </a:p>
                  </a:txBody>
                  <a:tcPr>
                    <a:lnL w="12700" cmpd="sng">
                      <a:noFill/>
                    </a:lnL>
                    <a:lnR w="12700" cmpd="sng">
                      <a:noFill/>
                    </a:lnR>
                    <a:lnT w="12700" cmpd="sng">
                      <a:noFill/>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D5E0F3"/>
                    </a:solidFill>
                  </a:tcPr>
                </a:tc>
                <a:tc>
                  <a:txBody>
                    <a:bodyPr/>
                    <a:lstStyle/>
                    <a:p>
                      <a:pPr algn="ctr"/>
                      <a:r>
                        <a:rPr lang="en-US" sz="1800" dirty="0">
                          <a:latin typeface="Arial Narrow" pitchFamily="34" charset="0"/>
                        </a:rPr>
                        <a:t>36</a:t>
                      </a:r>
                    </a:p>
                  </a:txBody>
                  <a:tcPr>
                    <a:lnL w="12700" cmpd="sng">
                      <a:noFill/>
                    </a:lnL>
                    <a:lnR w="12700" cmpd="sng">
                      <a:noFill/>
                    </a:lnR>
                    <a:lnT w="12700" cmpd="sng">
                      <a:noFill/>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D5E0F3"/>
                    </a:solidFill>
                  </a:tcPr>
                </a:tc>
                <a:tc>
                  <a:txBody>
                    <a:bodyPr/>
                    <a:lstStyle/>
                    <a:p>
                      <a:pPr algn="ctr"/>
                      <a:r>
                        <a:rPr lang="en-US" sz="1800" dirty="0">
                          <a:latin typeface="Arial Narrow" pitchFamily="34" charset="0"/>
                        </a:rPr>
                        <a:t>31</a:t>
                      </a:r>
                    </a:p>
                  </a:txBody>
                  <a:tcPr>
                    <a:lnL w="12700" cmpd="sng">
                      <a:noFill/>
                    </a:lnL>
                    <a:lnR w="12700" cmpd="sng">
                      <a:noFill/>
                    </a:lnR>
                    <a:lnT w="12700" cmpd="sng">
                      <a:noFill/>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D5E0F3"/>
                    </a:solidFill>
                  </a:tcPr>
                </a:tc>
                <a:tc>
                  <a:txBody>
                    <a:bodyPr/>
                    <a:lstStyle/>
                    <a:p>
                      <a:pPr algn="ctr"/>
                      <a:r>
                        <a:rPr lang="en-US" sz="1800" dirty="0">
                          <a:latin typeface="Arial Narrow" pitchFamily="34" charset="0"/>
                        </a:rPr>
                        <a:t>29</a:t>
                      </a:r>
                    </a:p>
                  </a:txBody>
                  <a:tcPr>
                    <a:lnL w="12700" cmpd="sng">
                      <a:noFill/>
                    </a:lnL>
                    <a:lnR w="12700" cap="flat" cmpd="sng" algn="ctr">
                      <a:solidFill>
                        <a:sysClr val="windowText" lastClr="000000"/>
                      </a:solidFill>
                      <a:prstDash val="solid"/>
                      <a:round/>
                      <a:headEnd type="none" w="med" len="med"/>
                      <a:tailEnd type="none" w="med" len="med"/>
                    </a:lnR>
                    <a:lnT w="12700" cmpd="sng">
                      <a:noFill/>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D5E0F3"/>
                    </a:solidFill>
                  </a:tcPr>
                </a:tc>
                <a:extLst>
                  <a:ext uri="{0D108BD9-81ED-4DB2-BD59-A6C34878D82A}">
                    <a16:rowId xmlns:a16="http://schemas.microsoft.com/office/drawing/2014/main" val="10006"/>
                  </a:ext>
                </a:extLst>
              </a:tr>
            </a:tbl>
          </a:graphicData>
        </a:graphic>
      </p:graphicFrame>
      <p:graphicFrame>
        <p:nvGraphicFramePr>
          <p:cNvPr id="40" name="Chart 39">
            <a:extLst>
              <a:ext uri="{FF2B5EF4-FFF2-40B4-BE49-F238E27FC236}">
                <a16:creationId xmlns:a16="http://schemas.microsoft.com/office/drawing/2014/main" id="{888CC0D8-AE5D-45E7-BD5F-EB8699F7D732}"/>
              </a:ext>
            </a:extLst>
          </p:cNvPr>
          <p:cNvGraphicFramePr/>
          <p:nvPr>
            <p:extLst>
              <p:ext uri="{D42A27DB-BD31-4B8C-83A1-F6EECF244321}">
                <p14:modId xmlns:p14="http://schemas.microsoft.com/office/powerpoint/2010/main" val="3382465106"/>
              </p:ext>
            </p:extLst>
          </p:nvPr>
        </p:nvGraphicFramePr>
        <p:xfrm>
          <a:off x="2164604" y="4698655"/>
          <a:ext cx="1679757" cy="1567073"/>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41" name="Chart 40">
            <a:extLst>
              <a:ext uri="{FF2B5EF4-FFF2-40B4-BE49-F238E27FC236}">
                <a16:creationId xmlns:a16="http://schemas.microsoft.com/office/drawing/2014/main" id="{5D347300-F21D-4C2A-BA72-1B04CD620005}"/>
              </a:ext>
            </a:extLst>
          </p:cNvPr>
          <p:cNvGraphicFramePr/>
          <p:nvPr>
            <p:extLst>
              <p:ext uri="{D42A27DB-BD31-4B8C-83A1-F6EECF244321}">
                <p14:modId xmlns:p14="http://schemas.microsoft.com/office/powerpoint/2010/main" val="4080707140"/>
              </p:ext>
            </p:extLst>
          </p:nvPr>
        </p:nvGraphicFramePr>
        <p:xfrm>
          <a:off x="3869347" y="4702193"/>
          <a:ext cx="1679757" cy="1567073"/>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42" name="Chart 41">
            <a:extLst>
              <a:ext uri="{FF2B5EF4-FFF2-40B4-BE49-F238E27FC236}">
                <a16:creationId xmlns:a16="http://schemas.microsoft.com/office/drawing/2014/main" id="{2B95F877-F00B-418E-8FED-6FDCAFE3B34C}"/>
              </a:ext>
            </a:extLst>
          </p:cNvPr>
          <p:cNvGraphicFramePr/>
          <p:nvPr>
            <p:extLst>
              <p:ext uri="{D42A27DB-BD31-4B8C-83A1-F6EECF244321}">
                <p14:modId xmlns:p14="http://schemas.microsoft.com/office/powerpoint/2010/main" val="1073969247"/>
              </p:ext>
            </p:extLst>
          </p:nvPr>
        </p:nvGraphicFramePr>
        <p:xfrm>
          <a:off x="5499671" y="4705731"/>
          <a:ext cx="1679757" cy="1567073"/>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43" name="Chart 42">
            <a:extLst>
              <a:ext uri="{FF2B5EF4-FFF2-40B4-BE49-F238E27FC236}">
                <a16:creationId xmlns:a16="http://schemas.microsoft.com/office/drawing/2014/main" id="{02FF4EB6-0577-4888-9FC2-3A2FB53A846A}"/>
              </a:ext>
            </a:extLst>
          </p:cNvPr>
          <p:cNvGraphicFramePr/>
          <p:nvPr>
            <p:extLst>
              <p:ext uri="{D42A27DB-BD31-4B8C-83A1-F6EECF244321}">
                <p14:modId xmlns:p14="http://schemas.microsoft.com/office/powerpoint/2010/main" val="4014937951"/>
              </p:ext>
            </p:extLst>
          </p:nvPr>
        </p:nvGraphicFramePr>
        <p:xfrm>
          <a:off x="7161894" y="4709269"/>
          <a:ext cx="1679757" cy="1567073"/>
        </p:xfrm>
        <a:graphic>
          <a:graphicData uri="http://schemas.openxmlformats.org/drawingml/2006/chart">
            <c:chart xmlns:c="http://schemas.openxmlformats.org/drawingml/2006/chart" xmlns:r="http://schemas.openxmlformats.org/officeDocument/2006/relationships" r:id="rId8"/>
          </a:graphicData>
        </a:graphic>
      </p:graphicFrame>
      <p:sp>
        <p:nvSpPr>
          <p:cNvPr id="44" name="TextBox 43">
            <a:extLst>
              <a:ext uri="{FF2B5EF4-FFF2-40B4-BE49-F238E27FC236}">
                <a16:creationId xmlns:a16="http://schemas.microsoft.com/office/drawing/2014/main" id="{F8A4D627-7EEC-4573-8260-D8702EA7E511}"/>
              </a:ext>
            </a:extLst>
          </p:cNvPr>
          <p:cNvSpPr txBox="1"/>
          <p:nvPr/>
        </p:nvSpPr>
        <p:spPr>
          <a:xfrm>
            <a:off x="284791" y="4713525"/>
            <a:ext cx="1365663" cy="461665"/>
          </a:xfrm>
          <a:prstGeom prst="rect">
            <a:avLst/>
          </a:prstGeom>
          <a:noFill/>
        </p:spPr>
        <p:txBody>
          <a:bodyPr wrap="square" rtlCol="0">
            <a:spAutoFit/>
          </a:bodyPr>
          <a:lstStyle/>
          <a:p>
            <a:r>
              <a:rPr lang="en-CA" sz="2400" b="1" dirty="0">
                <a:solidFill>
                  <a:prstClr val="black"/>
                </a:solidFill>
                <a:latin typeface="Arial Narrow" panose="020B0606020202030204" pitchFamily="34" charset="0"/>
              </a:rPr>
              <a:t>CHADS </a:t>
            </a:r>
            <a:r>
              <a:rPr lang="en-CA" sz="1600" b="1" dirty="0">
                <a:solidFill>
                  <a:prstClr val="black"/>
                </a:solidFill>
                <a:latin typeface="Arial Narrow" panose="020B0606020202030204" pitchFamily="34" charset="0"/>
              </a:rPr>
              <a:t>2</a:t>
            </a:r>
          </a:p>
        </p:txBody>
      </p:sp>
      <p:sp>
        <p:nvSpPr>
          <p:cNvPr id="45" name="Rectangle 44">
            <a:extLst>
              <a:ext uri="{FF2B5EF4-FFF2-40B4-BE49-F238E27FC236}">
                <a16:creationId xmlns:a16="http://schemas.microsoft.com/office/drawing/2014/main" id="{0C2AFB8C-BA4B-4605-BE24-CF8FF0FC9158}"/>
              </a:ext>
            </a:extLst>
          </p:cNvPr>
          <p:cNvSpPr/>
          <p:nvPr/>
        </p:nvSpPr>
        <p:spPr>
          <a:xfrm>
            <a:off x="432756" y="5175190"/>
            <a:ext cx="182880" cy="182880"/>
          </a:xfrm>
          <a:prstGeom prst="rect">
            <a:avLst/>
          </a:prstGeom>
          <a:solidFill>
            <a:srgbClr val="70AD47"/>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Narrow" panose="020B0606020202030204" pitchFamily="34" charset="0"/>
            </a:endParaRPr>
          </a:p>
        </p:txBody>
      </p:sp>
      <p:sp>
        <p:nvSpPr>
          <p:cNvPr id="46" name="Rectangle 45">
            <a:extLst>
              <a:ext uri="{FF2B5EF4-FFF2-40B4-BE49-F238E27FC236}">
                <a16:creationId xmlns:a16="http://schemas.microsoft.com/office/drawing/2014/main" id="{53424022-DE7E-42BC-9955-9BEBC0C31690}"/>
              </a:ext>
            </a:extLst>
          </p:cNvPr>
          <p:cNvSpPr/>
          <p:nvPr/>
        </p:nvSpPr>
        <p:spPr>
          <a:xfrm>
            <a:off x="432756" y="5497718"/>
            <a:ext cx="182880" cy="182880"/>
          </a:xfrm>
          <a:prstGeom prst="rect">
            <a:avLst/>
          </a:prstGeom>
          <a:solidFill>
            <a:srgbClr val="ED7D3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Narrow" panose="020B0606020202030204" pitchFamily="34" charset="0"/>
            </a:endParaRPr>
          </a:p>
        </p:txBody>
      </p:sp>
      <p:sp>
        <p:nvSpPr>
          <p:cNvPr id="47" name="Rectangle 46">
            <a:extLst>
              <a:ext uri="{FF2B5EF4-FFF2-40B4-BE49-F238E27FC236}">
                <a16:creationId xmlns:a16="http://schemas.microsoft.com/office/drawing/2014/main" id="{8CAB2012-3736-4C86-A364-4D815542CFB5}"/>
              </a:ext>
            </a:extLst>
          </p:cNvPr>
          <p:cNvSpPr/>
          <p:nvPr/>
        </p:nvSpPr>
        <p:spPr>
          <a:xfrm>
            <a:off x="432756" y="5841509"/>
            <a:ext cx="182880" cy="182880"/>
          </a:xfrm>
          <a:prstGeom prst="rect">
            <a:avLst/>
          </a:prstGeom>
          <a:solidFill>
            <a:srgbClr val="C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Narrow" panose="020B0606020202030204" pitchFamily="34" charset="0"/>
            </a:endParaRPr>
          </a:p>
        </p:txBody>
      </p:sp>
      <p:sp>
        <p:nvSpPr>
          <p:cNvPr id="48" name="TextBox 47">
            <a:extLst>
              <a:ext uri="{FF2B5EF4-FFF2-40B4-BE49-F238E27FC236}">
                <a16:creationId xmlns:a16="http://schemas.microsoft.com/office/drawing/2014/main" id="{352BAF32-09BB-44D8-94C8-8E5C7CF900C5}"/>
              </a:ext>
            </a:extLst>
          </p:cNvPr>
          <p:cNvSpPr txBox="1"/>
          <p:nvPr/>
        </p:nvSpPr>
        <p:spPr>
          <a:xfrm>
            <a:off x="710082" y="5111392"/>
            <a:ext cx="930619" cy="338554"/>
          </a:xfrm>
          <a:prstGeom prst="rect">
            <a:avLst/>
          </a:prstGeom>
          <a:noFill/>
        </p:spPr>
        <p:txBody>
          <a:bodyPr wrap="square" rtlCol="0">
            <a:spAutoFit/>
          </a:bodyPr>
          <a:lstStyle/>
          <a:p>
            <a:r>
              <a:rPr lang="en-CA" sz="1600" b="1" dirty="0">
                <a:solidFill>
                  <a:prstClr val="black">
                    <a:lumMod val="85000"/>
                    <a:lumOff val="15000"/>
                  </a:prstClr>
                </a:solidFill>
                <a:latin typeface="Arial Narrow" panose="020B0606020202030204" pitchFamily="34" charset="0"/>
              </a:rPr>
              <a:t>0-1</a:t>
            </a:r>
            <a:endParaRPr lang="en-US" sz="1600" b="1" dirty="0">
              <a:solidFill>
                <a:prstClr val="black">
                  <a:lumMod val="85000"/>
                  <a:lumOff val="15000"/>
                </a:prstClr>
              </a:solidFill>
              <a:latin typeface="Arial Narrow" panose="020B0606020202030204" pitchFamily="34" charset="0"/>
            </a:endParaRPr>
          </a:p>
        </p:txBody>
      </p:sp>
      <p:sp>
        <p:nvSpPr>
          <p:cNvPr id="49" name="TextBox 48">
            <a:extLst>
              <a:ext uri="{FF2B5EF4-FFF2-40B4-BE49-F238E27FC236}">
                <a16:creationId xmlns:a16="http://schemas.microsoft.com/office/drawing/2014/main" id="{AD59C297-957C-4A04-988C-203F58F4C4C5}"/>
              </a:ext>
            </a:extLst>
          </p:cNvPr>
          <p:cNvSpPr txBox="1"/>
          <p:nvPr/>
        </p:nvSpPr>
        <p:spPr>
          <a:xfrm>
            <a:off x="710082" y="5434279"/>
            <a:ext cx="930619" cy="338554"/>
          </a:xfrm>
          <a:prstGeom prst="rect">
            <a:avLst/>
          </a:prstGeom>
          <a:noFill/>
        </p:spPr>
        <p:txBody>
          <a:bodyPr wrap="square" rtlCol="0">
            <a:spAutoFit/>
          </a:bodyPr>
          <a:lstStyle/>
          <a:p>
            <a:r>
              <a:rPr lang="en-CA" sz="1600" b="1" dirty="0">
                <a:solidFill>
                  <a:prstClr val="black">
                    <a:lumMod val="85000"/>
                    <a:lumOff val="15000"/>
                  </a:prstClr>
                </a:solidFill>
                <a:latin typeface="Arial Narrow" panose="020B0606020202030204" pitchFamily="34" charset="0"/>
              </a:rPr>
              <a:t>2</a:t>
            </a:r>
            <a:endParaRPr lang="en-US" sz="1600" b="1" dirty="0">
              <a:solidFill>
                <a:prstClr val="black">
                  <a:lumMod val="85000"/>
                  <a:lumOff val="15000"/>
                </a:prstClr>
              </a:solidFill>
              <a:latin typeface="Arial Narrow" panose="020B0606020202030204" pitchFamily="34" charset="0"/>
            </a:endParaRPr>
          </a:p>
        </p:txBody>
      </p:sp>
      <p:sp>
        <p:nvSpPr>
          <p:cNvPr id="50" name="TextBox 49">
            <a:extLst>
              <a:ext uri="{FF2B5EF4-FFF2-40B4-BE49-F238E27FC236}">
                <a16:creationId xmlns:a16="http://schemas.microsoft.com/office/drawing/2014/main" id="{2D1EE305-6B3E-4A99-8F91-52C48C90CDE2}"/>
              </a:ext>
            </a:extLst>
          </p:cNvPr>
          <p:cNvSpPr txBox="1"/>
          <p:nvPr/>
        </p:nvSpPr>
        <p:spPr>
          <a:xfrm>
            <a:off x="710082" y="5757166"/>
            <a:ext cx="930619" cy="338554"/>
          </a:xfrm>
          <a:prstGeom prst="rect">
            <a:avLst/>
          </a:prstGeom>
          <a:noFill/>
        </p:spPr>
        <p:txBody>
          <a:bodyPr wrap="square" rtlCol="0">
            <a:spAutoFit/>
          </a:bodyPr>
          <a:lstStyle/>
          <a:p>
            <a:r>
              <a:rPr lang="en-CA" sz="1600" b="1" dirty="0">
                <a:solidFill>
                  <a:prstClr val="black">
                    <a:lumMod val="85000"/>
                    <a:lumOff val="15000"/>
                  </a:prstClr>
                </a:solidFill>
                <a:latin typeface="Arial Narrow" panose="020B0606020202030204" pitchFamily="34" charset="0"/>
              </a:rPr>
              <a:t>3-6</a:t>
            </a:r>
            <a:endParaRPr lang="en-US" sz="1600" b="1" dirty="0">
              <a:solidFill>
                <a:prstClr val="black">
                  <a:lumMod val="85000"/>
                  <a:lumOff val="15000"/>
                </a:prstClr>
              </a:solidFill>
              <a:latin typeface="Arial Narrow" panose="020B0606020202030204" pitchFamily="34" charset="0"/>
            </a:endParaRPr>
          </a:p>
        </p:txBody>
      </p:sp>
      <p:sp>
        <p:nvSpPr>
          <p:cNvPr id="2" name="Rectangle 1">
            <a:extLst>
              <a:ext uri="{FF2B5EF4-FFF2-40B4-BE49-F238E27FC236}">
                <a16:creationId xmlns:a16="http://schemas.microsoft.com/office/drawing/2014/main" id="{DF3140C7-7F59-4095-8235-1275EEBD631E}"/>
              </a:ext>
            </a:extLst>
          </p:cNvPr>
          <p:cNvSpPr/>
          <p:nvPr/>
        </p:nvSpPr>
        <p:spPr>
          <a:xfrm>
            <a:off x="405604" y="6213625"/>
            <a:ext cx="4572000" cy="646331"/>
          </a:xfrm>
          <a:prstGeom prst="rect">
            <a:avLst/>
          </a:prstGeom>
        </p:spPr>
        <p:txBody>
          <a:bodyPr>
            <a:spAutoFit/>
          </a:bodyPr>
          <a:lstStyle/>
          <a:p>
            <a:pPr marL="228600" indent="-228600">
              <a:buAutoNum type="alphaLcPeriod"/>
            </a:pPr>
            <a:r>
              <a:rPr lang="en-US" sz="900" dirty="0">
                <a:solidFill>
                  <a:schemeClr val="bg1"/>
                </a:solidFill>
                <a:latin typeface="Arial Narrow" panose="020B0606020202030204" pitchFamily="34" charset="0"/>
              </a:rPr>
              <a:t>Connolly SJ, et al. </a:t>
            </a:r>
            <a:r>
              <a:rPr lang="en-US" sz="900" i="1" dirty="0">
                <a:solidFill>
                  <a:schemeClr val="bg1"/>
                </a:solidFill>
                <a:latin typeface="Arial Narrow" panose="020B0606020202030204" pitchFamily="34" charset="0"/>
              </a:rPr>
              <a:t>N </a:t>
            </a:r>
            <a:r>
              <a:rPr lang="en-US" sz="900" i="1" dirty="0" err="1">
                <a:solidFill>
                  <a:schemeClr val="bg1"/>
                </a:solidFill>
                <a:latin typeface="Arial Narrow" panose="020B0606020202030204" pitchFamily="34" charset="0"/>
              </a:rPr>
              <a:t>Engl</a:t>
            </a:r>
            <a:r>
              <a:rPr lang="en-US" sz="900" i="1" dirty="0">
                <a:solidFill>
                  <a:schemeClr val="bg1"/>
                </a:solidFill>
                <a:latin typeface="Arial Narrow" panose="020B0606020202030204" pitchFamily="34" charset="0"/>
              </a:rPr>
              <a:t> J Med</a:t>
            </a:r>
            <a:r>
              <a:rPr lang="en-US" sz="900" dirty="0">
                <a:solidFill>
                  <a:schemeClr val="bg1"/>
                </a:solidFill>
                <a:latin typeface="Arial Narrow" panose="020B0606020202030204" pitchFamily="34" charset="0"/>
              </a:rPr>
              <a:t>. 2009;361:1139-1151</a:t>
            </a:r>
            <a:r>
              <a:rPr lang="en-US" sz="900" baseline="30000" dirty="0">
                <a:solidFill>
                  <a:schemeClr val="bg1"/>
                </a:solidFill>
                <a:latin typeface="Arial Narrow" panose="020B0606020202030204" pitchFamily="34" charset="0"/>
              </a:rPr>
              <a:t>[3]; </a:t>
            </a:r>
          </a:p>
          <a:p>
            <a:pPr marL="228600" indent="-228600">
              <a:buAutoNum type="alphaLcPeriod"/>
            </a:pPr>
            <a:r>
              <a:rPr lang="en-US" sz="900" dirty="0">
                <a:solidFill>
                  <a:schemeClr val="bg1"/>
                </a:solidFill>
                <a:latin typeface="Arial Narrow" panose="020B0606020202030204" pitchFamily="34" charset="0"/>
              </a:rPr>
              <a:t>Patel MR, et al. </a:t>
            </a:r>
            <a:r>
              <a:rPr lang="en-US" sz="900" i="1" dirty="0">
                <a:solidFill>
                  <a:schemeClr val="bg1"/>
                </a:solidFill>
                <a:latin typeface="Arial Narrow" panose="020B0606020202030204" pitchFamily="34" charset="0"/>
              </a:rPr>
              <a:t>N </a:t>
            </a:r>
            <a:r>
              <a:rPr lang="en-US" sz="900" i="1" dirty="0" err="1">
                <a:solidFill>
                  <a:schemeClr val="bg1"/>
                </a:solidFill>
                <a:latin typeface="Arial Narrow" panose="020B0606020202030204" pitchFamily="34" charset="0"/>
              </a:rPr>
              <a:t>Engl</a:t>
            </a:r>
            <a:r>
              <a:rPr lang="en-US" sz="900" i="1" dirty="0">
                <a:solidFill>
                  <a:schemeClr val="bg1"/>
                </a:solidFill>
                <a:latin typeface="Arial Narrow" panose="020B0606020202030204" pitchFamily="34" charset="0"/>
              </a:rPr>
              <a:t> J Med. </a:t>
            </a:r>
            <a:r>
              <a:rPr lang="en-US" sz="900" dirty="0">
                <a:solidFill>
                  <a:schemeClr val="bg1"/>
                </a:solidFill>
                <a:latin typeface="Arial Narrow" panose="020B0606020202030204" pitchFamily="34" charset="0"/>
              </a:rPr>
              <a:t>2011;365:883-891</a:t>
            </a:r>
            <a:r>
              <a:rPr lang="en-US" sz="900" baseline="30000" dirty="0">
                <a:solidFill>
                  <a:schemeClr val="bg1"/>
                </a:solidFill>
                <a:latin typeface="Arial Narrow" panose="020B0606020202030204" pitchFamily="34" charset="0"/>
              </a:rPr>
              <a:t>[4]; </a:t>
            </a:r>
          </a:p>
          <a:p>
            <a:pPr marL="228600" indent="-228600">
              <a:buAutoNum type="alphaLcPeriod"/>
            </a:pPr>
            <a:r>
              <a:rPr lang="en-US" sz="900" dirty="0">
                <a:solidFill>
                  <a:schemeClr val="bg1"/>
                </a:solidFill>
                <a:latin typeface="Arial Narrow" panose="020B0606020202030204" pitchFamily="34" charset="0"/>
              </a:rPr>
              <a:t>Granger CB, et al. </a:t>
            </a:r>
            <a:r>
              <a:rPr lang="en-US" sz="900" i="1" dirty="0">
                <a:solidFill>
                  <a:schemeClr val="bg1"/>
                </a:solidFill>
                <a:latin typeface="Arial Narrow" panose="020B0606020202030204" pitchFamily="34" charset="0"/>
              </a:rPr>
              <a:t>N </a:t>
            </a:r>
            <a:r>
              <a:rPr lang="en-US" sz="900" i="1" dirty="0" err="1">
                <a:solidFill>
                  <a:schemeClr val="bg1"/>
                </a:solidFill>
                <a:latin typeface="Arial Narrow" panose="020B0606020202030204" pitchFamily="34" charset="0"/>
              </a:rPr>
              <a:t>Engl</a:t>
            </a:r>
            <a:r>
              <a:rPr lang="en-US" sz="900" i="1" dirty="0">
                <a:solidFill>
                  <a:schemeClr val="bg1"/>
                </a:solidFill>
                <a:latin typeface="Arial Narrow" panose="020B0606020202030204" pitchFamily="34" charset="0"/>
              </a:rPr>
              <a:t> J Med</a:t>
            </a:r>
            <a:r>
              <a:rPr lang="en-US" sz="900" dirty="0">
                <a:solidFill>
                  <a:schemeClr val="bg1"/>
                </a:solidFill>
                <a:latin typeface="Arial Narrow" panose="020B0606020202030204" pitchFamily="34" charset="0"/>
              </a:rPr>
              <a:t>. 2011;365:981-992</a:t>
            </a:r>
            <a:r>
              <a:rPr lang="en-US" sz="900" baseline="30000" dirty="0">
                <a:solidFill>
                  <a:schemeClr val="bg1"/>
                </a:solidFill>
                <a:latin typeface="Arial Narrow" panose="020B0606020202030204" pitchFamily="34" charset="0"/>
              </a:rPr>
              <a:t>[5]; </a:t>
            </a:r>
          </a:p>
          <a:p>
            <a:pPr marL="228600" indent="-228600">
              <a:buAutoNum type="alphaLcPeriod"/>
            </a:pPr>
            <a:r>
              <a:rPr lang="en-US" sz="900" dirty="0">
                <a:solidFill>
                  <a:schemeClr val="bg1"/>
                </a:solidFill>
                <a:latin typeface="Arial Narrow" panose="020B0606020202030204" pitchFamily="34" charset="0"/>
              </a:rPr>
              <a:t> Giuliano RP, et al. </a:t>
            </a:r>
            <a:r>
              <a:rPr lang="en-US" sz="900" i="1" dirty="0">
                <a:solidFill>
                  <a:schemeClr val="bg1"/>
                </a:solidFill>
                <a:latin typeface="Arial Narrow" panose="020B0606020202030204" pitchFamily="34" charset="0"/>
              </a:rPr>
              <a:t>N </a:t>
            </a:r>
            <a:r>
              <a:rPr lang="en-US" sz="900" i="1" dirty="0" err="1">
                <a:solidFill>
                  <a:schemeClr val="bg1"/>
                </a:solidFill>
                <a:latin typeface="Arial Narrow" panose="020B0606020202030204" pitchFamily="34" charset="0"/>
              </a:rPr>
              <a:t>Engl</a:t>
            </a:r>
            <a:r>
              <a:rPr lang="en-US" sz="900" i="1" dirty="0">
                <a:solidFill>
                  <a:schemeClr val="bg1"/>
                </a:solidFill>
                <a:latin typeface="Arial Narrow" panose="020B0606020202030204" pitchFamily="34" charset="0"/>
              </a:rPr>
              <a:t> J Med</a:t>
            </a:r>
            <a:r>
              <a:rPr lang="en-US" sz="900" dirty="0">
                <a:solidFill>
                  <a:schemeClr val="bg1"/>
                </a:solidFill>
                <a:latin typeface="Arial Narrow" panose="020B0606020202030204" pitchFamily="34" charset="0"/>
              </a:rPr>
              <a:t>. 2013;369:2093-2104.</a:t>
            </a:r>
            <a:r>
              <a:rPr lang="en-US" sz="900" baseline="30000" dirty="0">
                <a:solidFill>
                  <a:schemeClr val="bg1"/>
                </a:solidFill>
                <a:latin typeface="Arial Narrow" panose="020B0606020202030204" pitchFamily="34" charset="0"/>
              </a:rPr>
              <a:t>[6</a:t>
            </a:r>
            <a:endParaRPr lang="fr-FR" altLang="en-US" sz="900" dirty="0">
              <a:solidFill>
                <a:schemeClr val="bg1"/>
              </a:solidFill>
              <a:latin typeface="Arial Narrow" panose="020B0606020202030204" pitchFamily="34" charset="0"/>
              <a:cs typeface="Lato"/>
            </a:endParaRPr>
          </a:p>
        </p:txBody>
      </p:sp>
      <p:pic>
        <p:nvPicPr>
          <p:cNvPr id="20" name="4E92DA43-5712-40E9-AFDC-2C1062C78C6F" descr="7646DFF2-B812-4635-AA57-5171E34E5A45@chrc">
            <a:extLst>
              <a:ext uri="{FF2B5EF4-FFF2-40B4-BE49-F238E27FC236}">
                <a16:creationId xmlns:a16="http://schemas.microsoft.com/office/drawing/2014/main" id="{0ED671D1-EFFE-4EA6-BEF5-EF12E640987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346366" y="277172"/>
            <a:ext cx="1494821" cy="85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330490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58CEE0F-12BD-4833-AAE0-5F9373A6CFDE}"/>
              </a:ext>
            </a:extLst>
          </p:cNvPr>
          <p:cNvSpPr/>
          <p:nvPr/>
        </p:nvSpPr>
        <p:spPr>
          <a:xfrm>
            <a:off x="0" y="6348549"/>
            <a:ext cx="9144000" cy="509451"/>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5" name="Picture 4" descr="CHRC-logo_blue.png">
            <a:extLst>
              <a:ext uri="{FF2B5EF4-FFF2-40B4-BE49-F238E27FC236}">
                <a16:creationId xmlns:a16="http://schemas.microsoft.com/office/drawing/2014/main" id="{DF22A7E3-AECA-44A3-83B3-3BD4923641B4}"/>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380250" y="6007458"/>
            <a:ext cx="716292" cy="712746"/>
          </a:xfrm>
          <a:prstGeom prst="rect">
            <a:avLst/>
          </a:prstGeom>
        </p:spPr>
      </p:pic>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6448" y="1264319"/>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8545FEA6-91B3-4CEA-BDDB-78E11F2A9A3F}"/>
              </a:ext>
            </a:extLst>
          </p:cNvPr>
          <p:cNvSpPr/>
          <p:nvPr/>
        </p:nvSpPr>
        <p:spPr>
          <a:xfrm>
            <a:off x="161926" y="33639"/>
            <a:ext cx="6517638" cy="1200329"/>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sz="2400" b="1" i="0" u="none" strike="noStrike" kern="1200" cap="none" spc="0" normalizeH="0" baseline="0" noProof="0" dirty="0">
                <a:ln>
                  <a:noFill/>
                </a:ln>
                <a:solidFill>
                  <a:srgbClr val="1B1A5A"/>
                </a:solidFill>
                <a:effectLst/>
                <a:uLnTx/>
                <a:uFillTx/>
                <a:latin typeface="Arial Narrow" pitchFamily="34" charset="0"/>
                <a:ea typeface="+mn-ea"/>
                <a:cs typeface="Aharoni" panose="02010803020104030203" pitchFamily="2" charset="-79"/>
              </a:rPr>
              <a:t>Les AOD comparativement à la warfarine</a:t>
            </a:r>
            <a:br>
              <a:rPr kumimoji="0" lang="fr-FR" sz="2400" b="1" i="0" u="none" strike="noStrike" kern="1200" cap="none" spc="0" normalizeH="0" baseline="0" noProof="0" dirty="0">
                <a:ln>
                  <a:noFill/>
                </a:ln>
                <a:solidFill>
                  <a:srgbClr val="1B1A5A"/>
                </a:solidFill>
                <a:effectLst/>
                <a:uLnTx/>
                <a:uFillTx/>
                <a:latin typeface="Arial Narrow" pitchFamily="34" charset="0"/>
                <a:ea typeface="+mn-ea"/>
                <a:cs typeface="Aharoni" panose="02010803020104030203" pitchFamily="2" charset="-79"/>
              </a:rPr>
            </a:br>
            <a:r>
              <a:rPr kumimoji="0" lang="fr-BE" sz="2400" b="1" i="0" u="none" strike="noStrike" kern="1200" cap="none" spc="0" normalizeH="0" baseline="0" noProof="0" dirty="0">
                <a:ln>
                  <a:noFill/>
                </a:ln>
                <a:solidFill>
                  <a:srgbClr val="0070C0"/>
                </a:solidFill>
                <a:effectLst/>
                <a:uLnTx/>
                <a:uFillTx/>
                <a:latin typeface="Arial Narrow" pitchFamily="34" charset="0"/>
                <a:ea typeface="+mn-ea"/>
                <a:cs typeface="Aharoni" panose="02010803020104030203" pitchFamily="2" charset="-79"/>
              </a:rPr>
              <a:t>Comparaisons indirectes d’après les résultats d’études cliniques</a:t>
            </a:r>
            <a:endParaRPr kumimoji="0" lang="en-CA" sz="2400" b="1" i="0" u="none" strike="noStrike" kern="1200" cap="none" spc="0" normalizeH="0" baseline="0" noProof="0" dirty="0">
              <a:ln>
                <a:noFill/>
              </a:ln>
              <a:solidFill>
                <a:srgbClr val="0070C0"/>
              </a:solidFill>
              <a:effectLst/>
              <a:uLnTx/>
              <a:uFillTx/>
              <a:latin typeface="Arial Narrow" panose="020B0606020202030204" pitchFamily="34" charset="0"/>
              <a:ea typeface="+mn-ea"/>
              <a:cs typeface="Aharoni" panose="02010803020104030203" pitchFamily="2" charset="-79"/>
            </a:endParaRPr>
          </a:p>
        </p:txBody>
      </p:sp>
      <p:graphicFrame>
        <p:nvGraphicFramePr>
          <p:cNvPr id="22" name="Table 21">
            <a:extLst>
              <a:ext uri="{FF2B5EF4-FFF2-40B4-BE49-F238E27FC236}">
                <a16:creationId xmlns:a16="http://schemas.microsoft.com/office/drawing/2014/main" id="{86590010-4EE5-426D-A317-4D7ADE62D081}"/>
              </a:ext>
            </a:extLst>
          </p:cNvPr>
          <p:cNvGraphicFramePr>
            <a:graphicFrameLocks noGrp="1"/>
          </p:cNvGraphicFramePr>
          <p:nvPr/>
        </p:nvGraphicFramePr>
        <p:xfrm>
          <a:off x="193330" y="1597690"/>
          <a:ext cx="8788745" cy="3741142"/>
        </p:xfrm>
        <a:graphic>
          <a:graphicData uri="http://schemas.openxmlformats.org/drawingml/2006/table">
            <a:tbl>
              <a:tblPr firstRow="1" bandRow="1">
                <a:effectLst>
                  <a:outerShdw blurRad="50800" dist="38100" dir="2700000" algn="tl" rotWithShape="0">
                    <a:prstClr val="black">
                      <a:alpha val="40000"/>
                    </a:prstClr>
                  </a:outerShdw>
                </a:effectLst>
              </a:tblPr>
              <a:tblGrid>
                <a:gridCol w="1709145">
                  <a:extLst>
                    <a:ext uri="{9D8B030D-6E8A-4147-A177-3AD203B41FA5}">
                      <a16:colId xmlns:a16="http://schemas.microsoft.com/office/drawing/2014/main" val="20000"/>
                    </a:ext>
                  </a:extLst>
                </a:gridCol>
                <a:gridCol w="1415920">
                  <a:extLst>
                    <a:ext uri="{9D8B030D-6E8A-4147-A177-3AD203B41FA5}">
                      <a16:colId xmlns:a16="http://schemas.microsoft.com/office/drawing/2014/main" val="20001"/>
                    </a:ext>
                  </a:extLst>
                </a:gridCol>
                <a:gridCol w="1415920">
                  <a:extLst>
                    <a:ext uri="{9D8B030D-6E8A-4147-A177-3AD203B41FA5}">
                      <a16:colId xmlns:a16="http://schemas.microsoft.com/office/drawing/2014/main" val="20002"/>
                    </a:ext>
                  </a:extLst>
                </a:gridCol>
                <a:gridCol w="1415920">
                  <a:extLst>
                    <a:ext uri="{9D8B030D-6E8A-4147-A177-3AD203B41FA5}">
                      <a16:colId xmlns:a16="http://schemas.microsoft.com/office/drawing/2014/main" val="20003"/>
                    </a:ext>
                  </a:extLst>
                </a:gridCol>
                <a:gridCol w="1415920">
                  <a:extLst>
                    <a:ext uri="{9D8B030D-6E8A-4147-A177-3AD203B41FA5}">
                      <a16:colId xmlns:a16="http://schemas.microsoft.com/office/drawing/2014/main" val="20004"/>
                    </a:ext>
                  </a:extLst>
                </a:gridCol>
                <a:gridCol w="1415920">
                  <a:extLst>
                    <a:ext uri="{9D8B030D-6E8A-4147-A177-3AD203B41FA5}">
                      <a16:colId xmlns:a16="http://schemas.microsoft.com/office/drawing/2014/main" val="20005"/>
                    </a:ext>
                  </a:extLst>
                </a:gridCol>
              </a:tblGrid>
              <a:tr h="643387">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endParaRPr lang="en-US" sz="1800" dirty="0">
                        <a:latin typeface="Agency FB" panose="020B0503020202020204" pitchFamily="34" charset="0"/>
                        <a:cs typeface="Candara"/>
                      </a:endParaRPr>
                    </a:p>
                  </a:txBody>
                  <a:tcPr>
                    <a:lnL w="19050" cap="flat" cmpd="sng" algn="ctr">
                      <a:solidFill>
                        <a:sysClr val="windowText" lastClr="000000"/>
                      </a:solidFill>
                      <a:prstDash val="solid"/>
                      <a:round/>
                      <a:headEnd type="none" w="med" len="med"/>
                      <a:tailEnd type="none" w="med" len="med"/>
                    </a:lnL>
                    <a:lnR w="12700" cap="flat" cmpd="sng" algn="ctr">
                      <a:solidFill>
                        <a:prstClr val="black"/>
                      </a:solidFill>
                      <a:prstDash val="solid"/>
                      <a:round/>
                      <a:headEnd type="none" w="med" len="med"/>
                      <a:tailEnd type="none" w="med" len="med"/>
                    </a:lnR>
                    <a:lnT w="19050" cap="flat" cmpd="sng" algn="ctr">
                      <a:solidFill>
                        <a:sysClr val="windowText" lastClr="000000"/>
                      </a:solidFill>
                      <a:prstDash val="solid"/>
                      <a:round/>
                      <a:headEnd type="none" w="med" len="med"/>
                      <a:tailEnd type="none" w="med" len="med"/>
                    </a:lnT>
                    <a:lnB w="12700" cap="flat" cmpd="sng" algn="ctr">
                      <a:solidFill>
                        <a:prstClr val="black"/>
                      </a:solidFill>
                      <a:prstDash val="solid"/>
                      <a:round/>
                      <a:headEnd type="none" w="med" len="med"/>
                      <a:tailEnd type="none" w="med" len="med"/>
                    </a:lnB>
                    <a:lnTlToBr w="12700" cmpd="sng">
                      <a:noFill/>
                      <a:prstDash val="solid"/>
                    </a:lnTlToBr>
                    <a:lnBlToTr w="12700" cmpd="sng">
                      <a:noFill/>
                      <a:prstDash val="solid"/>
                    </a:lnBlToTr>
                    <a:solidFill>
                      <a:sysClr val="windowText" lastClr="000000"/>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marL="0" marR="0" lvl="0" indent="0" algn="ctr" defTabSz="457200" rtl="0" eaLnBrk="1" fontAlgn="auto" latinLnBrk="0" hangingPunct="1">
                        <a:lnSpc>
                          <a:spcPct val="130000"/>
                        </a:lnSpc>
                        <a:spcBef>
                          <a:spcPts val="0"/>
                        </a:spcBef>
                        <a:spcAft>
                          <a:spcPts val="0"/>
                        </a:spcAft>
                        <a:buClrTx/>
                        <a:buSzTx/>
                        <a:buFontTx/>
                        <a:buNone/>
                        <a:tabLst/>
                        <a:defRPr/>
                      </a:pPr>
                      <a:r>
                        <a:rPr kumimoji="0" lang="en-CA" sz="1200" b="1" i="0" u="none" strike="noStrike" cap="all" normalizeH="0" baseline="0" noProof="0" dirty="0">
                          <a:ln>
                            <a:noFill/>
                          </a:ln>
                          <a:solidFill>
                            <a:srgbClr val="FFFFFF"/>
                          </a:solidFill>
                          <a:effectLst/>
                          <a:latin typeface="Arial Narrow" panose="020B0606020202030204" pitchFamily="34" charset="0"/>
                          <a:ea typeface="+mn-ea"/>
                          <a:cs typeface="Candara"/>
                        </a:rPr>
                        <a:t>Apixaban</a:t>
                      </a:r>
                      <a:r>
                        <a:rPr kumimoji="0" lang="en-CA" sz="1200" b="1" i="0" u="none" strike="noStrike" cap="all" normalizeH="0" baseline="30000" noProof="0" dirty="0">
                          <a:ln>
                            <a:noFill/>
                          </a:ln>
                          <a:solidFill>
                            <a:srgbClr val="FFFFFF"/>
                          </a:solidFill>
                          <a:effectLst/>
                          <a:latin typeface="Arial Narrow" panose="020B0606020202030204" pitchFamily="34" charset="0"/>
                          <a:ea typeface="+mn-ea"/>
                          <a:cs typeface="Candara"/>
                        </a:rPr>
                        <a:t>1</a:t>
                      </a:r>
                    </a:p>
                    <a:p>
                      <a:pPr marL="0" marR="0" lvl="0" indent="0" algn="ctr" defTabSz="457200" rtl="0" eaLnBrk="1" fontAlgn="auto" latinLnBrk="0" hangingPunct="1">
                        <a:lnSpc>
                          <a:spcPct val="130000"/>
                        </a:lnSpc>
                        <a:spcBef>
                          <a:spcPts val="0"/>
                        </a:spcBef>
                        <a:spcAft>
                          <a:spcPts val="0"/>
                        </a:spcAft>
                        <a:buClrTx/>
                        <a:buSzTx/>
                        <a:buFontTx/>
                        <a:buNone/>
                        <a:tabLst/>
                        <a:defRPr/>
                      </a:pPr>
                      <a:r>
                        <a:rPr lang="en-CA" sz="1200" b="1" cap="all" baseline="30000" dirty="0">
                          <a:solidFill>
                            <a:srgbClr val="FFFFFF"/>
                          </a:solidFill>
                          <a:effectLst/>
                          <a:latin typeface="Arial Narrow" panose="020B0606020202030204" pitchFamily="34" charset="0"/>
                          <a:ea typeface="Lato" panose="020F0502020204030203" pitchFamily="34" charset="0"/>
                          <a:cs typeface="Lato" panose="020F0502020204030203" pitchFamily="34" charset="0"/>
                        </a:rPr>
                        <a:t>(</a:t>
                      </a:r>
                      <a:r>
                        <a:rPr lang="en-CA" sz="1200" b="1" cap="all" baseline="30000" dirty="0" err="1">
                          <a:solidFill>
                            <a:srgbClr val="FFFFFF"/>
                          </a:solidFill>
                          <a:effectLst/>
                          <a:latin typeface="Arial Narrow" panose="020B0606020202030204" pitchFamily="34" charset="0"/>
                          <a:ea typeface="Lato" panose="020F0502020204030203" pitchFamily="34" charset="0"/>
                          <a:cs typeface="Lato" panose="020F0502020204030203" pitchFamily="34" charset="0"/>
                        </a:rPr>
                        <a:t>eliquis</a:t>
                      </a:r>
                      <a:r>
                        <a:rPr lang="en-CA" sz="1200" b="1" cap="all" baseline="30000" dirty="0">
                          <a:solidFill>
                            <a:srgbClr val="FFFFFF"/>
                          </a:solidFill>
                          <a:effectLst/>
                          <a:latin typeface="Arial Narrow" panose="020B0606020202030204" pitchFamily="34" charset="0"/>
                          <a:ea typeface="Lato" panose="020F0502020204030203" pitchFamily="34" charset="0"/>
                          <a:cs typeface="Lato" panose="020F0502020204030203" pitchFamily="34" charset="0"/>
                        </a:rPr>
                        <a:t>)</a:t>
                      </a:r>
                      <a:endParaRPr kumimoji="0" lang="en-CA" sz="1200" b="1" i="0" u="none" strike="noStrike" kern="1200" cap="all" spc="0" normalizeH="0" baseline="30000" noProof="0" dirty="0">
                        <a:ln>
                          <a:noFill/>
                        </a:ln>
                        <a:solidFill>
                          <a:srgbClr val="FFFFFF"/>
                        </a:solidFill>
                        <a:effectLst/>
                        <a:uLnTx/>
                        <a:uFillTx/>
                        <a:latin typeface="Arial Narrow" panose="020B0606020202030204" pitchFamily="34" charset="0"/>
                        <a:ea typeface="ＭＳ Ｐゴシック" pitchFamily="34" charset="-128"/>
                        <a:cs typeface="Candara"/>
                      </a:endParaRPr>
                    </a:p>
                  </a:txBody>
                  <a:tcPr anchor="ctr">
                    <a:lnL w="12700" cap="flat" cmpd="sng" algn="ctr">
                      <a:solidFill>
                        <a:prstClr val="black"/>
                      </a:solidFill>
                      <a:prstDash val="solid"/>
                      <a:round/>
                      <a:headEnd type="none" w="med" len="med"/>
                      <a:tailEnd type="none" w="med" len="med"/>
                    </a:lnL>
                    <a:lnR w="3175" cap="flat" cmpd="sng" algn="ctr">
                      <a:solidFill>
                        <a:sysClr val="windowText" lastClr="000000"/>
                      </a:solidFill>
                      <a:prstDash val="sysDot"/>
                      <a:round/>
                      <a:headEnd type="none" w="med" len="med"/>
                      <a:tailEnd type="none" w="med" len="med"/>
                    </a:lnR>
                    <a:lnT w="19050" cap="flat" cmpd="sng" algn="ctr">
                      <a:solidFill>
                        <a:sysClr val="windowText" lastClr="000000"/>
                      </a:solidFill>
                      <a:prstDash val="solid"/>
                      <a:round/>
                      <a:headEnd type="none" w="med" len="med"/>
                      <a:tailEnd type="none" w="med" len="med"/>
                    </a:lnT>
                    <a:lnB w="12700" cap="flat" cmpd="sng" algn="ctr">
                      <a:solidFill>
                        <a:prstClr val="black"/>
                      </a:solidFill>
                      <a:prstDash val="solid"/>
                      <a:round/>
                      <a:headEnd type="none" w="med" len="med"/>
                      <a:tailEnd type="none" w="med" len="med"/>
                    </a:lnB>
                    <a:lnTlToBr w="12700" cmpd="sng">
                      <a:noFill/>
                      <a:prstDash val="solid"/>
                    </a:lnTlToBr>
                    <a:lnBlToTr w="12700" cmpd="sng">
                      <a:noFill/>
                      <a:prstDash val="solid"/>
                    </a:lnBlToTr>
                    <a:solidFill>
                      <a:srgbClr val="183059"/>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marL="0" marR="0" lvl="0" indent="0" algn="ctr" defTabSz="457200" rtl="0" eaLnBrk="1" fontAlgn="auto" latinLnBrk="0" hangingPunct="1">
                        <a:lnSpc>
                          <a:spcPct val="130000"/>
                        </a:lnSpc>
                        <a:spcBef>
                          <a:spcPts val="0"/>
                        </a:spcBef>
                        <a:spcAft>
                          <a:spcPts val="0"/>
                        </a:spcAft>
                        <a:buClrTx/>
                        <a:buSzTx/>
                        <a:buFontTx/>
                        <a:buNone/>
                        <a:tabLst/>
                        <a:defRPr/>
                      </a:pPr>
                      <a:r>
                        <a:rPr kumimoji="0" lang="en-CA" sz="1200" b="1" i="0" u="none" strike="noStrike" cap="all" normalizeH="0" baseline="0" noProof="0" dirty="0" err="1">
                          <a:ln>
                            <a:noFill/>
                          </a:ln>
                          <a:solidFill>
                            <a:srgbClr val="FFFFFF"/>
                          </a:solidFill>
                          <a:effectLst/>
                          <a:latin typeface="Arial Narrow" panose="020B0606020202030204" pitchFamily="34" charset="0"/>
                          <a:ea typeface="+mn-ea"/>
                          <a:cs typeface="Candara"/>
                        </a:rPr>
                        <a:t>Dabigatran</a:t>
                      </a:r>
                      <a:r>
                        <a:rPr kumimoji="0" lang="en-CA" sz="1200" b="1" i="0" u="none" strike="noStrike" cap="all" normalizeH="0" baseline="0" noProof="0" dirty="0">
                          <a:ln>
                            <a:noFill/>
                          </a:ln>
                          <a:solidFill>
                            <a:srgbClr val="FFFFFF"/>
                          </a:solidFill>
                          <a:effectLst/>
                          <a:latin typeface="Arial Narrow" panose="020B0606020202030204" pitchFamily="34" charset="0"/>
                          <a:ea typeface="+mn-ea"/>
                          <a:cs typeface="Candara"/>
                        </a:rPr>
                        <a:t> 110</a:t>
                      </a:r>
                      <a:r>
                        <a:rPr kumimoji="0" lang="en-CA" sz="1200" b="1" i="0" u="none" strike="noStrike" cap="all" normalizeH="0" baseline="30000" noProof="0" dirty="0">
                          <a:ln>
                            <a:noFill/>
                          </a:ln>
                          <a:solidFill>
                            <a:srgbClr val="FFFFFF"/>
                          </a:solidFill>
                          <a:effectLst/>
                          <a:latin typeface="Arial Narrow" panose="020B0606020202030204" pitchFamily="34" charset="0"/>
                          <a:ea typeface="+mn-ea"/>
                          <a:cs typeface="Candara"/>
                        </a:rPr>
                        <a:t>2</a:t>
                      </a:r>
                    </a:p>
                    <a:p>
                      <a:pPr marL="0" marR="0" lvl="0" indent="0" algn="ctr" defTabSz="457200" rtl="0" eaLnBrk="1" fontAlgn="auto" latinLnBrk="0" hangingPunct="1">
                        <a:lnSpc>
                          <a:spcPct val="130000"/>
                        </a:lnSpc>
                        <a:spcBef>
                          <a:spcPts val="0"/>
                        </a:spcBef>
                        <a:spcAft>
                          <a:spcPts val="0"/>
                        </a:spcAft>
                        <a:buClrTx/>
                        <a:buSzTx/>
                        <a:buFontTx/>
                        <a:buNone/>
                        <a:tabLst/>
                        <a:defRPr/>
                      </a:pPr>
                      <a:r>
                        <a:rPr lang="en-CA" sz="1200" b="1" cap="all" baseline="30000" dirty="0">
                          <a:solidFill>
                            <a:srgbClr val="FFFFFF"/>
                          </a:solidFill>
                          <a:effectLst/>
                          <a:latin typeface="Arial Narrow" panose="020B0606020202030204" pitchFamily="34" charset="0"/>
                          <a:ea typeface="Lato" panose="020F0502020204030203" pitchFamily="34" charset="0"/>
                          <a:cs typeface="Lato" panose="020F0502020204030203" pitchFamily="34" charset="0"/>
                        </a:rPr>
                        <a:t>(</a:t>
                      </a:r>
                      <a:r>
                        <a:rPr lang="en-CA" sz="1200" b="1" cap="all" baseline="30000" dirty="0" err="1">
                          <a:solidFill>
                            <a:srgbClr val="FFFFFF"/>
                          </a:solidFill>
                          <a:effectLst/>
                          <a:latin typeface="Arial Narrow" panose="020B0606020202030204" pitchFamily="34" charset="0"/>
                          <a:ea typeface="Lato" panose="020F0502020204030203" pitchFamily="34" charset="0"/>
                          <a:cs typeface="Lato" panose="020F0502020204030203" pitchFamily="34" charset="0"/>
                        </a:rPr>
                        <a:t>Pradaxa</a:t>
                      </a:r>
                      <a:r>
                        <a:rPr lang="en-CA" sz="1200" b="1" cap="all" baseline="30000" dirty="0">
                          <a:solidFill>
                            <a:srgbClr val="FFFFFF"/>
                          </a:solidFill>
                          <a:effectLst/>
                          <a:latin typeface="Arial Narrow" panose="020B0606020202030204" pitchFamily="34" charset="0"/>
                          <a:ea typeface="Lato" panose="020F0502020204030203" pitchFamily="34" charset="0"/>
                          <a:cs typeface="Lato" panose="020F0502020204030203" pitchFamily="34" charset="0"/>
                        </a:rPr>
                        <a:t>)</a:t>
                      </a:r>
                    </a:p>
                  </a:txBody>
                  <a:tcPr anchor="ct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19050" cap="flat" cmpd="sng" algn="ctr">
                      <a:solidFill>
                        <a:sysClr val="windowText" lastClr="000000"/>
                      </a:solidFill>
                      <a:prstDash val="solid"/>
                      <a:round/>
                      <a:headEnd type="none" w="med" len="med"/>
                      <a:tailEnd type="none" w="med" len="med"/>
                    </a:lnT>
                    <a:lnB w="12700" cap="flat" cmpd="sng" algn="ctr">
                      <a:solidFill>
                        <a:prstClr val="black"/>
                      </a:solidFill>
                      <a:prstDash val="solid"/>
                      <a:round/>
                      <a:headEnd type="none" w="med" len="med"/>
                      <a:tailEnd type="none" w="med" len="med"/>
                    </a:lnB>
                    <a:lnTlToBr w="12700" cmpd="sng">
                      <a:noFill/>
                      <a:prstDash val="solid"/>
                    </a:lnTlToBr>
                    <a:lnBlToTr w="12700" cmpd="sng">
                      <a:noFill/>
                      <a:prstDash val="solid"/>
                    </a:lnBlToTr>
                    <a:solidFill>
                      <a:srgbClr val="183059"/>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marL="0" marR="0" lvl="0" indent="0" algn="ctr" defTabSz="457200" rtl="0" eaLnBrk="1" fontAlgn="auto" latinLnBrk="0" hangingPunct="1">
                        <a:lnSpc>
                          <a:spcPct val="110000"/>
                        </a:lnSpc>
                        <a:spcBef>
                          <a:spcPts val="0"/>
                        </a:spcBef>
                        <a:spcAft>
                          <a:spcPts val="0"/>
                        </a:spcAft>
                        <a:buClrTx/>
                        <a:buSzTx/>
                        <a:buFontTx/>
                        <a:buNone/>
                        <a:tabLst/>
                        <a:defRPr/>
                      </a:pPr>
                      <a:r>
                        <a:rPr lang="en-CA" sz="1200" b="1" cap="all" noProof="0" dirty="0">
                          <a:solidFill>
                            <a:srgbClr val="FFFFFF"/>
                          </a:solidFill>
                          <a:latin typeface="Arial Narrow" panose="020B0606020202030204" pitchFamily="34" charset="0"/>
                          <a:cs typeface="Candara"/>
                        </a:rPr>
                        <a:t>Dabigatran</a:t>
                      </a:r>
                      <a:r>
                        <a:rPr lang="en-CA" sz="1200" b="1" cap="all" baseline="0" noProof="0" dirty="0">
                          <a:solidFill>
                            <a:srgbClr val="FFFFFF"/>
                          </a:solidFill>
                          <a:latin typeface="Arial Narrow" panose="020B0606020202030204" pitchFamily="34" charset="0"/>
                          <a:cs typeface="Candara"/>
                        </a:rPr>
                        <a:t>  </a:t>
                      </a:r>
                      <a:r>
                        <a:rPr lang="en-CA" sz="1200" b="1" cap="all" noProof="0" dirty="0">
                          <a:solidFill>
                            <a:srgbClr val="FFFFFF"/>
                          </a:solidFill>
                          <a:latin typeface="Arial Narrow" panose="020B0606020202030204" pitchFamily="34" charset="0"/>
                          <a:cs typeface="Candara"/>
                        </a:rPr>
                        <a:t>150</a:t>
                      </a:r>
                      <a:r>
                        <a:rPr lang="en-CA" sz="1200" b="1" cap="all" baseline="30000" noProof="0" dirty="0">
                          <a:solidFill>
                            <a:srgbClr val="FFFFFF"/>
                          </a:solidFill>
                          <a:latin typeface="Arial Narrow" panose="020B0606020202030204" pitchFamily="34" charset="0"/>
                          <a:cs typeface="Candara"/>
                        </a:rPr>
                        <a:t>2</a:t>
                      </a:r>
                    </a:p>
                    <a:p>
                      <a:pPr marL="0" marR="0" lvl="0" indent="0" algn="ctr" defTabSz="457200" rtl="0" eaLnBrk="1" fontAlgn="auto" latinLnBrk="0" hangingPunct="1">
                        <a:lnSpc>
                          <a:spcPct val="110000"/>
                        </a:lnSpc>
                        <a:spcBef>
                          <a:spcPts val="0"/>
                        </a:spcBef>
                        <a:spcAft>
                          <a:spcPts val="0"/>
                        </a:spcAft>
                        <a:buClrTx/>
                        <a:buSzTx/>
                        <a:buFontTx/>
                        <a:buNone/>
                        <a:tabLst/>
                        <a:defRPr/>
                      </a:pPr>
                      <a:r>
                        <a:rPr lang="en-CA" sz="1200" b="1" cap="all" baseline="30000" dirty="0">
                          <a:solidFill>
                            <a:srgbClr val="FFFFFF"/>
                          </a:solidFill>
                          <a:effectLst/>
                          <a:latin typeface="Arial Narrow" panose="020B0606020202030204" pitchFamily="34" charset="0"/>
                          <a:ea typeface="Lato" panose="020F0502020204030203" pitchFamily="34" charset="0"/>
                          <a:cs typeface="Lato" panose="020F0502020204030203" pitchFamily="34" charset="0"/>
                        </a:rPr>
                        <a:t>(</a:t>
                      </a:r>
                      <a:r>
                        <a:rPr lang="en-CA" sz="1200" b="1" cap="all" baseline="30000" dirty="0" err="1">
                          <a:solidFill>
                            <a:srgbClr val="FFFFFF"/>
                          </a:solidFill>
                          <a:effectLst/>
                          <a:latin typeface="Arial Narrow" panose="020B0606020202030204" pitchFamily="34" charset="0"/>
                          <a:ea typeface="Lato" panose="020F0502020204030203" pitchFamily="34" charset="0"/>
                          <a:cs typeface="Lato" panose="020F0502020204030203" pitchFamily="34" charset="0"/>
                        </a:rPr>
                        <a:t>Pradaxa</a:t>
                      </a:r>
                      <a:r>
                        <a:rPr lang="en-CA" sz="1200" b="1" cap="all" baseline="30000" dirty="0">
                          <a:solidFill>
                            <a:srgbClr val="FFFFFF"/>
                          </a:solidFill>
                          <a:effectLst/>
                          <a:latin typeface="Arial Narrow" panose="020B0606020202030204" pitchFamily="34" charset="0"/>
                          <a:ea typeface="Lato" panose="020F0502020204030203" pitchFamily="34" charset="0"/>
                          <a:cs typeface="Lato" panose="020F0502020204030203" pitchFamily="34" charset="0"/>
                        </a:rPr>
                        <a:t>)</a:t>
                      </a:r>
                      <a:r>
                        <a:rPr lang="en-CA" sz="1200" b="1" cap="all" noProof="0" dirty="0">
                          <a:solidFill>
                            <a:srgbClr val="FFFFFF"/>
                          </a:solidFill>
                          <a:latin typeface="Arial Narrow" panose="020B0606020202030204" pitchFamily="34" charset="0"/>
                          <a:cs typeface="Candara"/>
                        </a:rPr>
                        <a:t> </a:t>
                      </a:r>
                    </a:p>
                  </a:txBody>
                  <a:tcPr anchor="ct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19050" cap="flat" cmpd="sng" algn="ctr">
                      <a:solidFill>
                        <a:sysClr val="windowText" lastClr="000000"/>
                      </a:solidFill>
                      <a:prstDash val="solid"/>
                      <a:round/>
                      <a:headEnd type="none" w="med" len="med"/>
                      <a:tailEnd type="none" w="med" len="med"/>
                    </a:lnT>
                    <a:lnB w="12700" cap="flat" cmpd="sng" algn="ctr">
                      <a:solidFill>
                        <a:prstClr val="black"/>
                      </a:solidFill>
                      <a:prstDash val="solid"/>
                      <a:round/>
                      <a:headEnd type="none" w="med" len="med"/>
                      <a:tailEnd type="none" w="med" len="med"/>
                    </a:lnB>
                    <a:lnTlToBr w="12700" cmpd="sng">
                      <a:noFill/>
                      <a:prstDash val="solid"/>
                    </a:lnTlToBr>
                    <a:lnBlToTr w="12700" cmpd="sng">
                      <a:noFill/>
                      <a:prstDash val="solid"/>
                    </a:lnBlToTr>
                    <a:solidFill>
                      <a:srgbClr val="183059"/>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marL="0" marR="0" lvl="0" indent="0" algn="ctr" defTabSz="457200" rtl="0" eaLnBrk="1" fontAlgn="auto" latinLnBrk="0" hangingPunct="1">
                        <a:lnSpc>
                          <a:spcPct val="130000"/>
                        </a:lnSpc>
                        <a:spcBef>
                          <a:spcPts val="0"/>
                        </a:spcBef>
                        <a:spcAft>
                          <a:spcPts val="0"/>
                        </a:spcAft>
                        <a:buClrTx/>
                        <a:buSzTx/>
                        <a:buFontTx/>
                        <a:buNone/>
                        <a:tabLst/>
                        <a:defRPr/>
                      </a:pPr>
                      <a:r>
                        <a:rPr lang="en-CA" sz="1200" b="1" cap="all" noProof="0" dirty="0">
                          <a:solidFill>
                            <a:srgbClr val="FFFFFF"/>
                          </a:solidFill>
                          <a:latin typeface="Arial Narrow" panose="020B0606020202030204" pitchFamily="34" charset="0"/>
                          <a:cs typeface="Candara"/>
                        </a:rPr>
                        <a:t>EDOXABAN</a:t>
                      </a:r>
                      <a:r>
                        <a:rPr lang="en-CA" sz="1200" b="1" cap="all" baseline="0" noProof="0" dirty="0">
                          <a:solidFill>
                            <a:srgbClr val="FFFFFF"/>
                          </a:solidFill>
                          <a:latin typeface="Arial Narrow" panose="020B0606020202030204" pitchFamily="34" charset="0"/>
                          <a:cs typeface="Candara"/>
                        </a:rPr>
                        <a:t> </a:t>
                      </a:r>
                      <a:r>
                        <a:rPr lang="en-CA" sz="1200" b="1" cap="all" noProof="0" dirty="0">
                          <a:solidFill>
                            <a:srgbClr val="FFFFFF"/>
                          </a:solidFill>
                          <a:latin typeface="Arial Narrow" panose="020B0606020202030204" pitchFamily="34" charset="0"/>
                          <a:cs typeface="Candara"/>
                        </a:rPr>
                        <a:t>60</a:t>
                      </a:r>
                    </a:p>
                    <a:p>
                      <a:pPr marL="0" marR="0" lvl="0" indent="0" algn="ctr" defTabSz="457200" rtl="0" eaLnBrk="1" fontAlgn="auto" latinLnBrk="0" hangingPunct="1">
                        <a:lnSpc>
                          <a:spcPct val="130000"/>
                        </a:lnSpc>
                        <a:spcBef>
                          <a:spcPts val="0"/>
                        </a:spcBef>
                        <a:spcAft>
                          <a:spcPts val="0"/>
                        </a:spcAft>
                        <a:buClrTx/>
                        <a:buSzTx/>
                        <a:buFontTx/>
                        <a:buNone/>
                        <a:tabLst/>
                        <a:defRPr/>
                      </a:pPr>
                      <a:r>
                        <a:rPr lang="en-CA" sz="1200" b="1" cap="all" baseline="30000" dirty="0">
                          <a:solidFill>
                            <a:srgbClr val="FFFFFF"/>
                          </a:solidFill>
                          <a:effectLst/>
                          <a:latin typeface="Arial Narrow" panose="020B0606020202030204" pitchFamily="34" charset="0"/>
                          <a:ea typeface="Lato" panose="020F0502020204030203" pitchFamily="34" charset="0"/>
                          <a:cs typeface="Lato" panose="020F0502020204030203" pitchFamily="34" charset="0"/>
                        </a:rPr>
                        <a:t>(</a:t>
                      </a:r>
                      <a:r>
                        <a:rPr lang="en-CA" sz="1200" b="1" cap="all" baseline="30000" dirty="0" err="1">
                          <a:solidFill>
                            <a:srgbClr val="FFFFFF"/>
                          </a:solidFill>
                          <a:effectLst/>
                          <a:latin typeface="Arial Narrow" panose="020B0606020202030204" pitchFamily="34" charset="0"/>
                          <a:ea typeface="Lato" panose="020F0502020204030203" pitchFamily="34" charset="0"/>
                          <a:cs typeface="Lato" panose="020F0502020204030203" pitchFamily="34" charset="0"/>
                        </a:rPr>
                        <a:t>lixiana</a:t>
                      </a:r>
                      <a:r>
                        <a:rPr lang="en-CA" sz="1200" b="1" cap="all" baseline="30000" dirty="0">
                          <a:solidFill>
                            <a:srgbClr val="FFFFFF"/>
                          </a:solidFill>
                          <a:effectLst/>
                          <a:latin typeface="Arial Narrow" panose="020B0606020202030204" pitchFamily="34" charset="0"/>
                          <a:ea typeface="Lato" panose="020F0502020204030203" pitchFamily="34" charset="0"/>
                          <a:cs typeface="Lato" panose="020F0502020204030203" pitchFamily="34" charset="0"/>
                        </a:rPr>
                        <a:t>)</a:t>
                      </a:r>
                    </a:p>
                  </a:txBody>
                  <a:tcPr anchor="ct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19050" cap="flat" cmpd="sng" algn="ctr">
                      <a:solidFill>
                        <a:sysClr val="windowText" lastClr="000000"/>
                      </a:solidFill>
                      <a:prstDash val="solid"/>
                      <a:round/>
                      <a:headEnd type="none" w="med" len="med"/>
                      <a:tailEnd type="none" w="med" len="med"/>
                    </a:lnT>
                    <a:lnB w="12700" cap="flat" cmpd="sng" algn="ctr">
                      <a:solidFill>
                        <a:prstClr val="black"/>
                      </a:solidFill>
                      <a:prstDash val="solid"/>
                      <a:round/>
                      <a:headEnd type="none" w="med" len="med"/>
                      <a:tailEnd type="none" w="med" len="med"/>
                    </a:lnB>
                    <a:lnTlToBr w="12700" cmpd="sng">
                      <a:noFill/>
                      <a:prstDash val="solid"/>
                    </a:lnTlToBr>
                    <a:lnBlToTr w="12700" cmpd="sng">
                      <a:noFill/>
                      <a:prstDash val="solid"/>
                    </a:lnBlToTr>
                    <a:solidFill>
                      <a:srgbClr val="183059"/>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marL="0" marR="0" lvl="0" indent="0" algn="ctr" defTabSz="457200" rtl="0" eaLnBrk="1" fontAlgn="auto" latinLnBrk="0" hangingPunct="1">
                        <a:lnSpc>
                          <a:spcPct val="120000"/>
                        </a:lnSpc>
                        <a:spcBef>
                          <a:spcPts val="0"/>
                        </a:spcBef>
                        <a:spcAft>
                          <a:spcPts val="0"/>
                        </a:spcAft>
                        <a:buClrTx/>
                        <a:buSzTx/>
                        <a:buFontTx/>
                        <a:buNone/>
                        <a:tabLst/>
                        <a:defRPr/>
                      </a:pPr>
                      <a:r>
                        <a:rPr kumimoji="0" lang="en-CA" sz="1200" b="1" i="0" u="none" strike="noStrike" cap="all" normalizeH="0" baseline="0" noProof="0" dirty="0">
                          <a:ln>
                            <a:noFill/>
                          </a:ln>
                          <a:solidFill>
                            <a:srgbClr val="FFFFFF"/>
                          </a:solidFill>
                          <a:effectLst/>
                          <a:latin typeface="Arial Narrow" panose="020B0606020202030204" pitchFamily="34" charset="0"/>
                          <a:ea typeface="+mn-ea"/>
                          <a:cs typeface="Candara"/>
                        </a:rPr>
                        <a:t>Rivaroxaban</a:t>
                      </a:r>
                      <a:r>
                        <a:rPr kumimoji="0" lang="en-CA" sz="1200" b="1" i="0" u="none" strike="noStrike" cap="all" normalizeH="0" baseline="30000" noProof="0" dirty="0">
                          <a:ln>
                            <a:noFill/>
                          </a:ln>
                          <a:solidFill>
                            <a:srgbClr val="FFFFFF"/>
                          </a:solidFill>
                          <a:effectLst/>
                          <a:latin typeface="Arial Narrow" panose="020B0606020202030204" pitchFamily="34" charset="0"/>
                          <a:ea typeface="+mn-ea"/>
                          <a:cs typeface="Candara"/>
                        </a:rPr>
                        <a:t>3</a:t>
                      </a:r>
                    </a:p>
                    <a:p>
                      <a:pPr marL="0" marR="0" lvl="0" indent="0" algn="ctr" defTabSz="457200" rtl="0" eaLnBrk="1" fontAlgn="auto" latinLnBrk="0" hangingPunct="1">
                        <a:lnSpc>
                          <a:spcPct val="120000"/>
                        </a:lnSpc>
                        <a:spcBef>
                          <a:spcPts val="0"/>
                        </a:spcBef>
                        <a:spcAft>
                          <a:spcPts val="0"/>
                        </a:spcAft>
                        <a:buClrTx/>
                        <a:buSzTx/>
                        <a:buFontTx/>
                        <a:buNone/>
                        <a:tabLst/>
                        <a:defRPr/>
                      </a:pPr>
                      <a:r>
                        <a:rPr lang="en-CA" sz="1200" b="1" cap="all" baseline="30000" dirty="0">
                          <a:solidFill>
                            <a:srgbClr val="FFFFFF"/>
                          </a:solidFill>
                          <a:effectLst/>
                          <a:latin typeface="Arial Narrow" panose="020B0606020202030204" pitchFamily="34" charset="0"/>
                          <a:ea typeface="Lato" panose="020F0502020204030203" pitchFamily="34" charset="0"/>
                          <a:cs typeface="Lato" panose="020F0502020204030203" pitchFamily="34" charset="0"/>
                        </a:rPr>
                        <a:t>(</a:t>
                      </a:r>
                      <a:r>
                        <a:rPr lang="en-CA" sz="1200" b="1" cap="all" baseline="30000" dirty="0" err="1">
                          <a:solidFill>
                            <a:srgbClr val="FFFFFF"/>
                          </a:solidFill>
                          <a:effectLst/>
                          <a:latin typeface="Arial Narrow" panose="020B0606020202030204" pitchFamily="34" charset="0"/>
                          <a:ea typeface="Lato" panose="020F0502020204030203" pitchFamily="34" charset="0"/>
                          <a:cs typeface="Lato" panose="020F0502020204030203" pitchFamily="34" charset="0"/>
                        </a:rPr>
                        <a:t>Xarelto</a:t>
                      </a:r>
                      <a:r>
                        <a:rPr lang="en-CA" sz="1200" b="1" cap="all" baseline="30000" dirty="0">
                          <a:solidFill>
                            <a:srgbClr val="FFFFFF"/>
                          </a:solidFill>
                          <a:effectLst/>
                          <a:latin typeface="Arial Narrow" panose="020B0606020202030204" pitchFamily="34" charset="0"/>
                          <a:ea typeface="Lato" panose="020F0502020204030203" pitchFamily="34" charset="0"/>
                          <a:cs typeface="Lato" panose="020F0502020204030203" pitchFamily="34" charset="0"/>
                        </a:rPr>
                        <a:t>)</a:t>
                      </a:r>
                      <a:r>
                        <a:rPr kumimoji="0" lang="en-CA" sz="1200" b="1" i="0" u="none" strike="noStrike" cap="all" normalizeH="0" baseline="0" noProof="0" dirty="0">
                          <a:ln>
                            <a:noFill/>
                          </a:ln>
                          <a:solidFill>
                            <a:srgbClr val="FFFFFF"/>
                          </a:solidFill>
                          <a:effectLst/>
                          <a:latin typeface="Arial Narrow" panose="020B0606020202030204" pitchFamily="34" charset="0"/>
                          <a:ea typeface="+mn-ea"/>
                          <a:cs typeface="Candara"/>
                        </a:rPr>
                        <a:t> </a:t>
                      </a:r>
                      <a:endParaRPr kumimoji="0" lang="en-CA" sz="1200" b="1" i="0" u="none" strike="noStrike" kern="1200" cap="all" spc="0" normalizeH="0" baseline="30000" noProof="0" dirty="0">
                        <a:ln>
                          <a:noFill/>
                        </a:ln>
                        <a:solidFill>
                          <a:srgbClr val="FFFFFF"/>
                        </a:solidFill>
                        <a:effectLst/>
                        <a:uLnTx/>
                        <a:uFillTx/>
                        <a:latin typeface="Arial Narrow" panose="020B0606020202030204" pitchFamily="34" charset="0"/>
                        <a:ea typeface="ＭＳ Ｐゴシック" pitchFamily="34" charset="-128"/>
                        <a:cs typeface="Candara"/>
                      </a:endParaRPr>
                    </a:p>
                  </a:txBody>
                  <a:tcPr anchor="ctr">
                    <a:lnL w="3175" cap="flat" cmpd="sng" algn="ctr">
                      <a:solidFill>
                        <a:sysClr val="windowText" lastClr="000000"/>
                      </a:solidFill>
                      <a:prstDash val="sysDot"/>
                      <a:round/>
                      <a:headEnd type="none" w="med" len="med"/>
                      <a:tailEnd type="none" w="med" len="med"/>
                    </a:lnL>
                    <a:lnR w="19050" cap="flat" cmpd="sng" algn="ctr">
                      <a:solidFill>
                        <a:sysClr val="windowText" lastClr="000000"/>
                      </a:solidFill>
                      <a:prstDash val="solid"/>
                      <a:round/>
                      <a:headEnd type="none" w="med" len="med"/>
                      <a:tailEnd type="none" w="med" len="med"/>
                    </a:lnR>
                    <a:lnT w="19050" cap="flat" cmpd="sng" algn="ctr">
                      <a:solidFill>
                        <a:sysClr val="windowText" lastClr="000000"/>
                      </a:solidFill>
                      <a:prstDash val="solid"/>
                      <a:round/>
                      <a:headEnd type="none" w="med" len="med"/>
                      <a:tailEnd type="none" w="med" len="med"/>
                    </a:lnT>
                    <a:lnB w="12700" cap="flat" cmpd="sng" algn="ctr">
                      <a:solidFill>
                        <a:prstClr val="black"/>
                      </a:solidFill>
                      <a:prstDash val="solid"/>
                      <a:round/>
                      <a:headEnd type="none" w="med" len="med"/>
                      <a:tailEnd type="none" w="med" len="med"/>
                    </a:lnB>
                    <a:lnTlToBr w="12700" cmpd="sng">
                      <a:noFill/>
                      <a:prstDash val="solid"/>
                    </a:lnTlToBr>
                    <a:lnBlToTr w="12700" cmpd="sng">
                      <a:noFill/>
                      <a:prstDash val="solid"/>
                    </a:lnBlToTr>
                    <a:solidFill>
                      <a:srgbClr val="183059"/>
                    </a:solidFill>
                  </a:tcPr>
                </a:tc>
                <a:extLst>
                  <a:ext uri="{0D108BD9-81ED-4DB2-BD59-A6C34878D82A}">
                    <a16:rowId xmlns:a16="http://schemas.microsoft.com/office/drawing/2014/main" val="10000"/>
                  </a:ext>
                </a:extLst>
              </a:tr>
              <a:tr h="619551">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BE" sz="1600" b="1" i="0" u="none" strike="noStrike" cap="none" normalizeH="0" baseline="0" noProof="0" dirty="0">
                          <a:ln>
                            <a:noFill/>
                          </a:ln>
                          <a:solidFill>
                            <a:schemeClr val="tx1"/>
                          </a:solidFill>
                          <a:effectLst/>
                          <a:latin typeface="Arial Narrow" panose="020B0606020202030204" pitchFamily="34" charset="0"/>
                          <a:ea typeface="+mn-ea"/>
                          <a:cs typeface="Candara"/>
                        </a:rPr>
                        <a:t>AVC/ES</a:t>
                      </a:r>
                    </a:p>
                  </a:txBody>
                  <a:tcPr anchor="ctr">
                    <a:lnL w="19050" cap="flat" cmpd="sng" algn="ctr">
                      <a:solidFill>
                        <a:sysClr val="windowText" lastClr="000000"/>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rgbClr val="D5E0F3"/>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fr-BE" sz="1800" noProof="0">
                        <a:latin typeface="Agency FB" panose="020B0503020202020204" pitchFamily="34" charset="0"/>
                        <a:cs typeface="Candara"/>
                      </a:endParaRPr>
                    </a:p>
                  </a:txBody>
                  <a:tcPr>
                    <a:lnL w="12700" cap="flat" cmpd="sng" algn="ctr">
                      <a:solidFill>
                        <a:prstClr val="black"/>
                      </a:solidFill>
                      <a:prstDash val="solid"/>
                      <a:round/>
                      <a:headEnd type="none" w="med" len="med"/>
                      <a:tailEnd type="none" w="med" len="med"/>
                    </a:lnL>
                    <a:lnR w="3175" cap="flat" cmpd="sng" algn="ctr">
                      <a:solidFill>
                        <a:sysClr val="windowText" lastClr="000000"/>
                      </a:solidFill>
                      <a:prstDash val="sysDot"/>
                      <a:round/>
                      <a:headEnd type="none" w="med" len="med"/>
                      <a:tailEnd type="none" w="med" len="med"/>
                    </a:lnR>
                    <a:lnT w="12700" cap="flat" cmpd="sng" algn="ctr">
                      <a:solidFill>
                        <a:prstClr val="black"/>
                      </a:solidFill>
                      <a:prstDash val="solid"/>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800" dirty="0">
                        <a:latin typeface="Agency FB" panose="020B0503020202020204" pitchFamily="34" charset="0"/>
                        <a:cs typeface="Candara"/>
                      </a:endParaRPr>
                    </a:p>
                  </a:txBody>
                  <a:tcP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12700" cap="flat" cmpd="sng" algn="ctr">
                      <a:solidFill>
                        <a:prstClr val="black"/>
                      </a:solidFill>
                      <a:prstDash val="solid"/>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800" dirty="0">
                        <a:latin typeface="Agency FB" panose="020B0503020202020204" pitchFamily="34" charset="0"/>
                        <a:cs typeface="Candara"/>
                      </a:endParaRPr>
                    </a:p>
                  </a:txBody>
                  <a:tcP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12700" cap="flat" cmpd="sng" algn="ctr">
                      <a:solidFill>
                        <a:prstClr val="black"/>
                      </a:solidFill>
                      <a:prstDash val="solid"/>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800" dirty="0">
                        <a:latin typeface="Agency FB" panose="020B0503020202020204" pitchFamily="34" charset="0"/>
                        <a:cs typeface="Candara"/>
                      </a:endParaRPr>
                    </a:p>
                  </a:txBody>
                  <a:tcP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12700" cap="flat" cmpd="sng" algn="ctr">
                      <a:solidFill>
                        <a:prstClr val="black"/>
                      </a:solidFill>
                      <a:prstDash val="solid"/>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800" dirty="0">
                        <a:latin typeface="Agency FB" panose="020B0503020202020204" pitchFamily="34" charset="0"/>
                        <a:cs typeface="Candara"/>
                      </a:endParaRPr>
                    </a:p>
                  </a:txBody>
                  <a:tcPr>
                    <a:lnL w="3175" cap="flat" cmpd="sng" algn="ctr">
                      <a:solidFill>
                        <a:sysClr val="windowText" lastClr="000000"/>
                      </a:solidFill>
                      <a:prstDash val="sysDot"/>
                      <a:round/>
                      <a:headEnd type="none" w="med" len="med"/>
                      <a:tailEnd type="none" w="med" len="med"/>
                    </a:lnL>
                    <a:lnR w="19050" cap="flat" cmpd="sng" algn="ctr">
                      <a:solidFill>
                        <a:sysClr val="windowText" lastClr="000000"/>
                      </a:solidFill>
                      <a:prstDash val="solid"/>
                      <a:round/>
                      <a:headEnd type="none" w="med" len="med"/>
                      <a:tailEnd type="none" w="med" len="med"/>
                    </a:lnR>
                    <a:lnT w="12700" cap="flat" cmpd="sng" algn="ctr">
                      <a:solidFill>
                        <a:prstClr val="black"/>
                      </a:solidFill>
                      <a:prstDash val="solid"/>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1"/>
                  </a:ext>
                </a:extLst>
              </a:tr>
              <a:tr h="619551">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fr-BE" sz="1600" b="1" noProof="0">
                          <a:solidFill>
                            <a:schemeClr val="tx1"/>
                          </a:solidFill>
                          <a:latin typeface="Arial Narrow" panose="020B0606020202030204" pitchFamily="34" charset="0"/>
                          <a:cs typeface="Candara"/>
                        </a:rPr>
                        <a:t>Hémorragie majeure</a:t>
                      </a:r>
                      <a:endParaRPr lang="fr-BE" sz="1600" b="0" noProof="0">
                        <a:solidFill>
                          <a:schemeClr val="tx1"/>
                        </a:solidFill>
                        <a:latin typeface="Arial Narrow" panose="020B0606020202030204" pitchFamily="34" charset="0"/>
                        <a:cs typeface="Candara"/>
                      </a:endParaRPr>
                    </a:p>
                  </a:txBody>
                  <a:tcPr anchor="ctr">
                    <a:lnL w="19050" cap="flat" cmpd="sng" algn="ctr">
                      <a:solidFill>
                        <a:sysClr val="windowText" lastClr="000000"/>
                      </a:solidFill>
                      <a:prstDash val="solid"/>
                      <a:round/>
                      <a:headEnd type="none" w="med" len="med"/>
                      <a:tailEnd type="none" w="med" len="med"/>
                    </a:lnL>
                    <a:lnR w="12700" cap="flat" cmpd="sng" algn="ctr">
                      <a:solidFill>
                        <a:prstClr val="black"/>
                      </a:solidFill>
                      <a:prstDash val="solid"/>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rgbClr val="D5E0F3"/>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fr-BE" sz="1800" noProof="0">
                        <a:latin typeface="Agency FB" panose="020B0503020202020204" pitchFamily="34" charset="0"/>
                        <a:cs typeface="Candara"/>
                      </a:endParaRPr>
                    </a:p>
                  </a:txBody>
                  <a:tcPr>
                    <a:lnL w="12700" cap="flat" cmpd="sng" algn="ctr">
                      <a:solidFill>
                        <a:prstClr val="black"/>
                      </a:solidFill>
                      <a:prstDash val="solid"/>
                      <a:round/>
                      <a:headEnd type="none" w="med" len="med"/>
                      <a:tailEnd type="none" w="med" len="med"/>
                    </a:lnL>
                    <a:lnR w="3175" cap="flat" cmpd="sng" algn="ctr">
                      <a:solidFill>
                        <a:sysClr val="windowText" lastClr="000000"/>
                      </a:solidFill>
                      <a:prstDash val="sysDot"/>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800" dirty="0">
                        <a:latin typeface="Agency FB" panose="020B0503020202020204" pitchFamily="34" charset="0"/>
                        <a:cs typeface="Candara"/>
                      </a:endParaRPr>
                    </a:p>
                  </a:txBody>
                  <a:tcP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800" dirty="0">
                        <a:latin typeface="Agency FB" panose="020B0503020202020204" pitchFamily="34" charset="0"/>
                        <a:cs typeface="Candara"/>
                      </a:endParaRPr>
                    </a:p>
                  </a:txBody>
                  <a:tcP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800" dirty="0">
                        <a:latin typeface="Agency FB" panose="020B0503020202020204" pitchFamily="34" charset="0"/>
                        <a:cs typeface="Candara"/>
                      </a:endParaRPr>
                    </a:p>
                  </a:txBody>
                  <a:tcP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800" dirty="0">
                        <a:latin typeface="Agency FB" panose="020B0503020202020204" pitchFamily="34" charset="0"/>
                        <a:cs typeface="Candara"/>
                      </a:endParaRPr>
                    </a:p>
                  </a:txBody>
                  <a:tcPr>
                    <a:lnL w="3175" cap="flat" cmpd="sng" algn="ctr">
                      <a:solidFill>
                        <a:sysClr val="windowText" lastClr="000000"/>
                      </a:solidFill>
                      <a:prstDash val="sysDot"/>
                      <a:round/>
                      <a:headEnd type="none" w="med" len="med"/>
                      <a:tailEnd type="none" w="med" len="med"/>
                    </a:lnL>
                    <a:lnR w="19050" cap="flat" cmpd="sng" algn="ctr">
                      <a:solidFill>
                        <a:sysClr val="windowText" lastClr="000000"/>
                      </a:solidFill>
                      <a:prstDash val="solid"/>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2"/>
                  </a:ext>
                </a:extLst>
              </a:tr>
              <a:tr h="619551">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BE" sz="1600" b="1" i="0" u="none" strike="noStrike" kern="1200" cap="none" spc="0" normalizeH="0" baseline="0" noProof="0">
                          <a:ln>
                            <a:noFill/>
                          </a:ln>
                          <a:solidFill>
                            <a:prstClr val="black"/>
                          </a:solidFill>
                          <a:effectLst/>
                          <a:uLnTx/>
                          <a:uFillTx/>
                          <a:latin typeface="Arial Narrow" panose="020B0606020202030204" pitchFamily="34" charset="0"/>
                          <a:ea typeface="+mn-ea"/>
                          <a:cs typeface="Candara"/>
                        </a:rPr>
                        <a:t>Hémorragie intracrânienne</a:t>
                      </a:r>
                    </a:p>
                  </a:txBody>
                  <a:tcPr anchor="ctr">
                    <a:lnL w="19050" cap="flat" cmpd="sng" algn="ctr">
                      <a:solidFill>
                        <a:sysClr val="windowText" lastClr="000000"/>
                      </a:solidFill>
                      <a:prstDash val="solid"/>
                      <a:round/>
                      <a:headEnd type="none" w="med" len="med"/>
                      <a:tailEnd type="none" w="med" len="med"/>
                    </a:lnL>
                    <a:lnR w="12700" cap="flat" cmpd="sng" algn="ctr">
                      <a:solidFill>
                        <a:prstClr val="black"/>
                      </a:solidFill>
                      <a:prstDash val="solid"/>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rgbClr val="D5E0F3"/>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fr-BE" sz="1800" noProof="0">
                        <a:latin typeface="Agency FB" panose="020B0503020202020204" pitchFamily="34" charset="0"/>
                        <a:cs typeface="Candara"/>
                      </a:endParaRPr>
                    </a:p>
                  </a:txBody>
                  <a:tcPr>
                    <a:lnL w="12700" cap="flat" cmpd="sng" algn="ctr">
                      <a:solidFill>
                        <a:prstClr val="black"/>
                      </a:solidFill>
                      <a:prstDash val="solid"/>
                      <a:round/>
                      <a:headEnd type="none" w="med" len="med"/>
                      <a:tailEnd type="none" w="med" len="med"/>
                    </a:lnL>
                    <a:lnR w="3175" cap="flat" cmpd="sng" algn="ctr">
                      <a:solidFill>
                        <a:sysClr val="windowText" lastClr="000000"/>
                      </a:solidFill>
                      <a:prstDash val="sysDot"/>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800" dirty="0">
                        <a:latin typeface="Agency FB" panose="020B0503020202020204" pitchFamily="34" charset="0"/>
                        <a:cs typeface="Candara"/>
                      </a:endParaRPr>
                    </a:p>
                  </a:txBody>
                  <a:tcP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800" dirty="0">
                        <a:latin typeface="Agency FB" panose="020B0503020202020204" pitchFamily="34" charset="0"/>
                        <a:cs typeface="Candara"/>
                      </a:endParaRPr>
                    </a:p>
                  </a:txBody>
                  <a:tcP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800" dirty="0">
                        <a:latin typeface="Agency FB" panose="020B0503020202020204" pitchFamily="34" charset="0"/>
                        <a:cs typeface="Candara"/>
                      </a:endParaRPr>
                    </a:p>
                  </a:txBody>
                  <a:tcP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800" dirty="0">
                        <a:latin typeface="Agency FB" panose="020B0503020202020204" pitchFamily="34" charset="0"/>
                        <a:cs typeface="Candara"/>
                      </a:endParaRPr>
                    </a:p>
                  </a:txBody>
                  <a:tcPr>
                    <a:lnL w="3175" cap="flat" cmpd="sng" algn="ctr">
                      <a:solidFill>
                        <a:sysClr val="windowText" lastClr="000000"/>
                      </a:solidFill>
                      <a:prstDash val="sysDot"/>
                      <a:round/>
                      <a:headEnd type="none" w="med" len="med"/>
                      <a:tailEnd type="none" w="med" len="med"/>
                    </a:lnL>
                    <a:lnR w="19050" cap="flat" cmpd="sng" algn="ctr">
                      <a:solidFill>
                        <a:sysClr val="windowText" lastClr="000000"/>
                      </a:solidFill>
                      <a:prstDash val="solid"/>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3"/>
                  </a:ext>
                </a:extLst>
              </a:tr>
              <a:tr h="619551">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BE" sz="1600" b="1" i="0" u="none" strike="noStrike" kern="1200" cap="none" spc="0" normalizeH="0" baseline="0" noProof="0">
                          <a:ln>
                            <a:noFill/>
                          </a:ln>
                          <a:solidFill>
                            <a:prstClr val="black"/>
                          </a:solidFill>
                          <a:effectLst/>
                          <a:uLnTx/>
                          <a:uFillTx/>
                          <a:latin typeface="Arial Narrow" panose="020B0606020202030204" pitchFamily="34" charset="0"/>
                          <a:ea typeface="+mn-ea"/>
                          <a:cs typeface="Candara"/>
                        </a:rPr>
                        <a:t>Hémorragie digestive</a:t>
                      </a:r>
                    </a:p>
                  </a:txBody>
                  <a:tcPr anchor="ctr">
                    <a:lnL w="19050" cap="flat" cmpd="sng" algn="ctr">
                      <a:solidFill>
                        <a:sysClr val="windowText" lastClr="000000"/>
                      </a:solidFill>
                      <a:prstDash val="solid"/>
                      <a:round/>
                      <a:headEnd type="none" w="med" len="med"/>
                      <a:tailEnd type="none" w="med" len="med"/>
                    </a:lnL>
                    <a:lnR w="12700" cap="flat" cmpd="sng" algn="ctr">
                      <a:solidFill>
                        <a:prstClr val="black"/>
                      </a:solidFill>
                      <a:prstDash val="solid"/>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rgbClr val="D5E0F3"/>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fr-BE" sz="1800" noProof="0" dirty="0">
                        <a:latin typeface="Agency FB" panose="020B0503020202020204" pitchFamily="34" charset="0"/>
                        <a:cs typeface="Candara"/>
                      </a:endParaRPr>
                    </a:p>
                  </a:txBody>
                  <a:tcPr>
                    <a:lnL w="12700" cap="flat" cmpd="sng" algn="ctr">
                      <a:solidFill>
                        <a:prstClr val="black"/>
                      </a:solidFill>
                      <a:prstDash val="solid"/>
                      <a:round/>
                      <a:headEnd type="none" w="med" len="med"/>
                      <a:tailEnd type="none" w="med" len="med"/>
                    </a:lnL>
                    <a:lnR w="3175" cap="flat" cmpd="sng" algn="ctr">
                      <a:solidFill>
                        <a:sysClr val="windowText" lastClr="000000"/>
                      </a:solidFill>
                      <a:prstDash val="sysDot"/>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800" dirty="0">
                        <a:latin typeface="Agency FB" panose="020B0503020202020204" pitchFamily="34" charset="0"/>
                        <a:cs typeface="Candara"/>
                      </a:endParaRPr>
                    </a:p>
                  </a:txBody>
                  <a:tcP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800" dirty="0">
                        <a:latin typeface="Agency FB" panose="020B0503020202020204" pitchFamily="34" charset="0"/>
                        <a:cs typeface="Candara"/>
                      </a:endParaRPr>
                    </a:p>
                  </a:txBody>
                  <a:tcP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800" dirty="0">
                        <a:latin typeface="Agency FB" panose="020B0503020202020204" pitchFamily="34" charset="0"/>
                        <a:cs typeface="Candara"/>
                      </a:endParaRPr>
                    </a:p>
                  </a:txBody>
                  <a:tcP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800" dirty="0">
                        <a:latin typeface="Agency FB" panose="020B0503020202020204" pitchFamily="34" charset="0"/>
                        <a:cs typeface="Candara"/>
                      </a:endParaRPr>
                    </a:p>
                  </a:txBody>
                  <a:tcPr>
                    <a:lnL w="3175" cap="flat" cmpd="sng" algn="ctr">
                      <a:solidFill>
                        <a:sysClr val="windowText" lastClr="000000"/>
                      </a:solidFill>
                      <a:prstDash val="sysDot"/>
                      <a:round/>
                      <a:headEnd type="none" w="med" len="med"/>
                      <a:tailEnd type="none" w="med" len="med"/>
                    </a:lnL>
                    <a:lnR w="19050" cap="flat" cmpd="sng" algn="ctr">
                      <a:solidFill>
                        <a:sysClr val="windowText" lastClr="000000"/>
                      </a:solidFill>
                      <a:prstDash val="solid"/>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4"/>
                  </a:ext>
                </a:extLst>
              </a:tr>
              <a:tr h="619551">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BE" sz="1600" b="1" i="0" u="none" strike="noStrike" kern="1200" cap="none" spc="0" normalizeH="0" baseline="0" noProof="0">
                          <a:ln>
                            <a:noFill/>
                          </a:ln>
                          <a:solidFill>
                            <a:prstClr val="black"/>
                          </a:solidFill>
                          <a:effectLst/>
                          <a:uLnTx/>
                          <a:uFillTx/>
                          <a:latin typeface="Arial Narrow" panose="020B0606020202030204" pitchFamily="34" charset="0"/>
                          <a:ea typeface="+mn-ea"/>
                          <a:cs typeface="Candara"/>
                        </a:rPr>
                        <a:t>Mort de toutes causes</a:t>
                      </a:r>
                    </a:p>
                  </a:txBody>
                  <a:tcPr anchor="ctr">
                    <a:lnL w="19050" cap="flat" cmpd="sng" algn="ctr">
                      <a:solidFill>
                        <a:sysClr val="windowText" lastClr="000000"/>
                      </a:solidFill>
                      <a:prstDash val="solid"/>
                      <a:round/>
                      <a:headEnd type="none" w="med" len="med"/>
                      <a:tailEnd type="none" w="med" len="med"/>
                    </a:lnL>
                    <a:lnR w="12700" cap="flat" cmpd="sng" algn="ctr">
                      <a:solidFill>
                        <a:prstClr val="black"/>
                      </a:solidFill>
                      <a:prstDash val="solid"/>
                      <a:round/>
                      <a:headEnd type="none" w="med" len="med"/>
                      <a:tailEnd type="none" w="med" len="med"/>
                    </a:lnR>
                    <a:lnT w="3175" cap="flat" cmpd="sng" algn="ctr">
                      <a:solidFill>
                        <a:sysClr val="windowText" lastClr="000000"/>
                      </a:solidFill>
                      <a:prstDash val="sysDot"/>
                      <a:round/>
                      <a:headEnd type="none" w="med" len="med"/>
                      <a:tailEnd type="none" w="med" len="med"/>
                    </a:lnT>
                    <a:lnB w="1905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D5E0F3"/>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fr-BE" sz="1800" noProof="0" dirty="0">
                        <a:latin typeface="Agency FB" panose="020B0503020202020204" pitchFamily="34" charset="0"/>
                        <a:cs typeface="Candara"/>
                      </a:endParaRPr>
                    </a:p>
                  </a:txBody>
                  <a:tcPr>
                    <a:lnL w="12700" cap="flat" cmpd="sng" algn="ctr">
                      <a:solidFill>
                        <a:prstClr val="black"/>
                      </a:solidFill>
                      <a:prstDash val="solid"/>
                      <a:round/>
                      <a:headEnd type="none" w="med" len="med"/>
                      <a:tailEnd type="none" w="med" len="med"/>
                    </a:lnL>
                    <a:lnR w="3175" cap="flat" cmpd="sng" algn="ctr">
                      <a:solidFill>
                        <a:sysClr val="windowText" lastClr="000000"/>
                      </a:solidFill>
                      <a:prstDash val="sysDot"/>
                      <a:round/>
                      <a:headEnd type="none" w="med" len="med"/>
                      <a:tailEnd type="none" w="med" len="med"/>
                    </a:lnR>
                    <a:lnT w="3175" cap="flat" cmpd="sng" algn="ctr">
                      <a:solidFill>
                        <a:sysClr val="windowText" lastClr="000000"/>
                      </a:solidFill>
                      <a:prstDash val="sysDot"/>
                      <a:round/>
                      <a:headEnd type="none" w="med" len="med"/>
                      <a:tailEnd type="none" w="med" len="med"/>
                    </a:lnT>
                    <a:lnB w="1905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800" dirty="0">
                        <a:latin typeface="Agency FB" panose="020B0503020202020204" pitchFamily="34" charset="0"/>
                        <a:cs typeface="Candara"/>
                      </a:endParaRPr>
                    </a:p>
                  </a:txBody>
                  <a:tcP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3175" cap="flat" cmpd="sng" algn="ctr">
                      <a:solidFill>
                        <a:sysClr val="windowText" lastClr="000000"/>
                      </a:solidFill>
                      <a:prstDash val="sysDot"/>
                      <a:round/>
                      <a:headEnd type="none" w="med" len="med"/>
                      <a:tailEnd type="none" w="med" len="med"/>
                    </a:lnT>
                    <a:lnB w="1905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800" dirty="0">
                        <a:latin typeface="Agency FB" panose="020B0503020202020204" pitchFamily="34" charset="0"/>
                        <a:cs typeface="Candara"/>
                      </a:endParaRPr>
                    </a:p>
                  </a:txBody>
                  <a:tcP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3175" cap="flat" cmpd="sng" algn="ctr">
                      <a:solidFill>
                        <a:sysClr val="windowText" lastClr="000000"/>
                      </a:solidFill>
                      <a:prstDash val="sysDot"/>
                      <a:round/>
                      <a:headEnd type="none" w="med" len="med"/>
                      <a:tailEnd type="none" w="med" len="med"/>
                    </a:lnT>
                    <a:lnB w="1905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800" dirty="0">
                        <a:latin typeface="Agency FB" panose="020B0503020202020204" pitchFamily="34" charset="0"/>
                        <a:cs typeface="Candara"/>
                      </a:endParaRPr>
                    </a:p>
                  </a:txBody>
                  <a:tcP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3175" cap="flat" cmpd="sng" algn="ctr">
                      <a:solidFill>
                        <a:sysClr val="windowText" lastClr="000000"/>
                      </a:solidFill>
                      <a:prstDash val="sysDot"/>
                      <a:round/>
                      <a:headEnd type="none" w="med" len="med"/>
                      <a:tailEnd type="none" w="med" len="med"/>
                    </a:lnT>
                    <a:lnB w="1905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800" dirty="0">
                        <a:latin typeface="Agency FB" panose="020B0503020202020204" pitchFamily="34" charset="0"/>
                        <a:cs typeface="Candara"/>
                      </a:endParaRPr>
                    </a:p>
                  </a:txBody>
                  <a:tcPr>
                    <a:lnL w="3175" cap="flat" cmpd="sng" algn="ctr">
                      <a:solidFill>
                        <a:sysClr val="windowText" lastClr="000000"/>
                      </a:solidFill>
                      <a:prstDash val="sysDot"/>
                      <a:round/>
                      <a:headEnd type="none" w="med" len="med"/>
                      <a:tailEnd type="none" w="med" len="med"/>
                    </a:lnL>
                    <a:lnR w="19050" cap="flat" cmpd="sng" algn="ctr">
                      <a:solidFill>
                        <a:sysClr val="windowText" lastClr="000000"/>
                      </a:solidFill>
                      <a:prstDash val="solid"/>
                      <a:round/>
                      <a:headEnd type="none" w="med" len="med"/>
                      <a:tailEnd type="none" w="med" len="med"/>
                    </a:lnR>
                    <a:lnT w="3175" cap="flat" cmpd="sng" algn="ctr">
                      <a:solidFill>
                        <a:sysClr val="windowText" lastClr="000000"/>
                      </a:solidFill>
                      <a:prstDash val="sysDot"/>
                      <a:round/>
                      <a:headEnd type="none" w="med" len="med"/>
                      <a:tailEnd type="none" w="med" len="med"/>
                    </a:lnT>
                    <a:lnB w="1905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5"/>
                  </a:ext>
                </a:extLst>
              </a:tr>
            </a:tbl>
          </a:graphicData>
        </a:graphic>
      </p:graphicFrame>
      <p:sp>
        <p:nvSpPr>
          <p:cNvPr id="23" name="Arrow: Striped Right 22">
            <a:extLst>
              <a:ext uri="{FF2B5EF4-FFF2-40B4-BE49-F238E27FC236}">
                <a16:creationId xmlns:a16="http://schemas.microsoft.com/office/drawing/2014/main" id="{FF531EA3-3B31-464D-B8CF-84E2E4C25184}"/>
              </a:ext>
            </a:extLst>
          </p:cNvPr>
          <p:cNvSpPr/>
          <p:nvPr/>
        </p:nvSpPr>
        <p:spPr>
          <a:xfrm rot="16200000">
            <a:off x="5217396" y="4174357"/>
            <a:ext cx="457200" cy="365760"/>
          </a:xfrm>
          <a:prstGeom prst="stripedRightArrow">
            <a:avLst/>
          </a:prstGeom>
          <a:solidFill>
            <a:srgbClr val="FF616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4" name="Arrow: Striped Right 23">
            <a:extLst>
              <a:ext uri="{FF2B5EF4-FFF2-40B4-BE49-F238E27FC236}">
                <a16:creationId xmlns:a16="http://schemas.microsoft.com/office/drawing/2014/main" id="{83056A54-D68B-4E65-AD7A-72C902320983}"/>
              </a:ext>
            </a:extLst>
          </p:cNvPr>
          <p:cNvSpPr/>
          <p:nvPr/>
        </p:nvSpPr>
        <p:spPr>
          <a:xfrm rot="16200000">
            <a:off x="6637000" y="4174357"/>
            <a:ext cx="457200" cy="365760"/>
          </a:xfrm>
          <a:prstGeom prst="stripedRightArrow">
            <a:avLst/>
          </a:prstGeom>
          <a:solidFill>
            <a:srgbClr val="FF616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5" name="Arrow: Striped Right 24">
            <a:extLst>
              <a:ext uri="{FF2B5EF4-FFF2-40B4-BE49-F238E27FC236}">
                <a16:creationId xmlns:a16="http://schemas.microsoft.com/office/drawing/2014/main" id="{0C87FA8E-5085-4B75-8B69-816F81A36EC0}"/>
              </a:ext>
            </a:extLst>
          </p:cNvPr>
          <p:cNvSpPr/>
          <p:nvPr/>
        </p:nvSpPr>
        <p:spPr>
          <a:xfrm rot="16200000">
            <a:off x="8056604" y="4174357"/>
            <a:ext cx="457200" cy="365760"/>
          </a:xfrm>
          <a:prstGeom prst="stripedRightArrow">
            <a:avLst/>
          </a:prstGeom>
          <a:solidFill>
            <a:srgbClr val="FF616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6" name="Arrow: Striped Right 25">
            <a:extLst>
              <a:ext uri="{FF2B5EF4-FFF2-40B4-BE49-F238E27FC236}">
                <a16:creationId xmlns:a16="http://schemas.microsoft.com/office/drawing/2014/main" id="{5C9690CC-56FE-43DF-8AA9-E741779F9658}"/>
              </a:ext>
            </a:extLst>
          </p:cNvPr>
          <p:cNvSpPr/>
          <p:nvPr/>
        </p:nvSpPr>
        <p:spPr>
          <a:xfrm rot="5400000" flipV="1">
            <a:off x="2392239" y="2352207"/>
            <a:ext cx="457200" cy="365760"/>
          </a:xfrm>
          <a:prstGeom prst="stripedRightArrow">
            <a:avLst/>
          </a:prstGeom>
          <a:solidFill>
            <a:srgbClr val="8AE07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27" name="Arrow: Striped Right 26">
            <a:extLst>
              <a:ext uri="{FF2B5EF4-FFF2-40B4-BE49-F238E27FC236}">
                <a16:creationId xmlns:a16="http://schemas.microsoft.com/office/drawing/2014/main" id="{A31CF5D5-8933-4739-B782-F02AD9D5478B}"/>
              </a:ext>
            </a:extLst>
          </p:cNvPr>
          <p:cNvSpPr/>
          <p:nvPr/>
        </p:nvSpPr>
        <p:spPr>
          <a:xfrm rot="5400000" flipV="1">
            <a:off x="2392239" y="2987363"/>
            <a:ext cx="457200" cy="365760"/>
          </a:xfrm>
          <a:prstGeom prst="stripedRightArrow">
            <a:avLst/>
          </a:prstGeom>
          <a:solidFill>
            <a:srgbClr val="8AE07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8" name="Arrow: Striped Right 27">
            <a:extLst>
              <a:ext uri="{FF2B5EF4-FFF2-40B4-BE49-F238E27FC236}">
                <a16:creationId xmlns:a16="http://schemas.microsoft.com/office/drawing/2014/main" id="{B336C07F-B9AD-44B2-BAAB-79AE39FF5AB2}"/>
              </a:ext>
            </a:extLst>
          </p:cNvPr>
          <p:cNvSpPr/>
          <p:nvPr/>
        </p:nvSpPr>
        <p:spPr>
          <a:xfrm rot="5400000" flipV="1">
            <a:off x="2392239" y="3633152"/>
            <a:ext cx="457200" cy="365760"/>
          </a:xfrm>
          <a:prstGeom prst="stripedRightArrow">
            <a:avLst/>
          </a:prstGeom>
          <a:solidFill>
            <a:srgbClr val="8AE07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9" name="Left-Right Arrow 28">
            <a:extLst>
              <a:ext uri="{FF2B5EF4-FFF2-40B4-BE49-F238E27FC236}">
                <a16:creationId xmlns:a16="http://schemas.microsoft.com/office/drawing/2014/main" id="{486BBC50-C8F5-416C-BEE9-ACF49F3BBB03}"/>
              </a:ext>
            </a:extLst>
          </p:cNvPr>
          <p:cNvSpPr/>
          <p:nvPr/>
        </p:nvSpPr>
        <p:spPr>
          <a:xfrm>
            <a:off x="2311872" y="4190052"/>
            <a:ext cx="640080" cy="365760"/>
          </a:xfrm>
          <a:prstGeom prst="leftRightArrow">
            <a:avLst/>
          </a:prstGeom>
          <a:solidFill>
            <a:schemeClr val="tx1">
              <a:lumMod val="75000"/>
              <a:lumOff val="25000"/>
            </a:schemeClr>
          </a:solidFill>
          <a:ln>
            <a:noFill/>
          </a:ln>
          <a:effectLst>
            <a:outerShdw blurRad="50800" dist="38100" dir="2700000" algn="tl" rotWithShape="0">
              <a:prstClr val="black">
                <a:alpha val="40000"/>
              </a:prstClr>
            </a:outerShdw>
          </a:effectLst>
          <a:scene3d>
            <a:camera prst="orthographicFront"/>
            <a:lightRig rig="harsh" dir="t">
              <a:rot lat="0" lon="0" rev="1200000"/>
            </a:lightRig>
          </a:scene3d>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100" b="0" i="1" u="none" strike="noStrike" kern="1200" cap="none" spc="0" normalizeH="0" baseline="0" noProof="0">
              <a:ln>
                <a:noFill/>
              </a:ln>
              <a:solidFill>
                <a:srgbClr val="000000"/>
              </a:solidFill>
              <a:effectLst/>
              <a:uLnTx/>
              <a:uFillTx/>
              <a:latin typeface="Candara" panose="020E0502030303020204" pitchFamily="34" charset="0"/>
              <a:ea typeface="+mn-ea"/>
              <a:cs typeface="+mn-cs"/>
            </a:endParaRPr>
          </a:p>
        </p:txBody>
      </p:sp>
      <p:sp>
        <p:nvSpPr>
          <p:cNvPr id="30" name="Arrow: Striped Right 29">
            <a:extLst>
              <a:ext uri="{FF2B5EF4-FFF2-40B4-BE49-F238E27FC236}">
                <a16:creationId xmlns:a16="http://schemas.microsoft.com/office/drawing/2014/main" id="{A7EA9DB1-1B7F-4741-9C06-F2AF9DB6AC66}"/>
              </a:ext>
            </a:extLst>
          </p:cNvPr>
          <p:cNvSpPr/>
          <p:nvPr/>
        </p:nvSpPr>
        <p:spPr>
          <a:xfrm rot="5400000" flipV="1">
            <a:off x="2392239" y="4824051"/>
            <a:ext cx="457200" cy="365760"/>
          </a:xfrm>
          <a:prstGeom prst="stripedRightArrow">
            <a:avLst/>
          </a:prstGeom>
          <a:solidFill>
            <a:srgbClr val="8AE07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1" name="Left-Right Arrow 28">
            <a:extLst>
              <a:ext uri="{FF2B5EF4-FFF2-40B4-BE49-F238E27FC236}">
                <a16:creationId xmlns:a16="http://schemas.microsoft.com/office/drawing/2014/main" id="{3FF7556F-6949-46E0-BF93-7C25D4F55673}"/>
              </a:ext>
            </a:extLst>
          </p:cNvPr>
          <p:cNvSpPr/>
          <p:nvPr/>
        </p:nvSpPr>
        <p:spPr>
          <a:xfrm>
            <a:off x="3733164" y="4190052"/>
            <a:ext cx="640080" cy="365760"/>
          </a:xfrm>
          <a:prstGeom prst="leftRightArrow">
            <a:avLst/>
          </a:prstGeom>
          <a:solidFill>
            <a:schemeClr val="tx1">
              <a:lumMod val="75000"/>
              <a:lumOff val="25000"/>
            </a:schemeClr>
          </a:solidFill>
          <a:ln>
            <a:noFill/>
          </a:ln>
          <a:effectLst>
            <a:outerShdw blurRad="50800" dist="38100" dir="2700000" algn="tl" rotWithShape="0">
              <a:prstClr val="black">
                <a:alpha val="40000"/>
              </a:prstClr>
            </a:outerShdw>
          </a:effectLst>
          <a:scene3d>
            <a:camera prst="orthographicFront"/>
            <a:lightRig rig="harsh" dir="t">
              <a:rot lat="0" lon="0" rev="1200000"/>
            </a:lightRig>
          </a:scene3d>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100" b="0" i="1" u="none" strike="noStrike" kern="1200" cap="none" spc="0" normalizeH="0" baseline="0" noProof="0">
              <a:ln>
                <a:noFill/>
              </a:ln>
              <a:solidFill>
                <a:srgbClr val="000000"/>
              </a:solidFill>
              <a:effectLst/>
              <a:uLnTx/>
              <a:uFillTx/>
              <a:latin typeface="Candara" panose="020E0502030303020204" pitchFamily="34" charset="0"/>
              <a:ea typeface="+mn-ea"/>
              <a:cs typeface="+mn-cs"/>
            </a:endParaRPr>
          </a:p>
        </p:txBody>
      </p:sp>
      <p:sp>
        <p:nvSpPr>
          <p:cNvPr id="32" name="Left-Right Arrow 28">
            <a:extLst>
              <a:ext uri="{FF2B5EF4-FFF2-40B4-BE49-F238E27FC236}">
                <a16:creationId xmlns:a16="http://schemas.microsoft.com/office/drawing/2014/main" id="{4EB6A7DC-0445-4914-9EE3-E22B0DF16A27}"/>
              </a:ext>
            </a:extLst>
          </p:cNvPr>
          <p:cNvSpPr/>
          <p:nvPr/>
        </p:nvSpPr>
        <p:spPr>
          <a:xfrm>
            <a:off x="3733164" y="4861315"/>
            <a:ext cx="640080" cy="365760"/>
          </a:xfrm>
          <a:prstGeom prst="leftRightArrow">
            <a:avLst/>
          </a:prstGeom>
          <a:solidFill>
            <a:schemeClr val="tx1">
              <a:lumMod val="75000"/>
              <a:lumOff val="25000"/>
            </a:schemeClr>
          </a:solidFill>
          <a:ln>
            <a:noFill/>
          </a:ln>
          <a:effectLst>
            <a:outerShdw blurRad="50800" dist="38100" dir="2700000" algn="tl" rotWithShape="0">
              <a:prstClr val="black">
                <a:alpha val="40000"/>
              </a:prstClr>
            </a:outerShdw>
          </a:effectLst>
          <a:scene3d>
            <a:camera prst="orthographicFront"/>
            <a:lightRig rig="harsh" dir="t">
              <a:rot lat="0" lon="0" rev="1200000"/>
            </a:lightRig>
          </a:scene3d>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100" b="0" i="1" u="none" strike="noStrike" kern="1200" cap="none" spc="0" normalizeH="0" baseline="0" noProof="0">
              <a:ln>
                <a:noFill/>
              </a:ln>
              <a:solidFill>
                <a:srgbClr val="000000"/>
              </a:solidFill>
              <a:effectLst/>
              <a:uLnTx/>
              <a:uFillTx/>
              <a:latin typeface="Candara" panose="020E0502030303020204" pitchFamily="34" charset="0"/>
              <a:ea typeface="+mn-ea"/>
              <a:cs typeface="+mn-cs"/>
            </a:endParaRPr>
          </a:p>
        </p:txBody>
      </p:sp>
      <p:sp>
        <p:nvSpPr>
          <p:cNvPr id="33" name="Left-Right Arrow 28">
            <a:extLst>
              <a:ext uri="{FF2B5EF4-FFF2-40B4-BE49-F238E27FC236}">
                <a16:creationId xmlns:a16="http://schemas.microsoft.com/office/drawing/2014/main" id="{2017BCB4-3F0F-4930-8054-BA5DF051168A}"/>
              </a:ext>
            </a:extLst>
          </p:cNvPr>
          <p:cNvSpPr/>
          <p:nvPr/>
        </p:nvSpPr>
        <p:spPr>
          <a:xfrm>
            <a:off x="5111146" y="4861315"/>
            <a:ext cx="640080" cy="365760"/>
          </a:xfrm>
          <a:prstGeom prst="leftRightArrow">
            <a:avLst/>
          </a:prstGeom>
          <a:solidFill>
            <a:schemeClr val="tx1">
              <a:lumMod val="75000"/>
              <a:lumOff val="25000"/>
            </a:schemeClr>
          </a:solidFill>
          <a:ln>
            <a:noFill/>
          </a:ln>
          <a:effectLst>
            <a:outerShdw blurRad="50800" dist="38100" dir="2700000" algn="tl" rotWithShape="0">
              <a:prstClr val="black">
                <a:alpha val="40000"/>
              </a:prstClr>
            </a:outerShdw>
          </a:effectLst>
          <a:scene3d>
            <a:camera prst="orthographicFront"/>
            <a:lightRig rig="harsh" dir="t">
              <a:rot lat="0" lon="0" rev="1200000"/>
            </a:lightRig>
          </a:scene3d>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100" b="0" i="1" u="none" strike="noStrike" kern="1200" cap="none" spc="0" normalizeH="0" baseline="0" noProof="0">
              <a:ln>
                <a:noFill/>
              </a:ln>
              <a:solidFill>
                <a:srgbClr val="000000"/>
              </a:solidFill>
              <a:effectLst/>
              <a:uLnTx/>
              <a:uFillTx/>
              <a:latin typeface="Candara" panose="020E0502030303020204" pitchFamily="34" charset="0"/>
              <a:ea typeface="+mn-ea"/>
              <a:cs typeface="+mn-cs"/>
            </a:endParaRPr>
          </a:p>
        </p:txBody>
      </p:sp>
      <p:sp>
        <p:nvSpPr>
          <p:cNvPr id="34" name="Left-Right Arrow 28">
            <a:extLst>
              <a:ext uri="{FF2B5EF4-FFF2-40B4-BE49-F238E27FC236}">
                <a16:creationId xmlns:a16="http://schemas.microsoft.com/office/drawing/2014/main" id="{B9EBE2F1-28AD-4750-9BF3-D2D7455EAF84}"/>
              </a:ext>
            </a:extLst>
          </p:cNvPr>
          <p:cNvSpPr/>
          <p:nvPr/>
        </p:nvSpPr>
        <p:spPr>
          <a:xfrm>
            <a:off x="6525902" y="4880707"/>
            <a:ext cx="640080" cy="365760"/>
          </a:xfrm>
          <a:prstGeom prst="leftRightArrow">
            <a:avLst/>
          </a:prstGeom>
          <a:solidFill>
            <a:schemeClr val="tx1">
              <a:lumMod val="75000"/>
              <a:lumOff val="25000"/>
            </a:schemeClr>
          </a:solidFill>
          <a:ln>
            <a:noFill/>
          </a:ln>
          <a:effectLst>
            <a:outerShdw blurRad="50800" dist="38100" dir="2700000" algn="tl" rotWithShape="0">
              <a:prstClr val="black">
                <a:alpha val="40000"/>
              </a:prstClr>
            </a:outerShdw>
          </a:effectLst>
          <a:scene3d>
            <a:camera prst="orthographicFront"/>
            <a:lightRig rig="harsh" dir="t">
              <a:rot lat="0" lon="0" rev="1200000"/>
            </a:lightRig>
          </a:scene3d>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100" b="0" i="1" u="none" strike="noStrike" kern="1200" cap="none" spc="0" normalizeH="0" baseline="0" noProof="0">
              <a:ln>
                <a:noFill/>
              </a:ln>
              <a:solidFill>
                <a:srgbClr val="000000"/>
              </a:solidFill>
              <a:effectLst/>
              <a:uLnTx/>
              <a:uFillTx/>
              <a:latin typeface="Candara" panose="020E0502030303020204" pitchFamily="34" charset="0"/>
              <a:ea typeface="+mn-ea"/>
              <a:cs typeface="+mn-cs"/>
            </a:endParaRPr>
          </a:p>
        </p:txBody>
      </p:sp>
      <p:sp>
        <p:nvSpPr>
          <p:cNvPr id="35" name="Left-Right Arrow 28">
            <a:extLst>
              <a:ext uri="{FF2B5EF4-FFF2-40B4-BE49-F238E27FC236}">
                <a16:creationId xmlns:a16="http://schemas.microsoft.com/office/drawing/2014/main" id="{3F565B42-36E7-4D39-8818-39C9408BFD61}"/>
              </a:ext>
            </a:extLst>
          </p:cNvPr>
          <p:cNvSpPr/>
          <p:nvPr/>
        </p:nvSpPr>
        <p:spPr>
          <a:xfrm>
            <a:off x="7972559" y="4861315"/>
            <a:ext cx="640080" cy="365760"/>
          </a:xfrm>
          <a:prstGeom prst="leftRightArrow">
            <a:avLst/>
          </a:prstGeom>
          <a:solidFill>
            <a:schemeClr val="tx1">
              <a:lumMod val="75000"/>
              <a:lumOff val="25000"/>
            </a:schemeClr>
          </a:solidFill>
          <a:ln>
            <a:noFill/>
          </a:ln>
          <a:effectLst>
            <a:outerShdw blurRad="50800" dist="38100" dir="2700000" algn="tl" rotWithShape="0">
              <a:prstClr val="black">
                <a:alpha val="40000"/>
              </a:prstClr>
            </a:outerShdw>
          </a:effectLst>
          <a:scene3d>
            <a:camera prst="orthographicFront"/>
            <a:lightRig rig="harsh" dir="t">
              <a:rot lat="0" lon="0" rev="1200000"/>
            </a:lightRig>
          </a:scene3d>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100" b="0" i="1" u="none" strike="noStrike" kern="1200" cap="none" spc="0" normalizeH="0" baseline="0" noProof="0">
              <a:ln>
                <a:noFill/>
              </a:ln>
              <a:solidFill>
                <a:srgbClr val="000000"/>
              </a:solidFill>
              <a:effectLst/>
              <a:uLnTx/>
              <a:uFillTx/>
              <a:latin typeface="Candara" panose="020E0502030303020204" pitchFamily="34" charset="0"/>
              <a:ea typeface="+mn-ea"/>
              <a:cs typeface="+mn-cs"/>
            </a:endParaRPr>
          </a:p>
        </p:txBody>
      </p:sp>
      <p:sp>
        <p:nvSpPr>
          <p:cNvPr id="36" name="Arrow: Striped Right 35">
            <a:extLst>
              <a:ext uri="{FF2B5EF4-FFF2-40B4-BE49-F238E27FC236}">
                <a16:creationId xmlns:a16="http://schemas.microsoft.com/office/drawing/2014/main" id="{4684C04B-2921-49CF-872D-9537B79D14DF}"/>
              </a:ext>
            </a:extLst>
          </p:cNvPr>
          <p:cNvSpPr/>
          <p:nvPr/>
        </p:nvSpPr>
        <p:spPr>
          <a:xfrm rot="5400000" flipV="1">
            <a:off x="3816740" y="3610797"/>
            <a:ext cx="457200" cy="365760"/>
          </a:xfrm>
          <a:prstGeom prst="stripedRightArrow">
            <a:avLst/>
          </a:prstGeom>
          <a:solidFill>
            <a:srgbClr val="8AE07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7" name="Arrow: Striped Right 36">
            <a:extLst>
              <a:ext uri="{FF2B5EF4-FFF2-40B4-BE49-F238E27FC236}">
                <a16:creationId xmlns:a16="http://schemas.microsoft.com/office/drawing/2014/main" id="{AACA2CE9-0E9B-41A1-92B5-10AA13297383}"/>
              </a:ext>
            </a:extLst>
          </p:cNvPr>
          <p:cNvSpPr/>
          <p:nvPr/>
        </p:nvSpPr>
        <p:spPr>
          <a:xfrm rot="5400000" flipV="1">
            <a:off x="5209342" y="3613304"/>
            <a:ext cx="457200" cy="365760"/>
          </a:xfrm>
          <a:prstGeom prst="stripedRightArrow">
            <a:avLst/>
          </a:prstGeom>
          <a:solidFill>
            <a:srgbClr val="8AE07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8" name="Arrow: Striped Right 37">
            <a:extLst>
              <a:ext uri="{FF2B5EF4-FFF2-40B4-BE49-F238E27FC236}">
                <a16:creationId xmlns:a16="http://schemas.microsoft.com/office/drawing/2014/main" id="{44A3CFA6-CA14-43E9-B8FE-B4E2DDB25F52}"/>
              </a:ext>
            </a:extLst>
          </p:cNvPr>
          <p:cNvSpPr/>
          <p:nvPr/>
        </p:nvSpPr>
        <p:spPr>
          <a:xfrm rot="5400000" flipV="1">
            <a:off x="6633843" y="3615737"/>
            <a:ext cx="457200" cy="365760"/>
          </a:xfrm>
          <a:prstGeom prst="stripedRightArrow">
            <a:avLst/>
          </a:prstGeom>
          <a:solidFill>
            <a:srgbClr val="8AE07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9" name="Arrow: Striped Right 38">
            <a:extLst>
              <a:ext uri="{FF2B5EF4-FFF2-40B4-BE49-F238E27FC236}">
                <a16:creationId xmlns:a16="http://schemas.microsoft.com/office/drawing/2014/main" id="{B7D6B3D5-85C9-44DB-9D29-18F0C5EB7003}"/>
              </a:ext>
            </a:extLst>
          </p:cNvPr>
          <p:cNvSpPr/>
          <p:nvPr/>
        </p:nvSpPr>
        <p:spPr>
          <a:xfrm rot="5400000" flipV="1">
            <a:off x="8058343" y="3618170"/>
            <a:ext cx="457200" cy="365760"/>
          </a:xfrm>
          <a:prstGeom prst="stripedRightArrow">
            <a:avLst/>
          </a:prstGeom>
          <a:solidFill>
            <a:srgbClr val="8AE07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1" name="Arrow: Striped Right 50">
            <a:extLst>
              <a:ext uri="{FF2B5EF4-FFF2-40B4-BE49-F238E27FC236}">
                <a16:creationId xmlns:a16="http://schemas.microsoft.com/office/drawing/2014/main" id="{2584F389-A9C8-4AAE-975C-A30D4669F85A}"/>
              </a:ext>
            </a:extLst>
          </p:cNvPr>
          <p:cNvSpPr/>
          <p:nvPr/>
        </p:nvSpPr>
        <p:spPr>
          <a:xfrm rot="5400000" flipV="1">
            <a:off x="3836154" y="2977087"/>
            <a:ext cx="457200" cy="365760"/>
          </a:xfrm>
          <a:prstGeom prst="stripedRightArrow">
            <a:avLst/>
          </a:prstGeom>
          <a:solidFill>
            <a:srgbClr val="8AE07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2" name="Left-Right Arrow 28">
            <a:extLst>
              <a:ext uri="{FF2B5EF4-FFF2-40B4-BE49-F238E27FC236}">
                <a16:creationId xmlns:a16="http://schemas.microsoft.com/office/drawing/2014/main" id="{BD411094-76BD-49C2-A9F7-0C753BF9A1D4}"/>
              </a:ext>
            </a:extLst>
          </p:cNvPr>
          <p:cNvSpPr/>
          <p:nvPr/>
        </p:nvSpPr>
        <p:spPr>
          <a:xfrm>
            <a:off x="5111146" y="2965309"/>
            <a:ext cx="640080" cy="365760"/>
          </a:xfrm>
          <a:prstGeom prst="leftRightArrow">
            <a:avLst/>
          </a:prstGeom>
          <a:solidFill>
            <a:schemeClr val="tx1">
              <a:lumMod val="75000"/>
              <a:lumOff val="25000"/>
            </a:schemeClr>
          </a:solidFill>
          <a:ln>
            <a:noFill/>
          </a:ln>
          <a:effectLst>
            <a:outerShdw blurRad="50800" dist="38100" dir="2700000" algn="tl" rotWithShape="0">
              <a:prstClr val="black">
                <a:alpha val="40000"/>
              </a:prstClr>
            </a:outerShdw>
          </a:effectLst>
          <a:scene3d>
            <a:camera prst="orthographicFront"/>
            <a:lightRig rig="harsh" dir="t">
              <a:rot lat="0" lon="0" rev="1200000"/>
            </a:lightRig>
          </a:scene3d>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100" b="0" i="1" u="none" strike="noStrike" kern="1200" cap="none" spc="0" normalizeH="0" baseline="0" noProof="0">
              <a:ln>
                <a:noFill/>
              </a:ln>
              <a:solidFill>
                <a:srgbClr val="000000"/>
              </a:solidFill>
              <a:effectLst/>
              <a:uLnTx/>
              <a:uFillTx/>
              <a:latin typeface="Candara" panose="020E0502030303020204" pitchFamily="34" charset="0"/>
              <a:ea typeface="+mn-ea"/>
              <a:cs typeface="+mn-cs"/>
            </a:endParaRPr>
          </a:p>
        </p:txBody>
      </p:sp>
      <p:sp>
        <p:nvSpPr>
          <p:cNvPr id="53" name="Arrow: Striped Right 52">
            <a:extLst>
              <a:ext uri="{FF2B5EF4-FFF2-40B4-BE49-F238E27FC236}">
                <a16:creationId xmlns:a16="http://schemas.microsoft.com/office/drawing/2014/main" id="{095A0C40-64A9-4CED-97E0-0DF12A8BDCE8}"/>
              </a:ext>
            </a:extLst>
          </p:cNvPr>
          <p:cNvSpPr/>
          <p:nvPr/>
        </p:nvSpPr>
        <p:spPr>
          <a:xfrm rot="5400000" flipV="1">
            <a:off x="6633843" y="2955903"/>
            <a:ext cx="457200" cy="365760"/>
          </a:xfrm>
          <a:prstGeom prst="stripedRightArrow">
            <a:avLst/>
          </a:prstGeom>
          <a:solidFill>
            <a:srgbClr val="8AE07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4" name="Left-Right Arrow 28">
            <a:extLst>
              <a:ext uri="{FF2B5EF4-FFF2-40B4-BE49-F238E27FC236}">
                <a16:creationId xmlns:a16="http://schemas.microsoft.com/office/drawing/2014/main" id="{7156CC79-415A-4FEA-A02F-0FB5DDDE560C}"/>
              </a:ext>
            </a:extLst>
          </p:cNvPr>
          <p:cNvSpPr/>
          <p:nvPr/>
        </p:nvSpPr>
        <p:spPr>
          <a:xfrm>
            <a:off x="7964157" y="2972399"/>
            <a:ext cx="640080" cy="365760"/>
          </a:xfrm>
          <a:prstGeom prst="leftRightArrow">
            <a:avLst/>
          </a:prstGeom>
          <a:solidFill>
            <a:schemeClr val="tx1">
              <a:lumMod val="75000"/>
              <a:lumOff val="25000"/>
            </a:schemeClr>
          </a:solidFill>
          <a:ln>
            <a:noFill/>
          </a:ln>
          <a:effectLst>
            <a:outerShdw blurRad="50800" dist="38100" dir="2700000" algn="tl" rotWithShape="0">
              <a:prstClr val="black">
                <a:alpha val="40000"/>
              </a:prstClr>
            </a:outerShdw>
          </a:effectLst>
          <a:scene3d>
            <a:camera prst="orthographicFront"/>
            <a:lightRig rig="harsh" dir="t">
              <a:rot lat="0" lon="0" rev="1200000"/>
            </a:lightRig>
          </a:scene3d>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100" b="0" i="1" u="none" strike="noStrike" kern="1200" cap="none" spc="0" normalizeH="0" baseline="0" noProof="0">
              <a:ln>
                <a:noFill/>
              </a:ln>
              <a:solidFill>
                <a:srgbClr val="000000"/>
              </a:solidFill>
              <a:effectLst/>
              <a:uLnTx/>
              <a:uFillTx/>
              <a:latin typeface="Candara" panose="020E0502030303020204" pitchFamily="34" charset="0"/>
              <a:ea typeface="+mn-ea"/>
              <a:cs typeface="+mn-cs"/>
            </a:endParaRPr>
          </a:p>
        </p:txBody>
      </p:sp>
      <p:sp>
        <p:nvSpPr>
          <p:cNvPr id="55" name="Left-Right Arrow 28">
            <a:extLst>
              <a:ext uri="{FF2B5EF4-FFF2-40B4-BE49-F238E27FC236}">
                <a16:creationId xmlns:a16="http://schemas.microsoft.com/office/drawing/2014/main" id="{AADC3C5E-F85D-4F02-A9BF-9CF7A3CA0C63}"/>
              </a:ext>
            </a:extLst>
          </p:cNvPr>
          <p:cNvSpPr/>
          <p:nvPr/>
        </p:nvSpPr>
        <p:spPr>
          <a:xfrm>
            <a:off x="3733164" y="2335214"/>
            <a:ext cx="640080" cy="365760"/>
          </a:xfrm>
          <a:prstGeom prst="leftRightArrow">
            <a:avLst/>
          </a:prstGeom>
          <a:solidFill>
            <a:schemeClr val="tx1">
              <a:lumMod val="75000"/>
              <a:lumOff val="25000"/>
            </a:schemeClr>
          </a:solidFill>
          <a:ln>
            <a:noFill/>
          </a:ln>
          <a:effectLst>
            <a:outerShdw blurRad="50800" dist="38100" dir="2700000" algn="tl" rotWithShape="0">
              <a:prstClr val="black">
                <a:alpha val="40000"/>
              </a:prstClr>
            </a:outerShdw>
          </a:effectLst>
          <a:scene3d>
            <a:camera prst="orthographicFront"/>
            <a:lightRig rig="harsh" dir="t">
              <a:rot lat="0" lon="0" rev="1200000"/>
            </a:lightRig>
          </a:scene3d>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100" b="0" i="1" u="none" strike="noStrike" kern="1200" cap="none" spc="0" normalizeH="0" baseline="0" noProof="0">
              <a:ln>
                <a:noFill/>
              </a:ln>
              <a:solidFill>
                <a:srgbClr val="000000"/>
              </a:solidFill>
              <a:effectLst/>
              <a:uLnTx/>
              <a:uFillTx/>
              <a:latin typeface="Candara" panose="020E0502030303020204" pitchFamily="34" charset="0"/>
              <a:ea typeface="+mn-ea"/>
              <a:cs typeface="+mn-cs"/>
            </a:endParaRPr>
          </a:p>
        </p:txBody>
      </p:sp>
      <p:sp>
        <p:nvSpPr>
          <p:cNvPr id="56" name="Arrow: Striped Right 55">
            <a:extLst>
              <a:ext uri="{FF2B5EF4-FFF2-40B4-BE49-F238E27FC236}">
                <a16:creationId xmlns:a16="http://schemas.microsoft.com/office/drawing/2014/main" id="{D536ECF9-5F38-4524-9576-F91BB44274BB}"/>
              </a:ext>
            </a:extLst>
          </p:cNvPr>
          <p:cNvSpPr/>
          <p:nvPr/>
        </p:nvSpPr>
        <p:spPr>
          <a:xfrm rot="5400000" flipV="1">
            <a:off x="5213997" y="2321950"/>
            <a:ext cx="457200" cy="365760"/>
          </a:xfrm>
          <a:prstGeom prst="stripedRightArrow">
            <a:avLst/>
          </a:prstGeom>
          <a:solidFill>
            <a:srgbClr val="8AE07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7" name="Left-Right Arrow 28">
            <a:extLst>
              <a:ext uri="{FF2B5EF4-FFF2-40B4-BE49-F238E27FC236}">
                <a16:creationId xmlns:a16="http://schemas.microsoft.com/office/drawing/2014/main" id="{EB115F21-C8BF-4F03-9AD8-2818AB1EF202}"/>
              </a:ext>
            </a:extLst>
          </p:cNvPr>
          <p:cNvSpPr/>
          <p:nvPr/>
        </p:nvSpPr>
        <p:spPr>
          <a:xfrm>
            <a:off x="6522583" y="2349538"/>
            <a:ext cx="640080" cy="365760"/>
          </a:xfrm>
          <a:prstGeom prst="leftRightArrow">
            <a:avLst/>
          </a:prstGeom>
          <a:solidFill>
            <a:schemeClr val="tx1">
              <a:lumMod val="75000"/>
              <a:lumOff val="25000"/>
            </a:schemeClr>
          </a:solidFill>
          <a:ln>
            <a:noFill/>
          </a:ln>
          <a:effectLst>
            <a:outerShdw blurRad="50800" dist="38100" dir="2700000" algn="tl" rotWithShape="0">
              <a:prstClr val="black">
                <a:alpha val="40000"/>
              </a:prstClr>
            </a:outerShdw>
          </a:effectLst>
          <a:scene3d>
            <a:camera prst="orthographicFront"/>
            <a:lightRig rig="harsh" dir="t">
              <a:rot lat="0" lon="0" rev="1200000"/>
            </a:lightRig>
          </a:scene3d>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100" b="0" i="1" u="none" strike="noStrike" kern="1200" cap="none" spc="0" normalizeH="0" baseline="0" noProof="0">
              <a:ln>
                <a:noFill/>
              </a:ln>
              <a:solidFill>
                <a:srgbClr val="000000"/>
              </a:solidFill>
              <a:effectLst/>
              <a:uLnTx/>
              <a:uFillTx/>
              <a:latin typeface="Candara" panose="020E0502030303020204" pitchFamily="34" charset="0"/>
              <a:ea typeface="+mn-ea"/>
              <a:cs typeface="+mn-cs"/>
            </a:endParaRPr>
          </a:p>
        </p:txBody>
      </p:sp>
      <p:sp>
        <p:nvSpPr>
          <p:cNvPr id="58" name="Left-Right Arrow 28">
            <a:extLst>
              <a:ext uri="{FF2B5EF4-FFF2-40B4-BE49-F238E27FC236}">
                <a16:creationId xmlns:a16="http://schemas.microsoft.com/office/drawing/2014/main" id="{9C5215CD-F192-4C81-A101-814F876598A9}"/>
              </a:ext>
            </a:extLst>
          </p:cNvPr>
          <p:cNvSpPr/>
          <p:nvPr/>
        </p:nvSpPr>
        <p:spPr>
          <a:xfrm>
            <a:off x="7942806" y="2350091"/>
            <a:ext cx="640080" cy="365760"/>
          </a:xfrm>
          <a:prstGeom prst="leftRightArrow">
            <a:avLst/>
          </a:prstGeom>
          <a:solidFill>
            <a:schemeClr val="tx1">
              <a:lumMod val="75000"/>
              <a:lumOff val="25000"/>
            </a:schemeClr>
          </a:solidFill>
          <a:ln>
            <a:noFill/>
          </a:ln>
          <a:effectLst>
            <a:outerShdw blurRad="50800" dist="38100" dir="2700000" algn="tl" rotWithShape="0">
              <a:prstClr val="black">
                <a:alpha val="40000"/>
              </a:prstClr>
            </a:outerShdw>
          </a:effectLst>
          <a:scene3d>
            <a:camera prst="orthographicFront"/>
            <a:lightRig rig="harsh" dir="t">
              <a:rot lat="0" lon="0" rev="1200000"/>
            </a:lightRig>
          </a:scene3d>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100" b="0" i="1" u="none" strike="noStrike" kern="1200" cap="none" spc="0" normalizeH="0" baseline="0" noProof="0">
              <a:ln>
                <a:noFill/>
              </a:ln>
              <a:solidFill>
                <a:srgbClr val="000000"/>
              </a:solidFill>
              <a:effectLst/>
              <a:uLnTx/>
              <a:uFillTx/>
              <a:latin typeface="Candara" panose="020E0502030303020204" pitchFamily="34" charset="0"/>
              <a:ea typeface="+mn-ea"/>
              <a:cs typeface="+mn-cs"/>
            </a:endParaRPr>
          </a:p>
        </p:txBody>
      </p:sp>
      <p:sp>
        <p:nvSpPr>
          <p:cNvPr id="59" name="Rectangle 58">
            <a:extLst>
              <a:ext uri="{FF2B5EF4-FFF2-40B4-BE49-F238E27FC236}">
                <a16:creationId xmlns:a16="http://schemas.microsoft.com/office/drawing/2014/main" id="{F60A0E53-5AA9-4884-BDC5-52F267185623}"/>
              </a:ext>
            </a:extLst>
          </p:cNvPr>
          <p:cNvSpPr/>
          <p:nvPr/>
        </p:nvSpPr>
        <p:spPr>
          <a:xfrm>
            <a:off x="238344" y="5396518"/>
            <a:ext cx="8754199" cy="535531"/>
          </a:xfrm>
          <a:prstGeom prst="rect">
            <a:avLst/>
          </a:prstGeom>
        </p:spPr>
        <p:txBody>
          <a:bodyPr wrap="square">
            <a:spAutoFit/>
          </a:bodyPr>
          <a:lstStyle/>
          <a:p>
            <a:pPr marL="0" marR="0" lvl="0" indent="0" algn="ctr" defTabSz="457200" rtl="0" eaLnBrk="1" fontAlgn="auto" latinLnBrk="0" hangingPunct="1">
              <a:lnSpc>
                <a:spcPct val="90000"/>
              </a:lnSpc>
              <a:spcBef>
                <a:spcPts val="0"/>
              </a:spcBef>
              <a:spcAft>
                <a:spcPts val="0"/>
              </a:spcAft>
              <a:buClrTx/>
              <a:buSzTx/>
              <a:buFontTx/>
              <a:buNone/>
              <a:tabLst/>
              <a:defRPr/>
            </a:pPr>
            <a:r>
              <a:rPr kumimoji="0" lang="fr-CH" sz="1600" b="1" i="0" u="none" strike="noStrike" kern="1200" cap="none" spc="0" normalizeH="0" baseline="0" noProof="0" dirty="0">
                <a:ln>
                  <a:noFill/>
                </a:ln>
                <a:solidFill>
                  <a:prstClr val="black">
                    <a:lumMod val="85000"/>
                    <a:lumOff val="15000"/>
                  </a:prstClr>
                </a:solidFill>
                <a:effectLst/>
                <a:uLnTx/>
                <a:uFillTx/>
                <a:latin typeface="Arial Narrow" pitchFamily="34" charset="0"/>
                <a:ea typeface="+mn-ea"/>
                <a:cs typeface="Lato"/>
              </a:rPr>
              <a:t>Jusqu’à présent, il n’existe pas d’études comparant l’apixaban, le dabigatran, l’</a:t>
            </a:r>
            <a:r>
              <a:rPr kumimoji="0" lang="fr-CH" sz="1600" b="1" i="0" u="none" strike="noStrike" kern="1200" cap="none" spc="0" normalizeH="0" baseline="0" noProof="0" dirty="0" err="1">
                <a:ln>
                  <a:noFill/>
                </a:ln>
                <a:solidFill>
                  <a:prstClr val="black">
                    <a:lumMod val="85000"/>
                    <a:lumOff val="15000"/>
                  </a:prstClr>
                </a:solidFill>
                <a:effectLst/>
                <a:uLnTx/>
                <a:uFillTx/>
                <a:latin typeface="Arial Narrow" pitchFamily="34" charset="0"/>
                <a:ea typeface="+mn-ea"/>
                <a:cs typeface="Lato"/>
              </a:rPr>
              <a:t>édoxaban</a:t>
            </a:r>
            <a:r>
              <a:rPr kumimoji="0" lang="fr-CH" sz="1600" b="1" i="0" u="none" strike="noStrike" kern="1200" cap="none" spc="0" normalizeH="0" baseline="0" noProof="0" dirty="0">
                <a:ln>
                  <a:noFill/>
                </a:ln>
                <a:solidFill>
                  <a:prstClr val="black">
                    <a:lumMod val="85000"/>
                    <a:lumOff val="15000"/>
                  </a:prstClr>
                </a:solidFill>
                <a:effectLst/>
                <a:uLnTx/>
                <a:uFillTx/>
                <a:latin typeface="Arial Narrow" pitchFamily="34" charset="0"/>
                <a:ea typeface="+mn-ea"/>
                <a:cs typeface="Lato"/>
              </a:rPr>
              <a:t> et le rivaroxaban. Une comparaison de leur efficacité et de leur innocuité n’a donc pas été établie.</a:t>
            </a:r>
            <a:endParaRPr kumimoji="0" lang="en-US" sz="1600" b="1" i="0" u="none" strike="noStrike" kern="1200" cap="none" spc="0" normalizeH="0" baseline="0" noProof="0" dirty="0">
              <a:ln>
                <a:noFill/>
              </a:ln>
              <a:solidFill>
                <a:prstClr val="black">
                  <a:lumMod val="85000"/>
                  <a:lumOff val="15000"/>
                </a:prstClr>
              </a:solidFill>
              <a:effectLst/>
              <a:uLnTx/>
              <a:uFillTx/>
              <a:latin typeface="Arial Narrow" panose="020B0606020202030204" pitchFamily="34" charset="0"/>
              <a:ea typeface="+mn-ea"/>
              <a:cs typeface="Lato"/>
            </a:endParaRPr>
          </a:p>
        </p:txBody>
      </p:sp>
      <p:sp>
        <p:nvSpPr>
          <p:cNvPr id="66" name="Arrow: Striped Right 65">
            <a:extLst>
              <a:ext uri="{FF2B5EF4-FFF2-40B4-BE49-F238E27FC236}">
                <a16:creationId xmlns:a16="http://schemas.microsoft.com/office/drawing/2014/main" id="{658D5773-2B10-42C8-B16B-253847A48CE6}"/>
              </a:ext>
            </a:extLst>
          </p:cNvPr>
          <p:cNvSpPr/>
          <p:nvPr/>
        </p:nvSpPr>
        <p:spPr>
          <a:xfrm rot="16200000">
            <a:off x="2169102" y="5993655"/>
            <a:ext cx="274320" cy="274320"/>
          </a:xfrm>
          <a:prstGeom prst="stripedRightArrow">
            <a:avLst/>
          </a:prstGeom>
          <a:solidFill>
            <a:srgbClr val="FF6161"/>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Narrow" panose="020B0606020202030204" pitchFamily="34" charset="0"/>
              <a:ea typeface="+mn-ea"/>
              <a:cs typeface="+mn-cs"/>
            </a:endParaRPr>
          </a:p>
        </p:txBody>
      </p:sp>
      <p:sp>
        <p:nvSpPr>
          <p:cNvPr id="67" name="Rectangle 66">
            <a:extLst>
              <a:ext uri="{FF2B5EF4-FFF2-40B4-BE49-F238E27FC236}">
                <a16:creationId xmlns:a16="http://schemas.microsoft.com/office/drawing/2014/main" id="{70A14A4E-80D8-48A9-81E1-893B04427693}"/>
              </a:ext>
            </a:extLst>
          </p:cNvPr>
          <p:cNvSpPr/>
          <p:nvPr/>
        </p:nvSpPr>
        <p:spPr>
          <a:xfrm>
            <a:off x="2437959" y="5932050"/>
            <a:ext cx="1552747" cy="646331"/>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Arial Narrow" pitchFamily="34" charset="0"/>
                <a:ea typeface="+mn-ea"/>
                <a:cs typeface="+mn-cs"/>
              </a:rPr>
              <a:t>Augmentation </a:t>
            </a:r>
            <a:r>
              <a:rPr kumimoji="0" lang="fr-BE" sz="1200" b="1" i="0" u="none" strike="noStrike" kern="1200" cap="none" spc="0" normalizeH="0" baseline="0" noProof="0" dirty="0">
                <a:ln>
                  <a:noFill/>
                </a:ln>
                <a:solidFill>
                  <a:srgbClr val="000000"/>
                </a:solidFill>
                <a:effectLst/>
                <a:uLnTx/>
                <a:uFillTx/>
                <a:latin typeface="Arial Narrow" pitchFamily="34" charset="0"/>
                <a:ea typeface="+mn-ea"/>
                <a:cs typeface="+mn-cs"/>
              </a:rPr>
              <a:t>significative </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endParaRPr>
          </a:p>
        </p:txBody>
      </p:sp>
      <p:sp>
        <p:nvSpPr>
          <p:cNvPr id="68" name="Arrow: Striped Right 67">
            <a:extLst>
              <a:ext uri="{FF2B5EF4-FFF2-40B4-BE49-F238E27FC236}">
                <a16:creationId xmlns:a16="http://schemas.microsoft.com/office/drawing/2014/main" id="{032F2098-736F-4183-BA91-6F115FBAB386}"/>
              </a:ext>
            </a:extLst>
          </p:cNvPr>
          <p:cNvSpPr/>
          <p:nvPr/>
        </p:nvSpPr>
        <p:spPr>
          <a:xfrm rot="5400000" flipV="1">
            <a:off x="3562647" y="6011287"/>
            <a:ext cx="274320" cy="274320"/>
          </a:xfrm>
          <a:prstGeom prst="stripedRightArrow">
            <a:avLst/>
          </a:prstGeom>
          <a:solidFill>
            <a:srgbClr val="8AE072"/>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Narrow" panose="020B0606020202030204" pitchFamily="34" charset="0"/>
              <a:ea typeface="+mn-ea"/>
              <a:cs typeface="+mn-cs"/>
            </a:endParaRPr>
          </a:p>
        </p:txBody>
      </p:sp>
      <p:sp>
        <p:nvSpPr>
          <p:cNvPr id="69" name="Rectangle 68">
            <a:extLst>
              <a:ext uri="{FF2B5EF4-FFF2-40B4-BE49-F238E27FC236}">
                <a16:creationId xmlns:a16="http://schemas.microsoft.com/office/drawing/2014/main" id="{FBAC90C9-54E7-48BA-AACB-F5051DF79FDF}"/>
              </a:ext>
            </a:extLst>
          </p:cNvPr>
          <p:cNvSpPr/>
          <p:nvPr/>
        </p:nvSpPr>
        <p:spPr>
          <a:xfrm>
            <a:off x="3818994" y="6013192"/>
            <a:ext cx="1554480" cy="461665"/>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BE" sz="1200" b="1" i="0" u="none" strike="noStrike" kern="1200" cap="none" spc="0" normalizeH="0" baseline="0" noProof="0" dirty="0">
                <a:ln>
                  <a:noFill/>
                </a:ln>
                <a:solidFill>
                  <a:srgbClr val="000000"/>
                </a:solidFill>
                <a:effectLst/>
                <a:uLnTx/>
                <a:uFillTx/>
                <a:latin typeface="Arial Narrow" pitchFamily="34" charset="0"/>
                <a:ea typeface="+mn-ea"/>
                <a:cs typeface="+mn-cs"/>
              </a:rPr>
              <a:t>Réduction significative</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endParaRPr>
          </a:p>
        </p:txBody>
      </p:sp>
      <p:sp>
        <p:nvSpPr>
          <p:cNvPr id="70" name="Left-Right Arrow 28">
            <a:extLst>
              <a:ext uri="{FF2B5EF4-FFF2-40B4-BE49-F238E27FC236}">
                <a16:creationId xmlns:a16="http://schemas.microsoft.com/office/drawing/2014/main" id="{4B6B85B8-6608-402B-9F83-8861056DBA04}"/>
              </a:ext>
            </a:extLst>
          </p:cNvPr>
          <p:cNvSpPr/>
          <p:nvPr/>
        </p:nvSpPr>
        <p:spPr>
          <a:xfrm>
            <a:off x="5345492" y="6044193"/>
            <a:ext cx="365760" cy="228600"/>
          </a:xfrm>
          <a:prstGeom prst="leftRightArrow">
            <a:avLst/>
          </a:prstGeom>
          <a:solidFill>
            <a:sysClr val="windowText" lastClr="000000">
              <a:lumMod val="75000"/>
              <a:lumOff val="25000"/>
            </a:sysClr>
          </a:solidFill>
          <a:ln w="12700" cap="flat" cmpd="sng" algn="ctr">
            <a:noFill/>
            <a:prstDash val="solid"/>
            <a:miter lim="800000"/>
          </a:ln>
          <a:effectLst>
            <a:outerShdw blurRad="50800" dist="38100" dir="2700000" algn="tl" rotWithShape="0">
              <a:prstClr val="black">
                <a:alpha val="40000"/>
              </a:prstClr>
            </a:outerShdw>
          </a:effectLst>
          <a:scene3d>
            <a:camera prst="orthographicFront"/>
            <a:lightRig rig="harsh" dir="t">
              <a:rot lat="0" lon="0" rev="1200000"/>
            </a:lightRig>
          </a:scene3d>
          <a:sp3d/>
        </p:spPr>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1" u="none" strike="noStrike" kern="0" cap="none" spc="0" normalizeH="0" baseline="0" noProof="0">
              <a:ln>
                <a:noFill/>
              </a:ln>
              <a:solidFill>
                <a:srgbClr val="000000"/>
              </a:solidFill>
              <a:effectLst/>
              <a:uLnTx/>
              <a:uFillTx/>
              <a:latin typeface="Arial Narrow" panose="020B0606020202030204" pitchFamily="34" charset="0"/>
              <a:ea typeface="+mn-ea"/>
              <a:cs typeface="+mn-cs"/>
            </a:endParaRPr>
          </a:p>
        </p:txBody>
      </p:sp>
      <p:sp>
        <p:nvSpPr>
          <p:cNvPr id="71" name="Rectangle 70">
            <a:extLst>
              <a:ext uri="{FF2B5EF4-FFF2-40B4-BE49-F238E27FC236}">
                <a16:creationId xmlns:a16="http://schemas.microsoft.com/office/drawing/2014/main" id="{0F895F5D-ECFE-441F-9441-9977FF54AEF4}"/>
              </a:ext>
            </a:extLst>
          </p:cNvPr>
          <p:cNvSpPr/>
          <p:nvPr/>
        </p:nvSpPr>
        <p:spPr>
          <a:xfrm>
            <a:off x="5718261" y="5932050"/>
            <a:ext cx="1920645" cy="646331"/>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CH" sz="1200" b="1" i="0" u="none" strike="noStrike" kern="1200" cap="none" spc="0" normalizeH="0" baseline="0" noProof="0" dirty="0">
                <a:ln>
                  <a:noFill/>
                </a:ln>
                <a:solidFill>
                  <a:srgbClr val="000000"/>
                </a:solidFill>
                <a:effectLst/>
                <a:uLnTx/>
                <a:uFillTx/>
                <a:latin typeface="Arial Narrow" pitchFamily="34" charset="0"/>
                <a:ea typeface="+mn-ea"/>
                <a:cs typeface="+mn-cs"/>
              </a:rPr>
              <a:t>Pas de différence significative</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endParaRPr>
          </a:p>
        </p:txBody>
      </p:sp>
      <p:sp>
        <p:nvSpPr>
          <p:cNvPr id="72" name="Text Box 3">
            <a:extLst>
              <a:ext uri="{FF2B5EF4-FFF2-40B4-BE49-F238E27FC236}">
                <a16:creationId xmlns:a16="http://schemas.microsoft.com/office/drawing/2014/main" id="{F10C7603-1221-4724-8F26-389A26CC2B1A}"/>
              </a:ext>
            </a:extLst>
          </p:cNvPr>
          <p:cNvSpPr txBox="1">
            <a:spLocks noChangeArrowheads="1"/>
          </p:cNvSpPr>
          <p:nvPr/>
        </p:nvSpPr>
        <p:spPr bwMode="auto">
          <a:xfrm>
            <a:off x="261214" y="6416283"/>
            <a:ext cx="3501887" cy="400110"/>
          </a:xfrm>
          <a:prstGeom prst="rect">
            <a:avLst/>
          </a:prstGeom>
          <a:noFill/>
          <a:ln w="9525">
            <a:noFill/>
            <a:miter lim="800000"/>
            <a:headEnd/>
            <a:tailEnd/>
          </a:ln>
        </p:spPr>
        <p:txBody>
          <a:bodyPr wrap="square">
            <a:spAutoFit/>
          </a:bodyPr>
          <a:lstStyle/>
          <a:p>
            <a:pPr marL="685800" marR="0" lvl="1" indent="-228600" algn="l" defTabSz="457200" rtl="0" eaLnBrk="1" fontAlgn="auto" latinLnBrk="0" hangingPunct="1">
              <a:lnSpc>
                <a:spcPct val="100000"/>
              </a:lnSpc>
              <a:spcBef>
                <a:spcPts val="0"/>
              </a:spcBef>
              <a:spcAft>
                <a:spcPts val="0"/>
              </a:spcAft>
              <a:buClrTx/>
              <a:buSzTx/>
              <a:buFont typeface="+mj-lt"/>
              <a:buAutoNum type="arabicPeriod"/>
              <a:tabLst/>
              <a:defRPr/>
            </a:pPr>
            <a:r>
              <a:rPr kumimoji="0" lang="da-DK" sz="10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Granger et al., NEJM 2011; 365: 981-992</a:t>
            </a:r>
          </a:p>
          <a:p>
            <a:pPr marL="685800" marR="0" lvl="1" indent="-228600" algn="l" defTabSz="457200" rtl="0" eaLnBrk="1" fontAlgn="auto" latinLnBrk="0" hangingPunct="1">
              <a:lnSpc>
                <a:spcPct val="100000"/>
              </a:lnSpc>
              <a:spcBef>
                <a:spcPts val="0"/>
              </a:spcBef>
              <a:spcAft>
                <a:spcPts val="0"/>
              </a:spcAft>
              <a:buClrTx/>
              <a:buSzTx/>
              <a:buFont typeface="+mj-lt"/>
              <a:buAutoNum type="arabicPeriod"/>
              <a:tabLst/>
              <a:defRPr/>
            </a:pPr>
            <a:r>
              <a:rPr kumimoji="0" lang="da-DK" sz="10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Connolly et al., NEJM 2009; 361: 1139-1151</a:t>
            </a:r>
            <a:r>
              <a:rPr kumimoji="0" lang="en-US" sz="1100" b="0" i="0" u="none" strike="noStrike" kern="1200" cap="none" spc="0" normalizeH="0" baseline="30000" noProof="0" dirty="0">
                <a:ln>
                  <a:noFill/>
                </a:ln>
                <a:solidFill>
                  <a:prstClr val="white"/>
                </a:solidFill>
                <a:effectLst/>
                <a:uLnTx/>
                <a:uFillTx/>
                <a:latin typeface="Arial Narrow" panose="020B0606020202030204" pitchFamily="34" charset="0"/>
                <a:ea typeface="+mn-ea"/>
                <a:cs typeface="+mn-cs"/>
              </a:rPr>
              <a:t> </a:t>
            </a:r>
          </a:p>
        </p:txBody>
      </p:sp>
      <p:sp>
        <p:nvSpPr>
          <p:cNvPr id="73" name="Text Box 3">
            <a:extLst>
              <a:ext uri="{FF2B5EF4-FFF2-40B4-BE49-F238E27FC236}">
                <a16:creationId xmlns:a16="http://schemas.microsoft.com/office/drawing/2014/main" id="{800F0654-CCA3-410F-B82B-D0B822028431}"/>
              </a:ext>
            </a:extLst>
          </p:cNvPr>
          <p:cNvSpPr txBox="1">
            <a:spLocks noChangeArrowheads="1"/>
          </p:cNvSpPr>
          <p:nvPr/>
        </p:nvSpPr>
        <p:spPr bwMode="auto">
          <a:xfrm>
            <a:off x="2814608" y="6421490"/>
            <a:ext cx="3501887" cy="400110"/>
          </a:xfrm>
          <a:prstGeom prst="rect">
            <a:avLst/>
          </a:prstGeom>
          <a:noFill/>
          <a:ln w="9525">
            <a:noFill/>
            <a:miter lim="800000"/>
            <a:headEnd/>
            <a:tailEnd/>
          </a:ln>
        </p:spPr>
        <p:txBody>
          <a:bodyPr wrap="square">
            <a:spAutoFit/>
          </a:bodyPr>
          <a:lstStyle/>
          <a:p>
            <a:pPr marL="685800" marR="0" lvl="1" indent="-228600" algn="l" defTabSz="457200" rtl="0" eaLnBrk="1" fontAlgn="auto" latinLnBrk="0" hangingPunct="1">
              <a:lnSpc>
                <a:spcPct val="100000"/>
              </a:lnSpc>
              <a:spcBef>
                <a:spcPts val="0"/>
              </a:spcBef>
              <a:spcAft>
                <a:spcPts val="0"/>
              </a:spcAft>
              <a:buClrTx/>
              <a:buSzTx/>
              <a:buFont typeface="+mj-lt"/>
              <a:buAutoNum type="arabicPeriod" startAt="3"/>
              <a:tabLst/>
              <a:defRPr/>
            </a:pPr>
            <a:r>
              <a:rPr kumimoji="0" lang="da-DK" sz="10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Patel et al., NEJM 2011; 365: 884-891</a:t>
            </a:r>
          </a:p>
          <a:p>
            <a:pPr marL="685800" marR="0" lvl="1" indent="-228600" algn="l" defTabSz="457200" rtl="0" eaLnBrk="1" fontAlgn="auto" latinLnBrk="0" hangingPunct="1">
              <a:lnSpc>
                <a:spcPct val="100000"/>
              </a:lnSpc>
              <a:spcBef>
                <a:spcPts val="0"/>
              </a:spcBef>
              <a:spcAft>
                <a:spcPts val="0"/>
              </a:spcAft>
              <a:buClrTx/>
              <a:buSzTx/>
              <a:buFont typeface="+mj-lt"/>
              <a:buAutoNum type="arabicPeriod" startAt="3"/>
              <a:tabLst/>
              <a:defRPr/>
            </a:pPr>
            <a:r>
              <a:rPr kumimoji="0" lang="da-DK" sz="10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Giuliano RP et al NEJM 2013; 369:2091</a:t>
            </a:r>
          </a:p>
        </p:txBody>
      </p:sp>
      <p:pic>
        <p:nvPicPr>
          <p:cNvPr id="42" name="4E92DA43-5712-40E9-AFDC-2C1062C78C6F" descr="7646DFF2-B812-4635-AA57-5171E34E5A45@chrc">
            <a:extLst>
              <a:ext uri="{FF2B5EF4-FFF2-40B4-BE49-F238E27FC236}">
                <a16:creationId xmlns:a16="http://schemas.microsoft.com/office/drawing/2014/main" id="{B1C16ED4-791E-4008-A052-FFD480E27B1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54913" y="151160"/>
            <a:ext cx="1494821" cy="85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074231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A841E32A-EB6F-47A2-AF6B-AF79BF1E89C5}"/>
              </a:ext>
            </a:extLst>
          </p:cNvPr>
          <p:cNvSpPr/>
          <p:nvPr/>
        </p:nvSpPr>
        <p:spPr>
          <a:xfrm>
            <a:off x="0" y="6211671"/>
            <a:ext cx="9144000" cy="646330"/>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46" name="Picture 45" descr="CHRC-logo_blue.png">
            <a:extLst>
              <a:ext uri="{FF2B5EF4-FFF2-40B4-BE49-F238E27FC236}">
                <a16:creationId xmlns:a16="http://schemas.microsoft.com/office/drawing/2014/main" id="{095A59FD-9F52-4C72-A6A6-4B5DFA8DC5CA}"/>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380250" y="5889891"/>
            <a:ext cx="716292" cy="712746"/>
          </a:xfrm>
          <a:prstGeom prst="rect">
            <a:avLst/>
          </a:prstGeom>
        </p:spPr>
      </p:pic>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6448" y="1264319"/>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8545FEA6-91B3-4CEA-BDDB-78E11F2A9A3F}"/>
              </a:ext>
            </a:extLst>
          </p:cNvPr>
          <p:cNvSpPr/>
          <p:nvPr/>
        </p:nvSpPr>
        <p:spPr>
          <a:xfrm>
            <a:off x="161925" y="95424"/>
            <a:ext cx="6867311" cy="1015663"/>
          </a:xfrm>
          <a:prstGeom prst="rect">
            <a:avLst/>
          </a:prstGeom>
          <a:noFill/>
        </p:spPr>
        <p:txBody>
          <a:bodyPr wrap="square">
            <a:spAutoFit/>
          </a:bodyPr>
          <a:lstStyle/>
          <a:p>
            <a:pPr>
              <a:defRPr/>
            </a:pPr>
            <a:r>
              <a:rPr lang="fr-CA" sz="2800" b="1" dirty="0">
                <a:solidFill>
                  <a:srgbClr val="1B1A5A"/>
                </a:solidFill>
                <a:latin typeface="Arial Narrow" pitchFamily="34" charset="0"/>
              </a:rPr>
              <a:t>Prévention des AVC en présence de FA : </a:t>
            </a:r>
            <a:r>
              <a:rPr lang="fr-CA" sz="2800" b="1" dirty="0">
                <a:latin typeface="Arial Narrow" pitchFamily="34" charset="0"/>
              </a:rPr>
              <a:t/>
            </a:r>
            <a:br>
              <a:rPr lang="fr-CA" sz="2800" b="1" dirty="0">
                <a:latin typeface="Arial Narrow" pitchFamily="34" charset="0"/>
              </a:rPr>
            </a:br>
            <a:r>
              <a:rPr lang="fr-CA" sz="2800" b="1" dirty="0">
                <a:solidFill>
                  <a:srgbClr val="0070C0"/>
                </a:solidFill>
                <a:latin typeface="Arial Narrow" pitchFamily="34" charset="0"/>
                <a:cs typeface="Aharoni" panose="02010803020104030203" pitchFamily="2" charset="-79"/>
              </a:rPr>
              <a:t>Pharmacologie</a:t>
            </a:r>
            <a:r>
              <a:rPr lang="fr-CA" sz="3200" b="1" dirty="0">
                <a:solidFill>
                  <a:schemeClr val="tx2">
                    <a:lumMod val="60000"/>
                    <a:lumOff val="40000"/>
                  </a:schemeClr>
                </a:solidFill>
                <a:latin typeface="Arial Narrow" pitchFamily="34" charset="0"/>
              </a:rPr>
              <a:t> </a:t>
            </a:r>
            <a:r>
              <a:rPr lang="fr-CA" sz="2800" b="1" dirty="0">
                <a:solidFill>
                  <a:srgbClr val="0070C0"/>
                </a:solidFill>
                <a:latin typeface="Arial Narrow" pitchFamily="34" charset="0"/>
                <a:cs typeface="Aharoni" panose="02010803020104030203" pitchFamily="2" charset="-79"/>
              </a:rPr>
              <a:t>et dosage cliniques des AOD </a:t>
            </a:r>
            <a:endParaRPr lang="en-CA" sz="2400" b="1" dirty="0">
              <a:solidFill>
                <a:srgbClr val="0070C0"/>
              </a:solidFill>
              <a:latin typeface="Arial Narrow" pitchFamily="34" charset="0"/>
              <a:cs typeface="Aharoni" panose="02010803020104030203" pitchFamily="2" charset="-79"/>
            </a:endParaRPr>
          </a:p>
        </p:txBody>
      </p:sp>
      <p:sp>
        <p:nvSpPr>
          <p:cNvPr id="44" name="Text Box 3">
            <a:extLst>
              <a:ext uri="{FF2B5EF4-FFF2-40B4-BE49-F238E27FC236}">
                <a16:creationId xmlns:a16="http://schemas.microsoft.com/office/drawing/2014/main" id="{92CDF11C-93CF-49B3-9C52-4AF4F7CEAB88}"/>
              </a:ext>
            </a:extLst>
          </p:cNvPr>
          <p:cNvSpPr txBox="1">
            <a:spLocks noChangeArrowheads="1"/>
          </p:cNvSpPr>
          <p:nvPr/>
        </p:nvSpPr>
        <p:spPr bwMode="auto">
          <a:xfrm>
            <a:off x="146654" y="6188987"/>
            <a:ext cx="4341263" cy="784830"/>
          </a:xfrm>
          <a:prstGeom prst="rect">
            <a:avLst/>
          </a:prstGeom>
          <a:noFill/>
          <a:ln w="9525">
            <a:noFill/>
            <a:miter lim="800000"/>
            <a:headEnd/>
            <a:tailEnd/>
          </a:ln>
        </p:spPr>
        <p:txBody>
          <a:bodyPr wrap="square">
            <a:spAutoFit/>
          </a:bodyPr>
          <a:lstStyle/>
          <a:p>
            <a:r>
              <a:rPr lang="fr-FR" altLang="en-US" sz="900" dirty="0">
                <a:solidFill>
                  <a:schemeClr val="bg1"/>
                </a:solidFill>
                <a:latin typeface="Arial Narrow" panose="020B0606020202030204" pitchFamily="34" charset="0"/>
                <a:cs typeface="Lato"/>
              </a:rPr>
              <a:t>Pfizer Canada Inc./BMS Canada.  Eliquis (</a:t>
            </a:r>
            <a:r>
              <a:rPr lang="fr-FR" altLang="en-US" sz="900" dirty="0" err="1">
                <a:solidFill>
                  <a:schemeClr val="bg1"/>
                </a:solidFill>
                <a:latin typeface="Arial Narrow" panose="020B0606020202030204" pitchFamily="34" charset="0"/>
                <a:cs typeface="Lato"/>
              </a:rPr>
              <a:t>apixaban</a:t>
            </a:r>
            <a:r>
              <a:rPr lang="fr-FR" altLang="en-US" sz="900" dirty="0">
                <a:solidFill>
                  <a:schemeClr val="bg1"/>
                </a:solidFill>
                <a:latin typeface="Arial Narrow" panose="020B0606020202030204" pitchFamily="34" charset="0"/>
                <a:cs typeface="Lato"/>
              </a:rPr>
              <a:t>) Product </a:t>
            </a:r>
            <a:r>
              <a:rPr lang="fr-FR" altLang="en-US" sz="900" dirty="0" err="1">
                <a:solidFill>
                  <a:schemeClr val="bg1"/>
                </a:solidFill>
                <a:latin typeface="Arial Narrow" panose="020B0606020202030204" pitchFamily="34" charset="0"/>
                <a:cs typeface="Lato"/>
              </a:rPr>
              <a:t>Monograph</a:t>
            </a:r>
            <a:r>
              <a:rPr lang="fr-FR" altLang="en-US" sz="900" dirty="0">
                <a:solidFill>
                  <a:schemeClr val="bg1"/>
                </a:solidFill>
                <a:latin typeface="Arial Narrow" panose="020B0606020202030204" pitchFamily="34" charset="0"/>
                <a:cs typeface="Lato"/>
              </a:rPr>
              <a:t>, June 16, 2016.</a:t>
            </a:r>
          </a:p>
          <a:p>
            <a:r>
              <a:rPr lang="fr-FR" altLang="en-US" sz="900" dirty="0">
                <a:solidFill>
                  <a:schemeClr val="bg1"/>
                </a:solidFill>
                <a:latin typeface="Arial Narrow" panose="020B0606020202030204" pitchFamily="34" charset="0"/>
                <a:cs typeface="Lato"/>
              </a:rPr>
              <a:t>Boehringer </a:t>
            </a:r>
            <a:r>
              <a:rPr lang="fr-FR" altLang="en-US" sz="900" dirty="0" err="1">
                <a:solidFill>
                  <a:schemeClr val="bg1"/>
                </a:solidFill>
                <a:latin typeface="Arial Narrow" panose="020B0606020202030204" pitchFamily="34" charset="0"/>
                <a:cs typeface="Lato"/>
              </a:rPr>
              <a:t>Ingelheim</a:t>
            </a:r>
            <a:r>
              <a:rPr lang="fr-FR" altLang="en-US" sz="900" dirty="0">
                <a:solidFill>
                  <a:schemeClr val="bg1"/>
                </a:solidFill>
                <a:latin typeface="Arial Narrow" panose="020B0606020202030204" pitchFamily="34" charset="0"/>
                <a:cs typeface="Lato"/>
              </a:rPr>
              <a:t> Canada Ltd. Pradaxa (</a:t>
            </a:r>
            <a:r>
              <a:rPr lang="fr-FR" altLang="en-US" sz="900" dirty="0" err="1">
                <a:solidFill>
                  <a:schemeClr val="bg1"/>
                </a:solidFill>
                <a:latin typeface="Arial Narrow" panose="020B0606020202030204" pitchFamily="34" charset="0"/>
                <a:cs typeface="Lato"/>
              </a:rPr>
              <a:t>dagbatran</a:t>
            </a:r>
            <a:r>
              <a:rPr lang="fr-FR" altLang="en-US" sz="900" dirty="0">
                <a:solidFill>
                  <a:schemeClr val="bg1"/>
                </a:solidFill>
                <a:latin typeface="Arial Narrow" panose="020B0606020202030204" pitchFamily="34" charset="0"/>
                <a:cs typeface="Lato"/>
              </a:rPr>
              <a:t>) Product </a:t>
            </a:r>
            <a:r>
              <a:rPr lang="fr-FR" altLang="en-US" sz="900" dirty="0" err="1">
                <a:solidFill>
                  <a:schemeClr val="bg1"/>
                </a:solidFill>
                <a:latin typeface="Arial Narrow" panose="020B0606020202030204" pitchFamily="34" charset="0"/>
                <a:cs typeface="Lato"/>
              </a:rPr>
              <a:t>Monograph</a:t>
            </a:r>
            <a:r>
              <a:rPr lang="fr-FR" altLang="en-US" sz="900" dirty="0">
                <a:solidFill>
                  <a:schemeClr val="bg1"/>
                </a:solidFill>
                <a:latin typeface="Arial Narrow" panose="020B0606020202030204" pitchFamily="34" charset="0"/>
                <a:cs typeface="Lato"/>
              </a:rPr>
              <a:t>. August 11, 2016.</a:t>
            </a:r>
          </a:p>
          <a:p>
            <a:r>
              <a:rPr lang="fr-FR" altLang="en-US" sz="900" dirty="0">
                <a:solidFill>
                  <a:schemeClr val="bg1"/>
                </a:solidFill>
                <a:latin typeface="Arial Narrow" panose="020B0606020202030204" pitchFamily="34" charset="0"/>
                <a:cs typeface="Lato"/>
              </a:rPr>
              <a:t>Bayer Inc. Xarelto (</a:t>
            </a:r>
            <a:r>
              <a:rPr lang="fr-FR" altLang="en-US" sz="900" dirty="0" err="1">
                <a:solidFill>
                  <a:schemeClr val="bg1"/>
                </a:solidFill>
                <a:latin typeface="Arial Narrow" panose="020B0606020202030204" pitchFamily="34" charset="0"/>
                <a:cs typeface="Lato"/>
              </a:rPr>
              <a:t>rivaroxaban</a:t>
            </a:r>
            <a:r>
              <a:rPr lang="fr-FR" altLang="en-US" sz="900" dirty="0">
                <a:solidFill>
                  <a:schemeClr val="bg1"/>
                </a:solidFill>
                <a:latin typeface="Arial Narrow" panose="020B0606020202030204" pitchFamily="34" charset="0"/>
                <a:cs typeface="Lato"/>
              </a:rPr>
              <a:t>) Product </a:t>
            </a:r>
            <a:r>
              <a:rPr lang="fr-FR" altLang="en-US" sz="900" dirty="0" err="1">
                <a:solidFill>
                  <a:schemeClr val="bg1"/>
                </a:solidFill>
                <a:latin typeface="Arial Narrow" panose="020B0606020202030204" pitchFamily="34" charset="0"/>
                <a:cs typeface="Lato"/>
              </a:rPr>
              <a:t>Monograph</a:t>
            </a:r>
            <a:r>
              <a:rPr lang="fr-FR" altLang="en-US" sz="900" dirty="0">
                <a:solidFill>
                  <a:schemeClr val="bg1"/>
                </a:solidFill>
                <a:latin typeface="Arial Narrow" panose="020B0606020202030204" pitchFamily="34" charset="0"/>
                <a:cs typeface="Lato"/>
              </a:rPr>
              <a:t>. July 20, 2015.</a:t>
            </a:r>
          </a:p>
          <a:p>
            <a:r>
              <a:rPr lang="fr-FR" altLang="en-US" sz="900" dirty="0" err="1">
                <a:solidFill>
                  <a:schemeClr val="bg1"/>
                </a:solidFill>
                <a:latin typeface="Arial Narrow" panose="020B0606020202030204" pitchFamily="34" charset="0"/>
                <a:cs typeface="Lato"/>
              </a:rPr>
              <a:t>Daiichi</a:t>
            </a:r>
            <a:r>
              <a:rPr lang="fr-FR" altLang="en-US" sz="900" dirty="0">
                <a:solidFill>
                  <a:schemeClr val="bg1"/>
                </a:solidFill>
                <a:latin typeface="Arial Narrow" panose="020B0606020202030204" pitchFamily="34" charset="0"/>
                <a:cs typeface="Lato"/>
              </a:rPr>
              <a:t> </a:t>
            </a:r>
            <a:r>
              <a:rPr lang="fr-FR" altLang="en-US" sz="900" dirty="0" err="1">
                <a:solidFill>
                  <a:schemeClr val="bg1"/>
                </a:solidFill>
                <a:latin typeface="Arial Narrow" panose="020B0606020202030204" pitchFamily="34" charset="0"/>
                <a:cs typeface="Lato"/>
              </a:rPr>
              <a:t>Sankyp</a:t>
            </a:r>
            <a:r>
              <a:rPr lang="fr-FR" altLang="en-US" sz="900" dirty="0">
                <a:solidFill>
                  <a:schemeClr val="bg1"/>
                </a:solidFill>
                <a:latin typeface="Arial Narrow" panose="020B0606020202030204" pitchFamily="34" charset="0"/>
                <a:cs typeface="Lato"/>
              </a:rPr>
              <a:t> Inc. </a:t>
            </a:r>
            <a:r>
              <a:rPr lang="fr-FR" altLang="en-US" sz="900" dirty="0" err="1">
                <a:solidFill>
                  <a:schemeClr val="bg1"/>
                </a:solidFill>
                <a:latin typeface="Arial Narrow" panose="020B0606020202030204" pitchFamily="34" charset="0"/>
                <a:cs typeface="Lato"/>
              </a:rPr>
              <a:t>Lixiana</a:t>
            </a:r>
            <a:r>
              <a:rPr lang="fr-FR" altLang="en-US" sz="900" dirty="0">
                <a:solidFill>
                  <a:schemeClr val="bg1"/>
                </a:solidFill>
                <a:latin typeface="Arial Narrow" panose="020B0606020202030204" pitchFamily="34" charset="0"/>
                <a:cs typeface="Lato"/>
              </a:rPr>
              <a:t> (</a:t>
            </a:r>
            <a:r>
              <a:rPr lang="fr-FR" altLang="en-US" sz="900" dirty="0" err="1">
                <a:solidFill>
                  <a:schemeClr val="bg1"/>
                </a:solidFill>
                <a:latin typeface="Arial Narrow" panose="020B0606020202030204" pitchFamily="34" charset="0"/>
                <a:cs typeface="Lato"/>
              </a:rPr>
              <a:t>edoxaban</a:t>
            </a:r>
            <a:r>
              <a:rPr lang="fr-FR" altLang="en-US" sz="900" dirty="0">
                <a:solidFill>
                  <a:schemeClr val="bg1"/>
                </a:solidFill>
                <a:latin typeface="Arial Narrow" panose="020B0606020202030204" pitchFamily="34" charset="0"/>
                <a:cs typeface="Lato"/>
              </a:rPr>
              <a:t>) Product </a:t>
            </a:r>
            <a:r>
              <a:rPr lang="fr-FR" altLang="en-US" sz="900" dirty="0" err="1">
                <a:solidFill>
                  <a:schemeClr val="bg1"/>
                </a:solidFill>
                <a:latin typeface="Arial Narrow" panose="020B0606020202030204" pitchFamily="34" charset="0"/>
                <a:cs typeface="Lato"/>
              </a:rPr>
              <a:t>Monograph</a:t>
            </a:r>
            <a:r>
              <a:rPr lang="fr-FR" altLang="en-US" sz="900" dirty="0">
                <a:solidFill>
                  <a:schemeClr val="bg1"/>
                </a:solidFill>
                <a:latin typeface="Arial Narrow" panose="020B0606020202030204" pitchFamily="34" charset="0"/>
                <a:cs typeface="Lato"/>
              </a:rPr>
              <a:t>. </a:t>
            </a:r>
            <a:r>
              <a:rPr lang="fr-FR" altLang="en-US" sz="900" dirty="0" err="1">
                <a:solidFill>
                  <a:schemeClr val="bg1"/>
                </a:solidFill>
                <a:latin typeface="Arial Narrow" panose="020B0606020202030204" pitchFamily="34" charset="0"/>
                <a:cs typeface="Lato"/>
              </a:rPr>
              <a:t>November</a:t>
            </a:r>
            <a:r>
              <a:rPr lang="fr-FR" altLang="en-US" sz="900" dirty="0">
                <a:solidFill>
                  <a:schemeClr val="bg1"/>
                </a:solidFill>
                <a:latin typeface="Arial Narrow" panose="020B0606020202030204" pitchFamily="34" charset="0"/>
                <a:cs typeface="Lato"/>
              </a:rPr>
              <a:t> 2, 2016.</a:t>
            </a:r>
          </a:p>
          <a:p>
            <a:endParaRPr lang="fr-FR" altLang="en-US" sz="900" dirty="0">
              <a:solidFill>
                <a:schemeClr val="bg1"/>
              </a:solidFill>
              <a:latin typeface="Arial Narrow" panose="020B0606020202030204" pitchFamily="34" charset="0"/>
              <a:cs typeface="Lato"/>
            </a:endParaRPr>
          </a:p>
        </p:txBody>
      </p:sp>
      <p:sp>
        <p:nvSpPr>
          <p:cNvPr id="47" name="Date Placeholder 3">
            <a:extLst>
              <a:ext uri="{FF2B5EF4-FFF2-40B4-BE49-F238E27FC236}">
                <a16:creationId xmlns:a16="http://schemas.microsoft.com/office/drawing/2014/main" id="{232EE8E0-D7EC-4907-8A15-E2AE2C932A56}"/>
              </a:ext>
            </a:extLst>
          </p:cNvPr>
          <p:cNvSpPr txBox="1">
            <a:spLocks/>
          </p:cNvSpPr>
          <p:nvPr/>
        </p:nvSpPr>
        <p:spPr>
          <a:xfrm>
            <a:off x="3870239" y="6625321"/>
            <a:ext cx="5111836" cy="410088"/>
          </a:xfrm>
          <a:prstGeom prst="rect">
            <a:avLst/>
          </a:prstGeom>
        </p:spPr>
        <p:txBody>
          <a:bodyPr vert="horz" lIns="91440" tIns="45720" rIns="91440" bIns="45720" rtlCol="0" anchor="ctr"/>
          <a:lstStyle>
            <a:lvl1pPr>
              <a:defRPr sz="900"/>
            </a:lvl1pPr>
          </a:lstStyle>
          <a:p>
            <a:r>
              <a:rPr lang="en-CA" sz="1000" b="1" kern="0" dirty="0">
                <a:solidFill>
                  <a:prstClr val="white"/>
                </a:solidFill>
                <a:latin typeface="Arial Narrow" panose="020B0606020202030204" pitchFamily="34" charset="0"/>
                <a:ea typeface="Lato" panose="020F0502020204030203" pitchFamily="34" charset="0"/>
                <a:cs typeface="Lato" panose="020F0502020204030203" pitchFamily="34" charset="0"/>
              </a:rPr>
              <a:t>* </a:t>
            </a:r>
            <a:r>
              <a:rPr lang="fr-FR" sz="1000" b="1" dirty="0">
                <a:solidFill>
                  <a:schemeClr val="bg1"/>
                </a:solidFill>
                <a:latin typeface="Arial Narrow" pitchFamily="34" charset="0"/>
              </a:rPr>
              <a:t>La clairance rénale du rivaroxaban est de 66 % et celle de son métabolite actif est</a:t>
            </a:r>
            <a:r>
              <a:rPr lang="en-CA" sz="1000" b="1" dirty="0">
                <a:solidFill>
                  <a:schemeClr val="bg1"/>
                </a:solidFill>
                <a:latin typeface="Arial Narrow" pitchFamily="34" charset="0"/>
              </a:rPr>
              <a:t> </a:t>
            </a:r>
            <a:r>
              <a:rPr lang="fr-FR" sz="1000" b="1" dirty="0">
                <a:solidFill>
                  <a:schemeClr val="bg1"/>
                </a:solidFill>
                <a:latin typeface="Arial Narrow" pitchFamily="34" charset="0"/>
              </a:rPr>
              <a:t>de 36 %</a:t>
            </a:r>
            <a:endParaRPr lang="en-CA" sz="1000" b="1" dirty="0">
              <a:solidFill>
                <a:schemeClr val="bg1"/>
              </a:solidFill>
              <a:latin typeface="Arial Narrow" pitchFamily="34" charset="0"/>
            </a:endParaRPr>
          </a:p>
          <a:p>
            <a:pPr lvl="0" algn="r" defTabSz="914400">
              <a:defRPr/>
            </a:pPr>
            <a:endParaRPr lang="da-DK" sz="1000" kern="0" dirty="0">
              <a:solidFill>
                <a:prstClr val="white"/>
              </a:solidFill>
              <a:latin typeface="Arial Narrow" pitchFamily="34" charset="0"/>
              <a:ea typeface="Lato" panose="020F0502020204030203" pitchFamily="34" charset="0"/>
              <a:cs typeface="Lato" panose="020F0502020204030203" pitchFamily="34" charset="0"/>
            </a:endParaRPr>
          </a:p>
          <a:p>
            <a:pPr algn="r" defTabSz="914400">
              <a:defRPr/>
            </a:pPr>
            <a:endParaRPr lang="da-DK" sz="1000" kern="0" dirty="0">
              <a:solidFill>
                <a:prstClr val="white"/>
              </a:solidFill>
              <a:latin typeface="Arial Narrow" pitchFamily="34" charset="0"/>
              <a:ea typeface="Lato" panose="020F0502020204030203" pitchFamily="34" charset="0"/>
              <a:cs typeface="Lato" panose="020F0502020204030203" pitchFamily="34" charset="0"/>
            </a:endParaRPr>
          </a:p>
        </p:txBody>
      </p:sp>
      <p:pic>
        <p:nvPicPr>
          <p:cNvPr id="2" name="Picture 1">
            <a:extLst>
              <a:ext uri="{FF2B5EF4-FFF2-40B4-BE49-F238E27FC236}">
                <a16:creationId xmlns:a16="http://schemas.microsoft.com/office/drawing/2014/main" id="{A9568CAB-2A6C-43EE-A80A-3CB64D90E642}"/>
              </a:ext>
            </a:extLst>
          </p:cNvPr>
          <p:cNvPicPr>
            <a:picLocks noChangeAspect="1"/>
          </p:cNvPicPr>
          <p:nvPr/>
        </p:nvPicPr>
        <p:blipFill>
          <a:blip r:embed="rId5"/>
          <a:stretch>
            <a:fillRect/>
          </a:stretch>
        </p:blipFill>
        <p:spPr>
          <a:xfrm>
            <a:off x="16636" y="1541902"/>
            <a:ext cx="9144000" cy="4392186"/>
          </a:xfrm>
          <a:prstGeom prst="rect">
            <a:avLst/>
          </a:prstGeom>
          <a:ln>
            <a:noFill/>
          </a:ln>
          <a:effectLst>
            <a:outerShdw blurRad="292100" dist="139700" dir="2700000" algn="tl" rotWithShape="0">
              <a:srgbClr val="333333">
                <a:alpha val="65000"/>
              </a:srgbClr>
            </a:outerShdw>
          </a:effectLst>
        </p:spPr>
      </p:pic>
      <p:pic>
        <p:nvPicPr>
          <p:cNvPr id="10" name="4E92DA43-5712-40E9-AFDC-2C1062C78C6F" descr="7646DFF2-B812-4635-AA57-5171E34E5A45@chrc">
            <a:extLst>
              <a:ext uri="{FF2B5EF4-FFF2-40B4-BE49-F238E27FC236}">
                <a16:creationId xmlns:a16="http://schemas.microsoft.com/office/drawing/2014/main" id="{36AA4E9B-FD7E-40A1-8EE4-B84E85191C1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46366" y="205884"/>
            <a:ext cx="1494821" cy="85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388645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A841E32A-EB6F-47A2-AF6B-AF79BF1E89C5}"/>
              </a:ext>
            </a:extLst>
          </p:cNvPr>
          <p:cNvSpPr/>
          <p:nvPr/>
        </p:nvSpPr>
        <p:spPr>
          <a:xfrm>
            <a:off x="0" y="6211671"/>
            <a:ext cx="9144000" cy="646330"/>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46" name="Picture 45" descr="CHRC-logo_blue.png">
            <a:extLst>
              <a:ext uri="{FF2B5EF4-FFF2-40B4-BE49-F238E27FC236}">
                <a16:creationId xmlns:a16="http://schemas.microsoft.com/office/drawing/2014/main" id="{095A59FD-9F52-4C72-A6A6-4B5DFA8DC5CA}"/>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380250" y="5889891"/>
            <a:ext cx="716292" cy="712746"/>
          </a:xfrm>
          <a:prstGeom prst="rect">
            <a:avLst/>
          </a:prstGeom>
        </p:spPr>
      </p:pic>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6448" y="1278295"/>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8545FEA6-91B3-4CEA-BDDB-78E11F2A9A3F}"/>
              </a:ext>
            </a:extLst>
          </p:cNvPr>
          <p:cNvSpPr/>
          <p:nvPr/>
        </p:nvSpPr>
        <p:spPr>
          <a:xfrm>
            <a:off x="146654" y="17662"/>
            <a:ext cx="5587940" cy="1200329"/>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CA" sz="3600" b="1" i="0" u="none" strike="noStrike" kern="1200" cap="none" spc="0" normalizeH="0" baseline="0" noProof="0" dirty="0">
                <a:ln>
                  <a:noFill/>
                </a:ln>
                <a:solidFill>
                  <a:srgbClr val="183059"/>
                </a:solidFill>
                <a:effectLst/>
                <a:uLnTx/>
                <a:uFillTx/>
                <a:latin typeface="Arial Narrow" panose="020B0606020202030204" pitchFamily="34" charset="0"/>
                <a:ea typeface="+mn-ea"/>
                <a:cs typeface="Aharoni" panose="02010803020104030203" pitchFamily="2" charset="-79"/>
              </a:rPr>
              <a:t>Considérations posologiques pour les AOD</a:t>
            </a:r>
          </a:p>
        </p:txBody>
      </p:sp>
      <p:sp>
        <p:nvSpPr>
          <p:cNvPr id="11" name="Text Box 3">
            <a:extLst>
              <a:ext uri="{FF2B5EF4-FFF2-40B4-BE49-F238E27FC236}">
                <a16:creationId xmlns:a16="http://schemas.microsoft.com/office/drawing/2014/main" id="{463F200F-D9DC-4E02-8310-89E6728C91E8}"/>
              </a:ext>
            </a:extLst>
          </p:cNvPr>
          <p:cNvSpPr txBox="1">
            <a:spLocks noChangeArrowheads="1"/>
          </p:cNvSpPr>
          <p:nvPr/>
        </p:nvSpPr>
        <p:spPr bwMode="auto">
          <a:xfrm>
            <a:off x="146654" y="6202050"/>
            <a:ext cx="4341263" cy="646331"/>
          </a:xfrm>
          <a:prstGeom prst="rect">
            <a:avLst/>
          </a:prstGeom>
          <a:noFill/>
          <a:ln w="9525">
            <a:noFill/>
            <a:miter lim="800000"/>
            <a:headEnd/>
            <a:tailEnd/>
          </a:ln>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sz="900" b="0" i="0" u="none" strike="noStrike" kern="0" cap="none" spc="0" normalizeH="0" baseline="0" noProof="0" dirty="0">
                <a:ln>
                  <a:noFill/>
                </a:ln>
                <a:solidFill>
                  <a:prstClr val="white"/>
                </a:solidFill>
                <a:effectLst/>
                <a:uLnTx/>
                <a:uFillTx/>
                <a:latin typeface="Arial Narrow" panose="020B0606020202030204" pitchFamily="34" charset="0"/>
                <a:ea typeface="Lato" panose="020F0502020204030203" pitchFamily="34" charset="0"/>
                <a:cs typeface="Lato" panose="020F0502020204030203" pitchFamily="34" charset="0"/>
              </a:rPr>
              <a:t>Pfizer Canada Inc./BMS Canada.  Monographie d’</a:t>
            </a:r>
            <a:r>
              <a:rPr kumimoji="0" lang="fr-FR" sz="900" b="0" i="0" u="none" strike="noStrike" kern="0" cap="none" spc="0" normalizeH="0" baseline="0" noProof="0" dirty="0" err="1">
                <a:ln>
                  <a:noFill/>
                </a:ln>
                <a:solidFill>
                  <a:prstClr val="white"/>
                </a:solidFill>
                <a:effectLst/>
                <a:uLnTx/>
                <a:uFillTx/>
                <a:latin typeface="Arial Narrow" panose="020B0606020202030204" pitchFamily="34" charset="0"/>
                <a:ea typeface="Lato" panose="020F0502020204030203" pitchFamily="34" charset="0"/>
                <a:cs typeface="Lato" panose="020F0502020204030203" pitchFamily="34" charset="0"/>
              </a:rPr>
              <a:t>Eliquis</a:t>
            </a:r>
            <a:r>
              <a:rPr kumimoji="0" lang="fr-FR" sz="900" b="0" i="0" u="none" strike="noStrike" kern="0" cap="none" spc="0" normalizeH="0" baseline="0" noProof="0" dirty="0">
                <a:ln>
                  <a:noFill/>
                </a:ln>
                <a:solidFill>
                  <a:prstClr val="white"/>
                </a:solidFill>
                <a:effectLst/>
                <a:uLnTx/>
                <a:uFillTx/>
                <a:latin typeface="Arial Narrow" panose="020B0606020202030204" pitchFamily="34" charset="0"/>
                <a:ea typeface="Lato" panose="020F0502020204030203" pitchFamily="34" charset="0"/>
                <a:cs typeface="Lato" panose="020F0502020204030203" pitchFamily="34" charset="0"/>
              </a:rPr>
              <a:t> (apixaban),, 2018.</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sz="900" b="0" i="0" u="none" strike="noStrike" kern="0" cap="none" spc="0" normalizeH="0" baseline="0" noProof="0" dirty="0" err="1">
                <a:ln>
                  <a:noFill/>
                </a:ln>
                <a:solidFill>
                  <a:prstClr val="white"/>
                </a:solidFill>
                <a:effectLst/>
                <a:uLnTx/>
                <a:uFillTx/>
                <a:latin typeface="Arial Narrow" panose="020B0606020202030204" pitchFamily="34" charset="0"/>
                <a:ea typeface="Lato" panose="020F0502020204030203" pitchFamily="34" charset="0"/>
                <a:cs typeface="Lato" panose="020F0502020204030203" pitchFamily="34" charset="0"/>
              </a:rPr>
              <a:t>Boehringer</a:t>
            </a:r>
            <a:r>
              <a:rPr kumimoji="0" lang="fr-FR" sz="900" b="0" i="0" u="none" strike="noStrike" kern="0" cap="none" spc="0" normalizeH="0" baseline="0" noProof="0" dirty="0">
                <a:ln>
                  <a:noFill/>
                </a:ln>
                <a:solidFill>
                  <a:prstClr val="white"/>
                </a:solidFill>
                <a:effectLst/>
                <a:uLnTx/>
                <a:uFillTx/>
                <a:latin typeface="Arial Narrow" panose="020B0606020202030204" pitchFamily="34" charset="0"/>
                <a:ea typeface="Lato" panose="020F0502020204030203" pitchFamily="34" charset="0"/>
                <a:cs typeface="Lato" panose="020F0502020204030203" pitchFamily="34" charset="0"/>
              </a:rPr>
              <a:t> </a:t>
            </a:r>
            <a:r>
              <a:rPr kumimoji="0" lang="fr-FR" sz="900" b="0" i="0" u="none" strike="noStrike" kern="0" cap="none" spc="0" normalizeH="0" baseline="0" noProof="0" dirty="0" err="1">
                <a:ln>
                  <a:noFill/>
                </a:ln>
                <a:solidFill>
                  <a:prstClr val="white"/>
                </a:solidFill>
                <a:effectLst/>
                <a:uLnTx/>
                <a:uFillTx/>
                <a:latin typeface="Arial Narrow" panose="020B0606020202030204" pitchFamily="34" charset="0"/>
                <a:ea typeface="Lato" panose="020F0502020204030203" pitchFamily="34" charset="0"/>
                <a:cs typeface="Lato" panose="020F0502020204030203" pitchFamily="34" charset="0"/>
              </a:rPr>
              <a:t>Ingelheim</a:t>
            </a:r>
            <a:r>
              <a:rPr kumimoji="0" lang="fr-FR" sz="900" b="0" i="0" u="none" strike="noStrike" kern="0" cap="none" spc="0" normalizeH="0" baseline="0" noProof="0" dirty="0">
                <a:ln>
                  <a:noFill/>
                </a:ln>
                <a:solidFill>
                  <a:prstClr val="white"/>
                </a:solidFill>
                <a:effectLst/>
                <a:uLnTx/>
                <a:uFillTx/>
                <a:latin typeface="Arial Narrow" panose="020B0606020202030204" pitchFamily="34" charset="0"/>
                <a:ea typeface="Lato" panose="020F0502020204030203" pitchFamily="34" charset="0"/>
                <a:cs typeface="Lato" panose="020F0502020204030203" pitchFamily="34" charset="0"/>
              </a:rPr>
              <a:t> Canada Ltd. Monographie de </a:t>
            </a:r>
            <a:r>
              <a:rPr kumimoji="0" lang="fr-FR" sz="900" b="0" i="0" u="none" strike="noStrike" kern="0" cap="none" spc="0" normalizeH="0" baseline="0" noProof="0" dirty="0" err="1">
                <a:ln>
                  <a:noFill/>
                </a:ln>
                <a:solidFill>
                  <a:prstClr val="white"/>
                </a:solidFill>
                <a:effectLst/>
                <a:uLnTx/>
                <a:uFillTx/>
                <a:latin typeface="Arial Narrow" panose="020B0606020202030204" pitchFamily="34" charset="0"/>
                <a:ea typeface="Lato" panose="020F0502020204030203" pitchFamily="34" charset="0"/>
                <a:cs typeface="Lato" panose="020F0502020204030203" pitchFamily="34" charset="0"/>
              </a:rPr>
              <a:t>Pradaxa</a:t>
            </a:r>
            <a:r>
              <a:rPr kumimoji="0" lang="fr-FR" sz="900" b="0" i="0" u="none" strike="noStrike" kern="0" cap="none" spc="0" normalizeH="0" baseline="0" noProof="0" dirty="0">
                <a:ln>
                  <a:noFill/>
                </a:ln>
                <a:solidFill>
                  <a:prstClr val="white"/>
                </a:solidFill>
                <a:effectLst/>
                <a:uLnTx/>
                <a:uFillTx/>
                <a:latin typeface="Arial Narrow" panose="020B0606020202030204" pitchFamily="34" charset="0"/>
                <a:ea typeface="Lato" panose="020F0502020204030203" pitchFamily="34" charset="0"/>
                <a:cs typeface="Lato" panose="020F0502020204030203" pitchFamily="34" charset="0"/>
              </a:rPr>
              <a:t> (</a:t>
            </a:r>
            <a:r>
              <a:rPr kumimoji="0" lang="fr-FR" sz="900" b="0" i="0" u="none" strike="noStrike" kern="0" cap="none" spc="0" normalizeH="0" baseline="0" noProof="0" dirty="0" err="1">
                <a:ln>
                  <a:noFill/>
                </a:ln>
                <a:solidFill>
                  <a:prstClr val="white"/>
                </a:solidFill>
                <a:effectLst/>
                <a:uLnTx/>
                <a:uFillTx/>
                <a:latin typeface="Arial Narrow" panose="020B0606020202030204" pitchFamily="34" charset="0"/>
                <a:ea typeface="Lato" panose="020F0502020204030203" pitchFamily="34" charset="0"/>
                <a:cs typeface="Lato" panose="020F0502020204030203" pitchFamily="34" charset="0"/>
              </a:rPr>
              <a:t>dagbatran</a:t>
            </a:r>
            <a:r>
              <a:rPr kumimoji="0" lang="fr-FR" sz="900" b="0" i="0" u="none" strike="noStrike" kern="0" cap="none" spc="0" normalizeH="0" baseline="0" noProof="0" dirty="0">
                <a:ln>
                  <a:noFill/>
                </a:ln>
                <a:solidFill>
                  <a:prstClr val="white"/>
                </a:solidFill>
                <a:effectLst/>
                <a:uLnTx/>
                <a:uFillTx/>
                <a:latin typeface="Arial Narrow" panose="020B0606020202030204" pitchFamily="34" charset="0"/>
                <a:ea typeface="Lato" panose="020F0502020204030203" pitchFamily="34" charset="0"/>
                <a:cs typeface="Lato" panose="020F0502020204030203" pitchFamily="34" charset="0"/>
              </a:rPr>
              <a:t>) . 11 août 2016.</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sz="900" b="0" i="0" u="none" strike="noStrike" kern="0" cap="none" spc="0" normalizeH="0" baseline="0" noProof="0" dirty="0">
                <a:ln>
                  <a:noFill/>
                </a:ln>
                <a:solidFill>
                  <a:prstClr val="white"/>
                </a:solidFill>
                <a:effectLst/>
                <a:uLnTx/>
                <a:uFillTx/>
                <a:latin typeface="Arial Narrow" panose="020B0606020202030204" pitchFamily="34" charset="0"/>
                <a:ea typeface="Lato" panose="020F0502020204030203" pitchFamily="34" charset="0"/>
                <a:cs typeface="Lato" panose="020F0502020204030203" pitchFamily="34" charset="0"/>
              </a:rPr>
              <a:t>Bayer Inc. Monographie de </a:t>
            </a:r>
            <a:r>
              <a:rPr kumimoji="0" lang="fr-FR" sz="900" b="0" i="0" u="none" strike="noStrike" kern="0" cap="none" spc="0" normalizeH="0" baseline="0" noProof="0" dirty="0" err="1">
                <a:ln>
                  <a:noFill/>
                </a:ln>
                <a:solidFill>
                  <a:prstClr val="white"/>
                </a:solidFill>
                <a:effectLst/>
                <a:uLnTx/>
                <a:uFillTx/>
                <a:latin typeface="Arial Narrow" panose="020B0606020202030204" pitchFamily="34" charset="0"/>
                <a:ea typeface="Lato" panose="020F0502020204030203" pitchFamily="34" charset="0"/>
                <a:cs typeface="Lato" panose="020F0502020204030203" pitchFamily="34" charset="0"/>
              </a:rPr>
              <a:t>Xarelto</a:t>
            </a:r>
            <a:r>
              <a:rPr kumimoji="0" lang="fr-FR" sz="900" b="0" i="0" u="none" strike="noStrike" kern="0" cap="none" spc="0" normalizeH="0" baseline="0" noProof="0" dirty="0">
                <a:ln>
                  <a:noFill/>
                </a:ln>
                <a:solidFill>
                  <a:prstClr val="white"/>
                </a:solidFill>
                <a:effectLst/>
                <a:uLnTx/>
                <a:uFillTx/>
                <a:latin typeface="Arial Narrow" panose="020B0606020202030204" pitchFamily="34" charset="0"/>
                <a:ea typeface="Lato" panose="020F0502020204030203" pitchFamily="34" charset="0"/>
                <a:cs typeface="Lato" panose="020F0502020204030203" pitchFamily="34" charset="0"/>
              </a:rPr>
              <a:t> (rivaroxaban). 2018.</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sz="900" b="0" i="0" u="none" strike="noStrike" kern="0" cap="none" spc="0" normalizeH="0" baseline="0" noProof="0" dirty="0" err="1">
                <a:ln>
                  <a:noFill/>
                </a:ln>
                <a:solidFill>
                  <a:prstClr val="white"/>
                </a:solidFill>
                <a:effectLst/>
                <a:uLnTx/>
                <a:uFillTx/>
                <a:latin typeface="Arial Narrow" panose="020B0606020202030204" pitchFamily="34" charset="0"/>
                <a:ea typeface="Lato" panose="020F0502020204030203" pitchFamily="34" charset="0"/>
                <a:cs typeface="Lato" panose="020F0502020204030203" pitchFamily="34" charset="0"/>
              </a:rPr>
              <a:t>Daiichi</a:t>
            </a:r>
            <a:r>
              <a:rPr kumimoji="0" lang="fr-FR" sz="900" b="0" i="0" u="none" strike="noStrike" kern="0" cap="none" spc="0" normalizeH="0" baseline="0" noProof="0" dirty="0">
                <a:ln>
                  <a:noFill/>
                </a:ln>
                <a:solidFill>
                  <a:prstClr val="white"/>
                </a:solidFill>
                <a:effectLst/>
                <a:uLnTx/>
                <a:uFillTx/>
                <a:latin typeface="Arial Narrow" panose="020B0606020202030204" pitchFamily="34" charset="0"/>
                <a:ea typeface="Lato" panose="020F0502020204030203" pitchFamily="34" charset="0"/>
                <a:cs typeface="Lato" panose="020F0502020204030203" pitchFamily="34" charset="0"/>
              </a:rPr>
              <a:t> </a:t>
            </a:r>
            <a:r>
              <a:rPr kumimoji="0" lang="fr-FR" sz="900" b="0" i="0" u="none" strike="noStrike" kern="0" cap="none" spc="0" normalizeH="0" baseline="0" noProof="0" dirty="0" err="1">
                <a:ln>
                  <a:noFill/>
                </a:ln>
                <a:solidFill>
                  <a:prstClr val="white"/>
                </a:solidFill>
                <a:effectLst/>
                <a:uLnTx/>
                <a:uFillTx/>
                <a:latin typeface="Arial Narrow" panose="020B0606020202030204" pitchFamily="34" charset="0"/>
                <a:ea typeface="Lato" panose="020F0502020204030203" pitchFamily="34" charset="0"/>
                <a:cs typeface="Lato" panose="020F0502020204030203" pitchFamily="34" charset="0"/>
              </a:rPr>
              <a:t>Sankyp</a:t>
            </a:r>
            <a:r>
              <a:rPr kumimoji="0" lang="fr-FR" sz="900" b="0" i="0" u="none" strike="noStrike" kern="0" cap="none" spc="0" normalizeH="0" baseline="0" noProof="0" dirty="0">
                <a:ln>
                  <a:noFill/>
                </a:ln>
                <a:solidFill>
                  <a:prstClr val="white"/>
                </a:solidFill>
                <a:effectLst/>
                <a:uLnTx/>
                <a:uFillTx/>
                <a:latin typeface="Arial Narrow" panose="020B0606020202030204" pitchFamily="34" charset="0"/>
                <a:ea typeface="Lato" panose="020F0502020204030203" pitchFamily="34" charset="0"/>
                <a:cs typeface="Lato" panose="020F0502020204030203" pitchFamily="34" charset="0"/>
              </a:rPr>
              <a:t> Inc. Monographie de </a:t>
            </a:r>
            <a:r>
              <a:rPr kumimoji="0" lang="fr-FR" sz="900" b="0" i="0" u="none" strike="noStrike" kern="0" cap="none" spc="0" normalizeH="0" baseline="0" noProof="0" dirty="0" err="1">
                <a:ln>
                  <a:noFill/>
                </a:ln>
                <a:solidFill>
                  <a:prstClr val="white"/>
                </a:solidFill>
                <a:effectLst/>
                <a:uLnTx/>
                <a:uFillTx/>
                <a:latin typeface="Arial Narrow" panose="020B0606020202030204" pitchFamily="34" charset="0"/>
                <a:ea typeface="Lato" panose="020F0502020204030203" pitchFamily="34" charset="0"/>
                <a:cs typeface="Lato" panose="020F0502020204030203" pitchFamily="34" charset="0"/>
              </a:rPr>
              <a:t>Lixiana</a:t>
            </a:r>
            <a:r>
              <a:rPr kumimoji="0" lang="fr-FR" sz="900" b="0" i="0" u="none" strike="noStrike" kern="0" cap="none" spc="0" normalizeH="0" baseline="0" noProof="0" dirty="0">
                <a:ln>
                  <a:noFill/>
                </a:ln>
                <a:solidFill>
                  <a:prstClr val="white"/>
                </a:solidFill>
                <a:effectLst/>
                <a:uLnTx/>
                <a:uFillTx/>
                <a:latin typeface="Arial Narrow" panose="020B0606020202030204" pitchFamily="34" charset="0"/>
                <a:ea typeface="Lato" panose="020F0502020204030203" pitchFamily="34" charset="0"/>
                <a:cs typeface="Lato" panose="020F0502020204030203" pitchFamily="34" charset="0"/>
              </a:rPr>
              <a:t> (</a:t>
            </a:r>
            <a:r>
              <a:rPr kumimoji="0" lang="fr-FR" sz="900" b="0" i="0" u="none" strike="noStrike" kern="0" cap="none" spc="0" normalizeH="0" baseline="0" noProof="0" dirty="0" err="1">
                <a:ln>
                  <a:noFill/>
                </a:ln>
                <a:solidFill>
                  <a:prstClr val="white"/>
                </a:solidFill>
                <a:effectLst/>
                <a:uLnTx/>
                <a:uFillTx/>
                <a:latin typeface="Arial Narrow" panose="020B0606020202030204" pitchFamily="34" charset="0"/>
                <a:ea typeface="Lato" panose="020F0502020204030203" pitchFamily="34" charset="0"/>
                <a:cs typeface="Lato" panose="020F0502020204030203" pitchFamily="34" charset="0"/>
              </a:rPr>
              <a:t>edoxaban</a:t>
            </a:r>
            <a:r>
              <a:rPr kumimoji="0" lang="fr-FR" sz="900" b="0" i="0" u="none" strike="noStrike" kern="0" cap="none" spc="0" normalizeH="0" baseline="0" noProof="0" dirty="0">
                <a:ln>
                  <a:noFill/>
                </a:ln>
                <a:solidFill>
                  <a:prstClr val="white"/>
                </a:solidFill>
                <a:effectLst/>
                <a:uLnTx/>
                <a:uFillTx/>
                <a:latin typeface="Arial Narrow" panose="020B0606020202030204" pitchFamily="34" charset="0"/>
                <a:ea typeface="Lato" panose="020F0502020204030203" pitchFamily="34" charset="0"/>
                <a:cs typeface="Lato" panose="020F0502020204030203" pitchFamily="34" charset="0"/>
              </a:rPr>
              <a:t>). 2017</a:t>
            </a:r>
            <a:endPar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cs typeface="Lato"/>
            </a:endParaRPr>
          </a:p>
        </p:txBody>
      </p:sp>
      <p:pic>
        <p:nvPicPr>
          <p:cNvPr id="12" name="4E92DA43-5712-40E9-AFDC-2C1062C78C6F" descr="7646DFF2-B812-4635-AA57-5171E34E5A45@chrc">
            <a:extLst>
              <a:ext uri="{FF2B5EF4-FFF2-40B4-BE49-F238E27FC236}">
                <a16:creationId xmlns:a16="http://schemas.microsoft.com/office/drawing/2014/main" id="{182FCC21-FC71-466F-9497-43B22869E1A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46366" y="205884"/>
            <a:ext cx="1494821" cy="85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a:extLst>
              <a:ext uri="{FF2B5EF4-FFF2-40B4-BE49-F238E27FC236}">
                <a16:creationId xmlns:a16="http://schemas.microsoft.com/office/drawing/2014/main" id="{1B053DB5-F777-4849-8EE2-01097C5750C5}"/>
              </a:ext>
            </a:extLst>
          </p:cNvPr>
          <p:cNvPicPr>
            <a:picLocks noChangeAspect="1"/>
          </p:cNvPicPr>
          <p:nvPr/>
        </p:nvPicPr>
        <p:blipFill>
          <a:blip r:embed="rId6"/>
          <a:stretch>
            <a:fillRect/>
          </a:stretch>
        </p:blipFill>
        <p:spPr>
          <a:xfrm>
            <a:off x="766132" y="1499097"/>
            <a:ext cx="7822130" cy="4619573"/>
          </a:xfrm>
          <a:prstGeom prst="rect">
            <a:avLst/>
          </a:prstGeom>
        </p:spPr>
      </p:pic>
    </p:spTree>
    <p:extLst>
      <p:ext uri="{BB962C8B-B14F-4D97-AF65-F5344CB8AC3E}">
        <p14:creationId xmlns:p14="http://schemas.microsoft.com/office/powerpoint/2010/main" val="461675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A841E32A-EB6F-47A2-AF6B-AF79BF1E89C5}"/>
              </a:ext>
            </a:extLst>
          </p:cNvPr>
          <p:cNvSpPr/>
          <p:nvPr/>
        </p:nvSpPr>
        <p:spPr>
          <a:xfrm>
            <a:off x="0" y="6211671"/>
            <a:ext cx="9144000" cy="646330"/>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46" name="Picture 45" descr="CHRC-logo_blue.png">
            <a:extLst>
              <a:ext uri="{FF2B5EF4-FFF2-40B4-BE49-F238E27FC236}">
                <a16:creationId xmlns:a16="http://schemas.microsoft.com/office/drawing/2014/main" id="{095A59FD-9F52-4C72-A6A6-4B5DFA8DC5CA}"/>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380250" y="5889891"/>
            <a:ext cx="716292" cy="712746"/>
          </a:xfrm>
          <a:prstGeom prst="rect">
            <a:avLst/>
          </a:prstGeom>
        </p:spPr>
      </p:pic>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0" y="1203861"/>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sp>
        <p:nvSpPr>
          <p:cNvPr id="11" name="Text Box 3">
            <a:extLst>
              <a:ext uri="{FF2B5EF4-FFF2-40B4-BE49-F238E27FC236}">
                <a16:creationId xmlns:a16="http://schemas.microsoft.com/office/drawing/2014/main" id="{463F200F-D9DC-4E02-8310-89E6728C91E8}"/>
              </a:ext>
            </a:extLst>
          </p:cNvPr>
          <p:cNvSpPr txBox="1">
            <a:spLocks noChangeArrowheads="1"/>
          </p:cNvSpPr>
          <p:nvPr/>
        </p:nvSpPr>
        <p:spPr bwMode="auto">
          <a:xfrm>
            <a:off x="146654" y="6202050"/>
            <a:ext cx="4341263" cy="784830"/>
          </a:xfrm>
          <a:prstGeom prst="rect">
            <a:avLst/>
          </a:prstGeom>
          <a:noFill/>
          <a:ln w="9525">
            <a:noFill/>
            <a:miter lim="800000"/>
            <a:headEnd/>
            <a:tailEnd/>
          </a:ln>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Pfizer Canada Inc./BMS Canada.  Eliquis (</a:t>
            </a:r>
            <a:r>
              <a:rPr kumimoji="0" lang="fr-FR" altLang="en-US"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apixaban</a:t>
            </a: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Product </a:t>
            </a:r>
            <a:r>
              <a:rPr kumimoji="0" lang="fr-FR" altLang="en-US"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Monograph</a:t>
            </a: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2018.</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Boehringer </a:t>
            </a:r>
            <a:r>
              <a:rPr kumimoji="0" lang="fr-FR" altLang="en-US"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Ingelheim</a:t>
            </a: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Canada Ltd. Pradaxa (</a:t>
            </a:r>
            <a:r>
              <a:rPr kumimoji="0" lang="fr-FR" altLang="en-US"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dagbatran</a:t>
            </a: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Product </a:t>
            </a:r>
            <a:r>
              <a:rPr kumimoji="0" lang="fr-FR" altLang="en-US"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Monograph</a:t>
            </a: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August 11, 2016.</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Bayer Inc. Xarelto (</a:t>
            </a:r>
            <a:r>
              <a:rPr kumimoji="0" lang="fr-FR" altLang="en-US"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rivaroxaban</a:t>
            </a: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Product </a:t>
            </a:r>
            <a:r>
              <a:rPr kumimoji="0" lang="fr-FR" altLang="en-US"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Monograph</a:t>
            </a: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2018.</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altLang="en-US"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Daiichi</a:t>
            </a: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a:t>
            </a:r>
            <a:r>
              <a:rPr kumimoji="0" lang="fr-FR" altLang="en-US"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Sankyp</a:t>
            </a: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Inc. </a:t>
            </a:r>
            <a:r>
              <a:rPr kumimoji="0" lang="fr-FR" altLang="en-US"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Lixiana</a:t>
            </a: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a:t>
            </a:r>
            <a:r>
              <a:rPr kumimoji="0" lang="fr-FR" altLang="en-US"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edoxaban</a:t>
            </a: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Product </a:t>
            </a:r>
            <a:r>
              <a:rPr kumimoji="0" lang="fr-FR" altLang="en-US"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Monograph</a:t>
            </a: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2017.</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endParaRPr>
          </a:p>
        </p:txBody>
      </p:sp>
      <p:sp>
        <p:nvSpPr>
          <p:cNvPr id="12" name="Rectangle 11">
            <a:extLst>
              <a:ext uri="{FF2B5EF4-FFF2-40B4-BE49-F238E27FC236}">
                <a16:creationId xmlns:a16="http://schemas.microsoft.com/office/drawing/2014/main" id="{70E9D2C5-3E70-40AB-BB85-FFBAFB8D7BFF}"/>
              </a:ext>
            </a:extLst>
          </p:cNvPr>
          <p:cNvSpPr/>
          <p:nvPr/>
        </p:nvSpPr>
        <p:spPr>
          <a:xfrm>
            <a:off x="146654" y="87192"/>
            <a:ext cx="6716601" cy="1015663"/>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CA" sz="2000" b="1" i="0" u="none" strike="noStrike" kern="1200" cap="none" spc="0" normalizeH="0" baseline="0" noProof="0" dirty="0">
                <a:ln>
                  <a:noFill/>
                </a:ln>
                <a:solidFill>
                  <a:srgbClr val="183059"/>
                </a:solidFill>
                <a:effectLst/>
                <a:uLnTx/>
                <a:uFillTx/>
                <a:latin typeface="Arial Narrow" panose="020B0606020202030204" pitchFamily="34" charset="0"/>
                <a:ea typeface="+mn-ea"/>
                <a:cs typeface="Aharoni" panose="02010803020104030203" pitchFamily="2" charset="-79"/>
              </a:rPr>
              <a:t>Recommandations relatives à la posologie des AOD chez les patients en FA présentant une atteinte rénale selon la monographie canadienne des produits</a:t>
            </a:r>
          </a:p>
        </p:txBody>
      </p:sp>
      <p:pic>
        <p:nvPicPr>
          <p:cNvPr id="15" name="4E92DA43-5712-40E9-AFDC-2C1062C78C6F" descr="7646DFF2-B812-4635-AA57-5171E34E5A45@chrc">
            <a:extLst>
              <a:ext uri="{FF2B5EF4-FFF2-40B4-BE49-F238E27FC236}">
                <a16:creationId xmlns:a16="http://schemas.microsoft.com/office/drawing/2014/main" id="{CECD24C8-B182-4760-BE1E-A9CBD857DA0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46366" y="205884"/>
            <a:ext cx="1494821" cy="85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a:extLst>
              <a:ext uri="{FF2B5EF4-FFF2-40B4-BE49-F238E27FC236}">
                <a16:creationId xmlns:a16="http://schemas.microsoft.com/office/drawing/2014/main" id="{30893BE9-2748-4704-9C58-E096C68315F9}"/>
              </a:ext>
            </a:extLst>
          </p:cNvPr>
          <p:cNvPicPr>
            <a:picLocks noChangeAspect="1"/>
          </p:cNvPicPr>
          <p:nvPr/>
        </p:nvPicPr>
        <p:blipFill>
          <a:blip r:embed="rId6"/>
          <a:stretch>
            <a:fillRect/>
          </a:stretch>
        </p:blipFill>
        <p:spPr>
          <a:xfrm>
            <a:off x="1122378" y="1225476"/>
            <a:ext cx="6899244" cy="485731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9353555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6448" y="1225130"/>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8545FEA6-91B3-4CEA-BDDB-78E11F2A9A3F}"/>
              </a:ext>
            </a:extLst>
          </p:cNvPr>
          <p:cNvSpPr/>
          <p:nvPr/>
        </p:nvSpPr>
        <p:spPr>
          <a:xfrm>
            <a:off x="199816" y="213660"/>
            <a:ext cx="5587940" cy="707886"/>
          </a:xfrm>
          <a:prstGeom prst="rect">
            <a:avLst/>
          </a:prstGeom>
          <a:noFill/>
        </p:spPr>
        <p:txBody>
          <a:bodyPr wrap="square">
            <a:spAutoFit/>
          </a:bodyPr>
          <a:lstStyle/>
          <a:p>
            <a:pPr lvl="0">
              <a:defRPr/>
            </a:pPr>
            <a:r>
              <a:rPr lang="en-CA" sz="4000" b="1" dirty="0">
                <a:solidFill>
                  <a:srgbClr val="183059"/>
                </a:solidFill>
                <a:latin typeface="Arial Narrow" panose="020B0606020202030204" pitchFamily="34" charset="0"/>
                <a:cs typeface="Aharoni" panose="02010803020104030203" pitchFamily="2" charset="-79"/>
              </a:rPr>
              <a:t>Antidotes des AOD</a:t>
            </a:r>
          </a:p>
        </p:txBody>
      </p:sp>
      <p:graphicFrame>
        <p:nvGraphicFramePr>
          <p:cNvPr id="10" name="Table 9">
            <a:extLst>
              <a:ext uri="{FF2B5EF4-FFF2-40B4-BE49-F238E27FC236}">
                <a16:creationId xmlns:a16="http://schemas.microsoft.com/office/drawing/2014/main" id="{9A7DAB65-4F62-49CB-8EF9-B2CCE8A0049E}"/>
              </a:ext>
            </a:extLst>
          </p:cNvPr>
          <p:cNvGraphicFramePr>
            <a:graphicFrameLocks noGrp="1"/>
          </p:cNvGraphicFramePr>
          <p:nvPr>
            <p:extLst>
              <p:ext uri="{D42A27DB-BD31-4B8C-83A1-F6EECF244321}">
                <p14:modId xmlns:p14="http://schemas.microsoft.com/office/powerpoint/2010/main" val="2650990949"/>
              </p:ext>
            </p:extLst>
          </p:nvPr>
        </p:nvGraphicFramePr>
        <p:xfrm>
          <a:off x="274320" y="1631326"/>
          <a:ext cx="8595360" cy="3992880"/>
        </p:xfrm>
        <a:graphic>
          <a:graphicData uri="http://schemas.openxmlformats.org/drawingml/2006/table">
            <a:tbl>
              <a:tblPr firstRow="1" bandRow="1">
                <a:effectLst>
                  <a:outerShdw blurRad="50800" dist="38100" dir="2700000" algn="tl" rotWithShape="0">
                    <a:prstClr val="black">
                      <a:alpha val="40000"/>
                    </a:prstClr>
                  </a:outerShdw>
                </a:effectLst>
                <a:tableStyleId>{5C22544A-7EE6-4342-B048-85BDC9FD1C3A}</a:tableStyleId>
              </a:tblPr>
              <a:tblGrid>
                <a:gridCol w="2953335">
                  <a:extLst>
                    <a:ext uri="{9D8B030D-6E8A-4147-A177-3AD203B41FA5}">
                      <a16:colId xmlns:a16="http://schemas.microsoft.com/office/drawing/2014/main" val="20000"/>
                    </a:ext>
                  </a:extLst>
                </a:gridCol>
                <a:gridCol w="5642025">
                  <a:extLst>
                    <a:ext uri="{9D8B030D-6E8A-4147-A177-3AD203B41FA5}">
                      <a16:colId xmlns:a16="http://schemas.microsoft.com/office/drawing/2014/main" val="20001"/>
                    </a:ext>
                  </a:extLst>
                </a:gridCol>
              </a:tblGrid>
              <a:tr h="1188720">
                <a:tc>
                  <a:txBody>
                    <a:bodyPr/>
                    <a:lstStyle/>
                    <a:p>
                      <a:pPr algn="l">
                        <a:lnSpc>
                          <a:spcPct val="140000"/>
                        </a:lnSpc>
                      </a:pPr>
                      <a:r>
                        <a:rPr lang="fr-CH" sz="2800" b="1" noProof="0" dirty="0" err="1">
                          <a:solidFill>
                            <a:srgbClr val="000000"/>
                          </a:solidFill>
                          <a:latin typeface="Arial Narrow" panose="020B0606020202030204" pitchFamily="34" charset="0"/>
                          <a:cs typeface="Lato"/>
                        </a:rPr>
                        <a:t>Andexanet</a:t>
                      </a:r>
                      <a:r>
                        <a:rPr lang="fr-CH" sz="2800" b="1" baseline="30000" noProof="0" dirty="0" err="1">
                          <a:solidFill>
                            <a:srgbClr val="000000"/>
                          </a:solidFill>
                          <a:latin typeface="Arial Narrow" panose="020B0606020202030204" pitchFamily="34" charset="0"/>
                          <a:cs typeface="Lato"/>
                        </a:rPr>
                        <a:t>a</a:t>
                      </a:r>
                      <a:endParaRPr lang="fr-CH" sz="2800" b="1" baseline="30000" noProof="0" dirty="0">
                        <a:solidFill>
                          <a:srgbClr val="000000"/>
                        </a:solidFill>
                        <a:latin typeface="Arial Narrow" panose="020B0606020202030204" pitchFamily="34" charset="0"/>
                        <a:cs typeface="Lato"/>
                      </a:endParaRPr>
                    </a:p>
                    <a:p>
                      <a:pPr algn="l">
                        <a:lnSpc>
                          <a:spcPct val="140000"/>
                        </a:lnSpc>
                      </a:pPr>
                      <a:r>
                        <a:rPr lang="fr-CH" sz="2400" b="0" baseline="30000" noProof="0" dirty="0">
                          <a:solidFill>
                            <a:srgbClr val="000000"/>
                          </a:solidFill>
                          <a:latin typeface="Arial Narrow" panose="020B0606020202030204" pitchFamily="34" charset="0"/>
                          <a:cs typeface="Lato"/>
                        </a:rPr>
                        <a:t>(PRT064445)</a:t>
                      </a:r>
                    </a:p>
                  </a:txBody>
                  <a:tcPr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ECF1FA"/>
                    </a:solidFill>
                  </a:tcPr>
                </a:tc>
                <a:tc>
                  <a:txBody>
                    <a:bodyPr/>
                    <a:lstStyle/>
                    <a:p>
                      <a:pPr marL="285750" indent="-285750">
                        <a:buClrTx/>
                        <a:buFont typeface="Wingdings" pitchFamily="2" charset="2"/>
                        <a:buChar char="§"/>
                      </a:pPr>
                      <a:r>
                        <a:rPr lang="fr-CH" sz="2000" b="0" noProof="0" dirty="0">
                          <a:solidFill>
                            <a:srgbClr val="000000"/>
                          </a:solidFill>
                          <a:latin typeface="Arial Narrow" panose="020B0606020202030204" pitchFamily="34" charset="0"/>
                          <a:cs typeface="Lato"/>
                        </a:rPr>
                        <a:t>Antidote</a:t>
                      </a:r>
                      <a:r>
                        <a:rPr lang="fr-CH" sz="2000" b="0" baseline="0" noProof="0" dirty="0">
                          <a:solidFill>
                            <a:srgbClr val="000000"/>
                          </a:solidFill>
                          <a:latin typeface="Arial Narrow" panose="020B0606020202030204" pitchFamily="34" charset="0"/>
                          <a:cs typeface="Lato"/>
                        </a:rPr>
                        <a:t> pour les inhibiteurs du facteur </a:t>
                      </a:r>
                      <a:r>
                        <a:rPr lang="fr-CH" sz="2000" b="0" baseline="0" noProof="0" dirty="0" err="1">
                          <a:solidFill>
                            <a:srgbClr val="000000"/>
                          </a:solidFill>
                          <a:latin typeface="Arial Narrow" panose="020B0606020202030204" pitchFamily="34" charset="0"/>
                          <a:cs typeface="Lato"/>
                        </a:rPr>
                        <a:t>Xa</a:t>
                      </a:r>
                      <a:r>
                        <a:rPr lang="fr-CH" sz="2000" b="0" baseline="0" noProof="0" dirty="0">
                          <a:solidFill>
                            <a:srgbClr val="000000"/>
                          </a:solidFill>
                          <a:latin typeface="Arial Narrow" panose="020B0606020202030204" pitchFamily="34" charset="0"/>
                          <a:cs typeface="Lato"/>
                        </a:rPr>
                        <a:t> </a:t>
                      </a:r>
                    </a:p>
                    <a:p>
                      <a:pPr marL="285750" indent="-285750">
                        <a:buClrTx/>
                        <a:buFont typeface="Wingdings" pitchFamily="2" charset="2"/>
                        <a:buChar char="§"/>
                      </a:pPr>
                      <a:r>
                        <a:rPr lang="fr-CH" sz="2000" b="0" baseline="0" noProof="0" dirty="0">
                          <a:solidFill>
                            <a:srgbClr val="000000"/>
                          </a:solidFill>
                          <a:latin typeface="Arial Narrow" panose="020B0606020202030204" pitchFamily="34" charset="0"/>
                          <a:cs typeface="Lato"/>
                        </a:rPr>
                        <a:t>Protéine recombinante se liant au site de l’inhibiteur du facteur </a:t>
                      </a:r>
                      <a:r>
                        <a:rPr lang="fr-CH" sz="2000" b="0" baseline="0" noProof="0" dirty="0" err="1">
                          <a:solidFill>
                            <a:srgbClr val="000000"/>
                          </a:solidFill>
                          <a:latin typeface="Arial Narrow" panose="020B0606020202030204" pitchFamily="34" charset="0"/>
                          <a:cs typeface="Lato"/>
                        </a:rPr>
                        <a:t>Xa</a:t>
                      </a:r>
                      <a:endParaRPr lang="fr-CH" sz="2000" b="0" noProof="0" dirty="0">
                        <a:solidFill>
                          <a:srgbClr val="000000"/>
                        </a:solidFill>
                        <a:latin typeface="Arial Narrow" panose="020B0606020202030204" pitchFamily="34" charset="0"/>
                        <a:cs typeface="Lato"/>
                      </a:endParaRP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ECF1FA"/>
                    </a:solidFill>
                  </a:tcPr>
                </a:tc>
                <a:extLst>
                  <a:ext uri="{0D108BD9-81ED-4DB2-BD59-A6C34878D82A}">
                    <a16:rowId xmlns:a16="http://schemas.microsoft.com/office/drawing/2014/main" val="10001"/>
                  </a:ext>
                </a:extLst>
              </a:tr>
              <a:tr h="1188720">
                <a:tc>
                  <a:txBody>
                    <a:bodyPr/>
                    <a:lstStyle/>
                    <a:p>
                      <a:pPr algn="l">
                        <a:lnSpc>
                          <a:spcPct val="140000"/>
                        </a:lnSpc>
                      </a:pPr>
                      <a:r>
                        <a:rPr lang="fr-CH" sz="2800" b="1" noProof="0" dirty="0" err="1">
                          <a:latin typeface="Arial Narrow" panose="020B0606020202030204" pitchFamily="34" charset="0"/>
                          <a:cs typeface="Lato"/>
                        </a:rPr>
                        <a:t>Aripazine</a:t>
                      </a:r>
                      <a:r>
                        <a:rPr lang="fr-CH" sz="2800" b="1" baseline="30000" noProof="0" dirty="0" err="1">
                          <a:latin typeface="Arial Narrow" panose="020B0606020202030204" pitchFamily="34" charset="0"/>
                          <a:cs typeface="Lato"/>
                        </a:rPr>
                        <a:t>b</a:t>
                      </a:r>
                      <a:endParaRPr lang="fr-CH" sz="2800" b="1" baseline="30000" noProof="0" dirty="0">
                        <a:latin typeface="Arial Narrow" panose="020B0606020202030204" pitchFamily="34" charset="0"/>
                        <a:cs typeface="Lato"/>
                      </a:endParaRPr>
                    </a:p>
                    <a:p>
                      <a:pPr algn="l">
                        <a:lnSpc>
                          <a:spcPct val="140000"/>
                        </a:lnSpc>
                      </a:pPr>
                      <a:r>
                        <a:rPr lang="fr-CH" sz="2400" baseline="30000" noProof="0" dirty="0">
                          <a:latin typeface="Arial Narrow" panose="020B0606020202030204" pitchFamily="34" charset="0"/>
                          <a:cs typeface="Lato"/>
                        </a:rPr>
                        <a:t>(PER977)</a:t>
                      </a: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C3D4EF"/>
                    </a:solidFill>
                  </a:tcPr>
                </a:tc>
                <a:tc>
                  <a:txBody>
                    <a:bodyPr/>
                    <a:lstStyle/>
                    <a:p>
                      <a:pPr marL="285750" marR="0" indent="-285750" algn="l" defTabSz="914400" rtl="0" eaLnBrk="1" fontAlgn="auto" latinLnBrk="0" hangingPunct="1">
                        <a:lnSpc>
                          <a:spcPct val="100000"/>
                        </a:lnSpc>
                        <a:spcBef>
                          <a:spcPts val="0"/>
                        </a:spcBef>
                        <a:spcAft>
                          <a:spcPts val="0"/>
                        </a:spcAft>
                        <a:buClrTx/>
                        <a:buSzTx/>
                        <a:buFont typeface="Wingdings" pitchFamily="2" charset="2"/>
                        <a:buChar char="§"/>
                        <a:tabLst/>
                        <a:defRPr/>
                      </a:pPr>
                      <a:r>
                        <a:rPr lang="fr-CH" sz="2000" b="0" noProof="0" dirty="0">
                          <a:solidFill>
                            <a:srgbClr val="000000"/>
                          </a:solidFill>
                          <a:latin typeface="Arial Narrow" panose="020B0606020202030204" pitchFamily="34" charset="0"/>
                          <a:cs typeface="Lato"/>
                        </a:rPr>
                        <a:t>Antidote</a:t>
                      </a:r>
                      <a:r>
                        <a:rPr lang="fr-CH" sz="2000" b="0" baseline="0" noProof="0" dirty="0">
                          <a:solidFill>
                            <a:srgbClr val="000000"/>
                          </a:solidFill>
                          <a:latin typeface="Arial Narrow" panose="020B0606020202030204" pitchFamily="34" charset="0"/>
                          <a:cs typeface="Lato"/>
                        </a:rPr>
                        <a:t> pour les inhibiteurs du facteur </a:t>
                      </a:r>
                      <a:r>
                        <a:rPr lang="fr-CH" sz="2000" b="0" baseline="0" noProof="0" dirty="0" err="1">
                          <a:solidFill>
                            <a:srgbClr val="000000"/>
                          </a:solidFill>
                          <a:latin typeface="Arial Narrow" panose="020B0606020202030204" pitchFamily="34" charset="0"/>
                          <a:cs typeface="Lato"/>
                        </a:rPr>
                        <a:t>Xa</a:t>
                      </a:r>
                      <a:r>
                        <a:rPr lang="fr-CH" sz="2000" b="0" baseline="0" noProof="0" dirty="0">
                          <a:solidFill>
                            <a:srgbClr val="000000"/>
                          </a:solidFill>
                          <a:latin typeface="Arial Narrow" panose="020B0606020202030204" pitchFamily="34" charset="0"/>
                          <a:cs typeface="Lato"/>
                        </a:rPr>
                        <a:t>, les inhibiteurs directs de la thrombine, les héparines de bas poids moléculaire et le </a:t>
                      </a:r>
                      <a:r>
                        <a:rPr lang="fr-CH" sz="2000" b="0" baseline="0" noProof="0" dirty="0" err="1">
                          <a:solidFill>
                            <a:srgbClr val="000000"/>
                          </a:solidFill>
                          <a:latin typeface="Arial Narrow" panose="020B0606020202030204" pitchFamily="34" charset="0"/>
                          <a:cs typeface="Lato"/>
                        </a:rPr>
                        <a:t>fondaparinux</a:t>
                      </a:r>
                      <a:endParaRPr lang="fr-CH" sz="2000" b="0" baseline="0" noProof="0" dirty="0">
                        <a:solidFill>
                          <a:srgbClr val="000000"/>
                        </a:solidFill>
                        <a:latin typeface="Arial Narrow" panose="020B0606020202030204" pitchFamily="34" charset="0"/>
                        <a:cs typeface="Lato"/>
                      </a:endParaRPr>
                    </a:p>
                    <a:p>
                      <a:pPr marL="285750" marR="0" indent="-285750" algn="l" defTabSz="914400" rtl="0" eaLnBrk="1" fontAlgn="auto" latinLnBrk="0" hangingPunct="1">
                        <a:lnSpc>
                          <a:spcPct val="100000"/>
                        </a:lnSpc>
                        <a:spcBef>
                          <a:spcPts val="0"/>
                        </a:spcBef>
                        <a:spcAft>
                          <a:spcPts val="0"/>
                        </a:spcAft>
                        <a:buClrTx/>
                        <a:buSzTx/>
                        <a:buFont typeface="Wingdings" pitchFamily="2" charset="2"/>
                        <a:buChar char="§"/>
                        <a:tabLst/>
                        <a:defRPr/>
                      </a:pPr>
                      <a:r>
                        <a:rPr lang="fr-CH" sz="2000" b="0" baseline="0" noProof="0" dirty="0">
                          <a:solidFill>
                            <a:srgbClr val="000000"/>
                          </a:solidFill>
                          <a:latin typeface="Arial Narrow" panose="020B0606020202030204" pitchFamily="34" charset="0"/>
                          <a:cs typeface="Lato"/>
                        </a:rPr>
                        <a:t>Petite molécule synthétique; effet d’inversion par la liaison directe à l’anticoagulant </a:t>
                      </a: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C3D4EF"/>
                    </a:solidFill>
                  </a:tcPr>
                </a:tc>
                <a:extLst>
                  <a:ext uri="{0D108BD9-81ED-4DB2-BD59-A6C34878D82A}">
                    <a16:rowId xmlns:a16="http://schemas.microsoft.com/office/drawing/2014/main" val="10002"/>
                  </a:ext>
                </a:extLst>
              </a:tr>
              <a:tr h="1188720">
                <a:tc>
                  <a:txBody>
                    <a:bodyPr/>
                    <a:lstStyle/>
                    <a:p>
                      <a:pPr algn="l">
                        <a:lnSpc>
                          <a:spcPct val="140000"/>
                        </a:lnSpc>
                      </a:pPr>
                      <a:r>
                        <a:rPr lang="fr-CH" sz="2800" b="1" noProof="0" dirty="0" err="1">
                          <a:latin typeface="Arial Narrow" panose="020B0606020202030204" pitchFamily="34" charset="0"/>
                          <a:cs typeface="Lato"/>
                        </a:rPr>
                        <a:t>Idarucizumab</a:t>
                      </a:r>
                      <a:r>
                        <a:rPr lang="fr-CH" sz="2800" b="1" baseline="30000" noProof="0" dirty="0" err="1">
                          <a:latin typeface="Arial Narrow" panose="020B0606020202030204" pitchFamily="34" charset="0"/>
                          <a:cs typeface="Lato"/>
                        </a:rPr>
                        <a:t>c</a:t>
                      </a:r>
                      <a:endParaRPr lang="fr-CH" sz="2800" b="1" baseline="30000" noProof="0" dirty="0">
                        <a:latin typeface="Arial Narrow" panose="020B0606020202030204" pitchFamily="34" charset="0"/>
                        <a:cs typeface="Lato"/>
                      </a:endParaRPr>
                    </a:p>
                    <a:p>
                      <a:pPr algn="l">
                        <a:lnSpc>
                          <a:spcPct val="140000"/>
                        </a:lnSpc>
                      </a:pPr>
                      <a:r>
                        <a:rPr lang="fr-CH" sz="2400" baseline="30000" noProof="0" dirty="0">
                          <a:latin typeface="Arial Narrow" panose="020B0606020202030204" pitchFamily="34" charset="0"/>
                          <a:cs typeface="Lato"/>
                        </a:rPr>
                        <a:t>(BI 655075)</a:t>
                      </a:r>
                    </a:p>
                  </a:txBody>
                  <a:tcPr anchor="ct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CF1FA"/>
                    </a:solidFill>
                  </a:tcPr>
                </a:tc>
                <a:tc>
                  <a:txBody>
                    <a:bodyPr/>
                    <a:lstStyle/>
                    <a:p>
                      <a:pPr marL="285750" indent="-285750">
                        <a:buClrTx/>
                        <a:buFont typeface="Wingdings" pitchFamily="2" charset="2"/>
                        <a:buChar char="§"/>
                      </a:pPr>
                      <a:r>
                        <a:rPr lang="fr-CH" sz="2000" noProof="0" dirty="0">
                          <a:latin typeface="Arial Narrow" panose="020B0606020202030204" pitchFamily="34" charset="0"/>
                          <a:cs typeface="Lato"/>
                        </a:rPr>
                        <a:t>Antidote pour les inhibiteurs directs de la thrombine</a:t>
                      </a:r>
                      <a:endParaRPr lang="fr-CH" sz="2000" baseline="0" noProof="0" dirty="0">
                        <a:latin typeface="Arial Narrow" panose="020B0606020202030204" pitchFamily="34" charset="0"/>
                        <a:cs typeface="Lato"/>
                      </a:endParaRPr>
                    </a:p>
                    <a:p>
                      <a:pPr marL="285750" indent="-285750">
                        <a:buClrTx/>
                        <a:buFont typeface="Wingdings" pitchFamily="2" charset="2"/>
                        <a:buChar char="§"/>
                      </a:pPr>
                      <a:r>
                        <a:rPr lang="fr-CH" sz="2000" baseline="0" noProof="0" dirty="0">
                          <a:latin typeface="Arial Narrow" panose="020B0606020202030204" pitchFamily="34" charset="0"/>
                          <a:cs typeface="Lato"/>
                        </a:rPr>
                        <a:t>Fragment d’anticorps entièrement humanisé</a:t>
                      </a:r>
                    </a:p>
                  </a:txBody>
                  <a:tcPr anchor="ct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CF1FA"/>
                    </a:solidFill>
                  </a:tcPr>
                </a:tc>
                <a:extLst>
                  <a:ext uri="{0D108BD9-81ED-4DB2-BD59-A6C34878D82A}">
                    <a16:rowId xmlns:a16="http://schemas.microsoft.com/office/drawing/2014/main" val="10003"/>
                  </a:ext>
                </a:extLst>
              </a:tr>
            </a:tbl>
          </a:graphicData>
        </a:graphic>
      </p:graphicFrame>
      <p:sp>
        <p:nvSpPr>
          <p:cNvPr id="12" name="Rectangle 11">
            <a:extLst>
              <a:ext uri="{FF2B5EF4-FFF2-40B4-BE49-F238E27FC236}">
                <a16:creationId xmlns:a16="http://schemas.microsoft.com/office/drawing/2014/main" id="{2AECBCDA-5E07-409A-8F17-E36050586DFB}"/>
              </a:ext>
            </a:extLst>
          </p:cNvPr>
          <p:cNvSpPr/>
          <p:nvPr/>
        </p:nvSpPr>
        <p:spPr>
          <a:xfrm>
            <a:off x="0" y="6401169"/>
            <a:ext cx="9144000" cy="456831"/>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13" name="Picture 12" descr="CHRC-logo_blue.png">
            <a:extLst>
              <a:ext uri="{FF2B5EF4-FFF2-40B4-BE49-F238E27FC236}">
                <a16:creationId xmlns:a16="http://schemas.microsoft.com/office/drawing/2014/main" id="{F5F338AB-7CB1-4E75-B69F-7A7105565674}"/>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206029" y="6085781"/>
            <a:ext cx="716292" cy="712746"/>
          </a:xfrm>
          <a:prstGeom prst="rect">
            <a:avLst/>
          </a:prstGeom>
        </p:spPr>
      </p:pic>
      <p:sp>
        <p:nvSpPr>
          <p:cNvPr id="11" name="Text Box 3">
            <a:extLst>
              <a:ext uri="{FF2B5EF4-FFF2-40B4-BE49-F238E27FC236}">
                <a16:creationId xmlns:a16="http://schemas.microsoft.com/office/drawing/2014/main" id="{463F200F-D9DC-4E02-8310-89E6728C91E8}"/>
              </a:ext>
            </a:extLst>
          </p:cNvPr>
          <p:cNvSpPr txBox="1">
            <a:spLocks noChangeArrowheads="1"/>
          </p:cNvSpPr>
          <p:nvPr/>
        </p:nvSpPr>
        <p:spPr bwMode="auto">
          <a:xfrm>
            <a:off x="80422" y="6493941"/>
            <a:ext cx="6674132" cy="369332"/>
          </a:xfrm>
          <a:prstGeom prst="rect">
            <a:avLst/>
          </a:prstGeom>
          <a:noFill/>
          <a:ln w="9525">
            <a:noFill/>
            <a:miter lim="800000"/>
            <a:headEnd/>
            <a:tailEnd/>
          </a:ln>
        </p:spPr>
        <p:txBody>
          <a:bodyPr wrap="square">
            <a:spAutoFit/>
          </a:bodyPr>
          <a:lstStyle/>
          <a:p>
            <a:pPr lvl="0">
              <a:defRPr/>
            </a:pPr>
            <a:r>
              <a:rPr lang="fr-FR" altLang="en-US" sz="900" dirty="0">
                <a:solidFill>
                  <a:prstClr val="white"/>
                </a:solidFill>
                <a:latin typeface="Arial Narrow" panose="020B0606020202030204" pitchFamily="34" charset="0"/>
                <a:cs typeface="Lato"/>
              </a:rPr>
              <a:t>a. </a:t>
            </a:r>
            <a:r>
              <a:rPr lang="fr-FR" altLang="en-US" sz="900" dirty="0" err="1">
                <a:solidFill>
                  <a:prstClr val="white"/>
                </a:solidFill>
                <a:latin typeface="Arial Narrow" panose="020B0606020202030204" pitchFamily="34" charset="0"/>
                <a:cs typeface="Lato"/>
              </a:rPr>
              <a:t>Clinicaltrials,gov</a:t>
            </a:r>
            <a:r>
              <a:rPr lang="fr-FR" altLang="en-US" sz="900" dirty="0">
                <a:solidFill>
                  <a:prstClr val="white"/>
                </a:solidFill>
                <a:latin typeface="Arial Narrow" panose="020B0606020202030204" pitchFamily="34" charset="0"/>
                <a:cs typeface="Lato"/>
              </a:rPr>
              <a:t>; NCT01758432 16; b </a:t>
            </a:r>
            <a:r>
              <a:rPr lang="fr-FR" altLang="en-US" sz="900" dirty="0" err="1">
                <a:solidFill>
                  <a:prstClr val="white"/>
                </a:solidFill>
                <a:latin typeface="Arial Narrow" panose="020B0606020202030204" pitchFamily="34" charset="0"/>
                <a:cs typeface="Lato"/>
              </a:rPr>
              <a:t>Dolgin</a:t>
            </a:r>
            <a:r>
              <a:rPr lang="fr-FR" altLang="en-US" sz="900" dirty="0">
                <a:solidFill>
                  <a:prstClr val="white"/>
                </a:solidFill>
                <a:latin typeface="Arial Narrow" panose="020B0606020202030204" pitchFamily="34" charset="0"/>
                <a:cs typeface="Lato"/>
              </a:rPr>
              <a:t> E. Nat Med. 2013;19:251(17), c, Clinicaltrials.gov;NCT01955720.{18}</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endParaRPr>
          </a:p>
        </p:txBody>
      </p:sp>
      <p:pic>
        <p:nvPicPr>
          <p:cNvPr id="14" name="4E92DA43-5712-40E9-AFDC-2C1062C78C6F" descr="7646DFF2-B812-4635-AA57-5171E34E5A45@chrc">
            <a:extLst>
              <a:ext uri="{FF2B5EF4-FFF2-40B4-BE49-F238E27FC236}">
                <a16:creationId xmlns:a16="http://schemas.microsoft.com/office/drawing/2014/main" id="{33D51E8B-6F07-468C-BA55-00F05996DCD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46366" y="205884"/>
            <a:ext cx="1494821" cy="85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913809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58CEE0F-12BD-4833-AAE0-5F9373A6CFDE}"/>
              </a:ext>
            </a:extLst>
          </p:cNvPr>
          <p:cNvSpPr/>
          <p:nvPr/>
        </p:nvSpPr>
        <p:spPr>
          <a:xfrm>
            <a:off x="0" y="6274169"/>
            <a:ext cx="9144000" cy="583832"/>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5" name="Picture 4" descr="CHRC-logo_blue.png">
            <a:extLst>
              <a:ext uri="{FF2B5EF4-FFF2-40B4-BE49-F238E27FC236}">
                <a16:creationId xmlns:a16="http://schemas.microsoft.com/office/drawing/2014/main" id="{DF22A7E3-AECA-44A3-83B3-3BD4923641B4}"/>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122908" y="5956716"/>
            <a:ext cx="750084" cy="746371"/>
          </a:xfrm>
          <a:prstGeom prst="rect">
            <a:avLst/>
          </a:prstGeom>
        </p:spPr>
      </p:pic>
      <p:sp>
        <p:nvSpPr>
          <p:cNvPr id="28" name="Rectangle 27">
            <a:extLst>
              <a:ext uri="{FF2B5EF4-FFF2-40B4-BE49-F238E27FC236}">
                <a16:creationId xmlns:a16="http://schemas.microsoft.com/office/drawing/2014/main" id="{C250E6C8-43A8-47E6-B78A-189197B49C48}"/>
              </a:ext>
            </a:extLst>
          </p:cNvPr>
          <p:cNvSpPr/>
          <p:nvPr/>
        </p:nvSpPr>
        <p:spPr>
          <a:xfrm>
            <a:off x="0" y="1934761"/>
            <a:ext cx="9144000" cy="2016224"/>
          </a:xfrm>
          <a:prstGeom prst="rect">
            <a:avLst/>
          </a:prstGeom>
          <a:solidFill>
            <a:srgbClr val="23334E">
              <a:alpha val="79000"/>
            </a:srgbClr>
          </a:solidFill>
          <a:ln w="25400" cap="flat" cmpd="sng" algn="ctr">
            <a:noFill/>
            <a:prstDash val="solid"/>
          </a:ln>
          <a:effectLst/>
        </p:spPr>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29" name="Hexagon 28">
            <a:extLst>
              <a:ext uri="{FF2B5EF4-FFF2-40B4-BE49-F238E27FC236}">
                <a16:creationId xmlns:a16="http://schemas.microsoft.com/office/drawing/2014/main" id="{07D6B309-7923-4781-80FC-868FC8A7E93B}"/>
              </a:ext>
            </a:extLst>
          </p:cNvPr>
          <p:cNvSpPr/>
          <p:nvPr/>
        </p:nvSpPr>
        <p:spPr>
          <a:xfrm>
            <a:off x="151640" y="1212321"/>
            <a:ext cx="1676062" cy="1444880"/>
          </a:xfrm>
          <a:prstGeom prst="hexagon">
            <a:avLst/>
          </a:prstGeom>
          <a:solidFill>
            <a:srgbClr val="30C1D7"/>
          </a:solidFill>
          <a:ln w="25400" cap="flat" cmpd="sng" algn="ctr">
            <a:noFill/>
            <a:prstDash val="solid"/>
          </a:ln>
          <a:effectLst/>
        </p:spPr>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IN" sz="4800" b="1" i="0" u="none" strike="noStrike" kern="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8" name="Rectangle 17">
            <a:extLst>
              <a:ext uri="{FF2B5EF4-FFF2-40B4-BE49-F238E27FC236}">
                <a16:creationId xmlns:a16="http://schemas.microsoft.com/office/drawing/2014/main" id="{B54D5F78-C870-433C-9C85-16DC3597EF2B}"/>
              </a:ext>
            </a:extLst>
          </p:cNvPr>
          <p:cNvSpPr/>
          <p:nvPr/>
        </p:nvSpPr>
        <p:spPr>
          <a:xfrm>
            <a:off x="1632098" y="2374489"/>
            <a:ext cx="7166466" cy="1200329"/>
          </a:xfrm>
          <a:prstGeom prst="rect">
            <a:avLst/>
          </a:prstGeom>
        </p:spPr>
        <p:txBody>
          <a:bodyPr wrap="square">
            <a:spAutoFit/>
          </a:bodyPr>
          <a:lstStyle/>
          <a:p>
            <a:pPr algn="ctr">
              <a:defRPr/>
            </a:pPr>
            <a:r>
              <a:rPr lang="fr-BE" sz="3600" b="1" dirty="0">
                <a:solidFill>
                  <a:prstClr val="white"/>
                </a:solidFill>
                <a:latin typeface="Arial Narrow" panose="020B0606020202030204" pitchFamily="34" charset="0"/>
              </a:rPr>
              <a:t>Quels sont les schémas d’utilisation de doses réduites au Canada? </a:t>
            </a:r>
            <a:endParaRPr kumimoji="0" lang="en-CA" sz="3200" b="1" i="0" u="none" strike="noStrike" kern="1200" cap="none" spc="0" normalizeH="0" baseline="0" noProof="0" dirty="0">
              <a:ln>
                <a:noFill/>
              </a:ln>
              <a:solidFill>
                <a:prstClr val="white">
                  <a:lumMod val="95000"/>
                </a:prstClr>
              </a:solidFill>
              <a:effectLst/>
              <a:uLnTx/>
              <a:uFillTx/>
              <a:latin typeface="Arial Narrow" panose="020B0606020202030204" pitchFamily="34" charset="0"/>
              <a:ea typeface="+mn-ea"/>
              <a:cs typeface="Candara"/>
            </a:endParaRPr>
          </a:p>
        </p:txBody>
      </p:sp>
      <p:pic>
        <p:nvPicPr>
          <p:cNvPr id="1028" name="Picture 4" descr="Related image">
            <a:extLst>
              <a:ext uri="{FF2B5EF4-FFF2-40B4-BE49-F238E27FC236}">
                <a16:creationId xmlns:a16="http://schemas.microsoft.com/office/drawing/2014/main" id="{B4D5743E-24DC-4C0F-B336-0E7994D2F6E2}"/>
              </a:ext>
            </a:extLst>
          </p:cNvPr>
          <p:cNvPicPr>
            <a:picLocks noChangeAspect="1" noChangeArrowheads="1"/>
          </p:cNvPicPr>
          <p:nvPr/>
        </p:nvPicPr>
        <p:blipFill>
          <a:blip r:embed="rId5" cstate="hqprint">
            <a:lum bright="70000" contrast="-70000"/>
            <a:extLst>
              <a:ext uri="{28A0092B-C50C-407E-A947-70E740481C1C}">
                <a14:useLocalDpi xmlns:a14="http://schemas.microsoft.com/office/drawing/2010/main" val="0"/>
              </a:ext>
            </a:extLst>
          </a:blip>
          <a:srcRect/>
          <a:stretch>
            <a:fillRect/>
          </a:stretch>
        </p:blipFill>
        <p:spPr bwMode="auto">
          <a:xfrm>
            <a:off x="468507" y="1427447"/>
            <a:ext cx="1094480" cy="10944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6510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6448" y="1225130"/>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8545FEA6-91B3-4CEA-BDDB-78E11F2A9A3F}"/>
              </a:ext>
            </a:extLst>
          </p:cNvPr>
          <p:cNvSpPr/>
          <p:nvPr/>
        </p:nvSpPr>
        <p:spPr>
          <a:xfrm>
            <a:off x="161925" y="215064"/>
            <a:ext cx="6942260" cy="830997"/>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sz="2400" b="1" i="0" u="none" strike="noStrike" kern="1200" cap="none" spc="0" normalizeH="0" baseline="0" noProof="0" dirty="0">
                <a:ln>
                  <a:noFill/>
                </a:ln>
                <a:solidFill>
                  <a:srgbClr val="183059"/>
                </a:solidFill>
                <a:effectLst/>
                <a:uLnTx/>
                <a:uFillTx/>
                <a:latin typeface="Arial Narrow" panose="020B0606020202030204" pitchFamily="34" charset="0"/>
                <a:ea typeface="+mn-ea"/>
                <a:cs typeface="Aharoni" panose="02010803020104030203" pitchFamily="2" charset="-79"/>
              </a:rPr>
              <a:t>Utilisation appropriée des agents </a:t>
            </a:r>
            <a:r>
              <a:rPr kumimoji="0" lang="fr-FR" sz="2400" b="1" i="0" u="none" strike="noStrike" kern="1200" cap="none" spc="0" normalizeH="0" baseline="0" noProof="0" dirty="0" err="1">
                <a:ln>
                  <a:noFill/>
                </a:ln>
                <a:solidFill>
                  <a:srgbClr val="183059"/>
                </a:solidFill>
                <a:effectLst/>
                <a:uLnTx/>
                <a:uFillTx/>
                <a:latin typeface="Arial Narrow" panose="020B0606020202030204" pitchFamily="34" charset="0"/>
                <a:ea typeface="+mn-ea"/>
                <a:cs typeface="Aharoni" panose="02010803020104030203" pitchFamily="2" charset="-79"/>
              </a:rPr>
              <a:t>antithrombotiques</a:t>
            </a:r>
            <a:r>
              <a:rPr kumimoji="0" lang="fr-FR" sz="2400" b="1" i="0" u="none" strike="noStrike" kern="1200" cap="none" spc="0" normalizeH="0" baseline="0" noProof="0" dirty="0">
                <a:ln>
                  <a:noFill/>
                </a:ln>
                <a:solidFill>
                  <a:srgbClr val="183059"/>
                </a:solidFill>
                <a:effectLst/>
                <a:uLnTx/>
                <a:uFillTx/>
                <a:latin typeface="Arial Narrow" panose="020B0606020202030204" pitchFamily="34" charset="0"/>
                <a:ea typeface="+mn-ea"/>
                <a:cs typeface="Aharoni" panose="02010803020104030203" pitchFamily="2" charset="-79"/>
              </a:rPr>
              <a:t> chez les patients canadiens atteints de FANV</a:t>
            </a:r>
          </a:p>
        </p:txBody>
      </p:sp>
      <p:sp>
        <p:nvSpPr>
          <p:cNvPr id="12" name="Rectangle 11">
            <a:extLst>
              <a:ext uri="{FF2B5EF4-FFF2-40B4-BE49-F238E27FC236}">
                <a16:creationId xmlns:a16="http://schemas.microsoft.com/office/drawing/2014/main" id="{2AECBCDA-5E07-409A-8F17-E36050586DFB}"/>
              </a:ext>
            </a:extLst>
          </p:cNvPr>
          <p:cNvSpPr/>
          <p:nvPr/>
        </p:nvSpPr>
        <p:spPr>
          <a:xfrm>
            <a:off x="0" y="6401169"/>
            <a:ext cx="9144000" cy="456831"/>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13" name="Picture 12" descr="CHRC-logo_blue.png">
            <a:extLst>
              <a:ext uri="{FF2B5EF4-FFF2-40B4-BE49-F238E27FC236}">
                <a16:creationId xmlns:a16="http://schemas.microsoft.com/office/drawing/2014/main" id="{F5F338AB-7CB1-4E75-B69F-7A7105565674}"/>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206029" y="6085781"/>
            <a:ext cx="716292" cy="712746"/>
          </a:xfrm>
          <a:prstGeom prst="rect">
            <a:avLst/>
          </a:prstGeom>
        </p:spPr>
      </p:pic>
      <p:sp>
        <p:nvSpPr>
          <p:cNvPr id="11" name="Text Box 3">
            <a:extLst>
              <a:ext uri="{FF2B5EF4-FFF2-40B4-BE49-F238E27FC236}">
                <a16:creationId xmlns:a16="http://schemas.microsoft.com/office/drawing/2014/main" id="{463F200F-D9DC-4E02-8310-89E6728C91E8}"/>
              </a:ext>
            </a:extLst>
          </p:cNvPr>
          <p:cNvSpPr txBox="1">
            <a:spLocks noChangeArrowheads="1"/>
          </p:cNvSpPr>
          <p:nvPr/>
        </p:nvSpPr>
        <p:spPr bwMode="auto">
          <a:xfrm>
            <a:off x="80422" y="6493941"/>
            <a:ext cx="2652145" cy="230832"/>
          </a:xfrm>
          <a:prstGeom prst="rect">
            <a:avLst/>
          </a:prstGeom>
          <a:noFill/>
          <a:ln w="9525">
            <a:noFill/>
            <a:miter lim="800000"/>
            <a:headEnd/>
            <a:tailEnd/>
          </a:ln>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Bell AD, et al. Am J </a:t>
            </a:r>
            <a:r>
              <a:rPr kumimoji="0" lang="en-CA" altLang="en-US"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Cardiol</a:t>
            </a:r>
            <a:r>
              <a:rPr kumimoji="0" lang="en-CA"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2016 Apr 1;117(7):1107-11</a:t>
            </a:r>
          </a:p>
        </p:txBody>
      </p:sp>
      <p:sp>
        <p:nvSpPr>
          <p:cNvPr id="14" name="TextBox 13">
            <a:extLst>
              <a:ext uri="{FF2B5EF4-FFF2-40B4-BE49-F238E27FC236}">
                <a16:creationId xmlns:a16="http://schemas.microsoft.com/office/drawing/2014/main" id="{0B1A95A2-E232-4D4B-B364-ED43630DFEB5}"/>
              </a:ext>
            </a:extLst>
          </p:cNvPr>
          <p:cNvSpPr txBox="1"/>
          <p:nvPr/>
        </p:nvSpPr>
        <p:spPr>
          <a:xfrm>
            <a:off x="228127" y="1428937"/>
            <a:ext cx="8915873" cy="4655421"/>
          </a:xfrm>
          <a:prstGeom prst="rect">
            <a:avLst/>
          </a:prstGeom>
          <a:noFill/>
        </p:spPr>
        <p:txBody>
          <a:bodyPr wrap="square" lIns="38397" tIns="19199" rIns="38397" bIns="19199" rtlCol="0">
            <a:spAutoFit/>
          </a:bodyPr>
          <a:lstStyle/>
          <a:p>
            <a:pPr marL="342900" marR="0" lvl="0" indent="-342900" algn="l" defTabSz="685800" rtl="0" eaLnBrk="1" fontAlgn="auto" latinLnBrk="0" hangingPunct="1">
              <a:lnSpc>
                <a:spcPct val="100000"/>
              </a:lnSpc>
              <a:spcBef>
                <a:spcPts val="0"/>
              </a:spcBef>
              <a:spcAft>
                <a:spcPts val="0"/>
              </a:spcAft>
              <a:buClr>
                <a:srgbClr val="00B0F0"/>
              </a:buClr>
              <a:buSzTx/>
              <a:buFont typeface="Wingdings" panose="05000000000000000000" pitchFamily="2" charset="2"/>
              <a:buChar char="§"/>
              <a:tabLst/>
              <a:defRPr/>
            </a:pPr>
            <a:r>
              <a:rPr kumimoji="0" lang="fr-BE" sz="23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7 019 patients atteints de FANV proviennent de 735 cabinets de médecins généralistes</a:t>
            </a:r>
          </a:p>
          <a:p>
            <a:pPr marL="342900" marR="0" lvl="0" indent="-342900" algn="l" defTabSz="685800" rtl="0" eaLnBrk="1" fontAlgn="auto" latinLnBrk="0" hangingPunct="1">
              <a:lnSpc>
                <a:spcPct val="100000"/>
              </a:lnSpc>
              <a:spcBef>
                <a:spcPts val="0"/>
              </a:spcBef>
              <a:spcAft>
                <a:spcPts val="0"/>
              </a:spcAft>
              <a:buClr>
                <a:srgbClr val="00B0F0"/>
              </a:buClr>
              <a:buSzTx/>
              <a:buFont typeface="Wingdings" panose="05000000000000000000" pitchFamily="2" charset="2"/>
              <a:buChar char="§"/>
              <a:tabLst/>
              <a:defRPr/>
            </a:pPr>
            <a:r>
              <a:rPr kumimoji="0" lang="fr-BE" sz="23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Plus de 90% des patients ayant un score CHADS</a:t>
            </a:r>
            <a:r>
              <a:rPr kumimoji="0" lang="fr-BE" sz="2300" b="1" i="0" u="none" strike="noStrike" kern="1200" cap="none" spc="0" normalizeH="0" baseline="-25000" noProof="0" dirty="0">
                <a:ln>
                  <a:noFill/>
                </a:ln>
                <a:solidFill>
                  <a:prstClr val="black">
                    <a:lumMod val="75000"/>
                    <a:lumOff val="25000"/>
                  </a:prstClr>
                </a:solidFill>
                <a:effectLst/>
                <a:uLnTx/>
                <a:uFillTx/>
                <a:latin typeface="Arial Narrow" panose="020B0606020202030204" pitchFamily="34" charset="0"/>
                <a:ea typeface="+mn-ea"/>
                <a:cs typeface="+mn-cs"/>
              </a:rPr>
              <a:t>2</a:t>
            </a:r>
            <a:r>
              <a:rPr kumimoji="0" lang="fr-BE" sz="23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 &gt;1 reçoivent un anticoagulant oral</a:t>
            </a:r>
          </a:p>
          <a:p>
            <a:pPr marL="0" marR="0" lvl="0" indent="0" algn="ctr" defTabSz="685800" rtl="0" eaLnBrk="1" fontAlgn="auto" latinLnBrk="0" hangingPunct="1">
              <a:lnSpc>
                <a:spcPct val="100000"/>
              </a:lnSpc>
              <a:spcBef>
                <a:spcPts val="0"/>
              </a:spcBef>
              <a:spcAft>
                <a:spcPts val="0"/>
              </a:spcAft>
              <a:buClr>
                <a:srgbClr val="00B0F0"/>
              </a:buClr>
              <a:buSzTx/>
              <a:buFontTx/>
              <a:buNone/>
              <a:tabLst/>
              <a:defRPr/>
            </a:pPr>
            <a:r>
              <a:rPr kumimoji="0" lang="fr-BE" sz="3600" b="1" i="0" u="none" strike="noStrike" kern="1200" cap="none" spc="0" normalizeH="0" baseline="0" noProof="0" dirty="0">
                <a:ln w="22225">
                  <a:solidFill>
                    <a:srgbClr val="183059"/>
                  </a:solidFill>
                  <a:prstDash val="solid"/>
                </a:ln>
                <a:solidFill>
                  <a:srgbClr val="00B0F0"/>
                </a:solidFill>
                <a:effectLst/>
                <a:uLnTx/>
                <a:uFillTx/>
                <a:latin typeface="Arial Narrow" panose="020B0606020202030204" pitchFamily="34" charset="0"/>
                <a:ea typeface="+mn-ea"/>
                <a:cs typeface="+mn-cs"/>
              </a:rPr>
              <a:t>MAIS …. </a:t>
            </a:r>
          </a:p>
          <a:p>
            <a:pPr marL="342900" marR="0" lvl="0" indent="-342900" algn="l" defTabSz="685800" rtl="0" eaLnBrk="1" fontAlgn="auto" latinLnBrk="0" hangingPunct="1">
              <a:lnSpc>
                <a:spcPct val="100000"/>
              </a:lnSpc>
              <a:spcBef>
                <a:spcPts val="0"/>
              </a:spcBef>
              <a:spcAft>
                <a:spcPts val="0"/>
              </a:spcAft>
              <a:buClr>
                <a:srgbClr val="00B0F0"/>
              </a:buClr>
              <a:buSzTx/>
              <a:buFont typeface="Wingdings" panose="05000000000000000000" pitchFamily="2" charset="2"/>
              <a:buChar char="§"/>
              <a:tabLst/>
              <a:defRPr/>
            </a:pPr>
            <a:r>
              <a:rPr kumimoji="0" lang="fr-BE" sz="23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Plus de 50 % des patients sous ACO reçoivent de la warfarine </a:t>
            </a:r>
          </a:p>
          <a:p>
            <a:pPr marL="685800" marR="0" lvl="1" indent="-342900" algn="l" defTabSz="685800" rtl="0" eaLnBrk="1" fontAlgn="auto" latinLnBrk="0" hangingPunct="1">
              <a:lnSpc>
                <a:spcPct val="100000"/>
              </a:lnSpc>
              <a:spcBef>
                <a:spcPts val="0"/>
              </a:spcBef>
              <a:spcAft>
                <a:spcPts val="0"/>
              </a:spcAft>
              <a:buClr>
                <a:srgbClr val="00B0F0"/>
              </a:buClr>
              <a:buSzTx/>
              <a:buFont typeface="Arial" panose="020B0604020202020204" pitchFamily="34" charset="0"/>
              <a:buChar char="•"/>
              <a:tabLst/>
              <a:defRPr/>
            </a:pPr>
            <a:r>
              <a:rPr kumimoji="0" lang="fr-BE" sz="20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Chez 30,9% des patients sous warfarine , le temps dans la zone thérapeutique est &lt; 65%</a:t>
            </a:r>
          </a:p>
          <a:p>
            <a:pPr marL="342900" marR="0" lvl="0" indent="-342900" algn="l" defTabSz="685800" rtl="0" eaLnBrk="1" fontAlgn="auto" latinLnBrk="0" hangingPunct="1">
              <a:lnSpc>
                <a:spcPct val="100000"/>
              </a:lnSpc>
              <a:spcBef>
                <a:spcPts val="0"/>
              </a:spcBef>
              <a:spcAft>
                <a:spcPts val="0"/>
              </a:spcAft>
              <a:buClr>
                <a:srgbClr val="00B0F0"/>
              </a:buClr>
              <a:buSzTx/>
              <a:buFont typeface="Wingdings" panose="05000000000000000000" pitchFamily="2" charset="2"/>
              <a:buChar char="§"/>
              <a:tabLst/>
              <a:defRPr/>
            </a:pPr>
            <a:r>
              <a:rPr kumimoji="0" lang="fr-BE" sz="23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Parmi les patients sous AOD, 11,7 % recevaient une dose inappropriée</a:t>
            </a:r>
          </a:p>
          <a:p>
            <a:pPr marL="685800" marR="0" lvl="1" indent="-342900" algn="l" defTabSz="685800" rtl="0" eaLnBrk="1" fontAlgn="auto" latinLnBrk="0" hangingPunct="1">
              <a:lnSpc>
                <a:spcPct val="100000"/>
              </a:lnSpc>
              <a:spcBef>
                <a:spcPts val="0"/>
              </a:spcBef>
              <a:spcAft>
                <a:spcPts val="0"/>
              </a:spcAft>
              <a:buClr>
                <a:srgbClr val="00B0F0"/>
              </a:buClr>
              <a:buSzTx/>
              <a:buFont typeface="Arial" panose="020B0604020202020204" pitchFamily="34" charset="0"/>
              <a:buChar char="•"/>
              <a:tabLst/>
              <a:defRPr/>
            </a:pPr>
            <a:r>
              <a:rPr kumimoji="0" lang="fr-BE" sz="20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Chez 7,4 %, le médicament était sous-dosé</a:t>
            </a:r>
          </a:p>
          <a:p>
            <a:pPr marL="685800" marR="0" lvl="1" indent="-342900" algn="l" defTabSz="685800" rtl="0" eaLnBrk="1" fontAlgn="auto" latinLnBrk="0" hangingPunct="1">
              <a:lnSpc>
                <a:spcPct val="100000"/>
              </a:lnSpc>
              <a:spcBef>
                <a:spcPts val="0"/>
              </a:spcBef>
              <a:spcAft>
                <a:spcPts val="0"/>
              </a:spcAft>
              <a:buClr>
                <a:srgbClr val="00B0F0"/>
              </a:buClr>
              <a:buSzTx/>
              <a:buFont typeface="Arial" panose="020B0604020202020204" pitchFamily="34" charset="0"/>
              <a:buChar char="•"/>
              <a:tabLst/>
              <a:defRPr/>
            </a:pPr>
            <a:r>
              <a:rPr kumimoji="0" lang="fr-BE" sz="20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Chez 4,3 %, le médicament était </a:t>
            </a:r>
            <a:r>
              <a:rPr kumimoji="0" lang="fr-BE" sz="2000" b="1" i="0" u="none" strike="noStrike" kern="1200" cap="none" spc="0" normalizeH="0" baseline="0" noProof="0" dirty="0" err="1">
                <a:ln>
                  <a:noFill/>
                </a:ln>
                <a:solidFill>
                  <a:prstClr val="black">
                    <a:lumMod val="75000"/>
                    <a:lumOff val="25000"/>
                  </a:prstClr>
                </a:solidFill>
                <a:effectLst/>
                <a:uLnTx/>
                <a:uFillTx/>
                <a:latin typeface="Arial Narrow" panose="020B0606020202030204" pitchFamily="34" charset="0"/>
                <a:ea typeface="+mn-ea"/>
                <a:cs typeface="+mn-cs"/>
              </a:rPr>
              <a:t>surdosé</a:t>
            </a:r>
            <a:r>
              <a:rPr kumimoji="0" lang="fr-BE" sz="20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 </a:t>
            </a:r>
          </a:p>
          <a:p>
            <a:pPr marL="342900" marR="0" lvl="0" indent="-342900" algn="l" defTabSz="685800" rtl="0" eaLnBrk="1" fontAlgn="auto" latinLnBrk="0" hangingPunct="1">
              <a:lnSpc>
                <a:spcPct val="100000"/>
              </a:lnSpc>
              <a:spcBef>
                <a:spcPts val="0"/>
              </a:spcBef>
              <a:spcAft>
                <a:spcPts val="0"/>
              </a:spcAft>
              <a:buClr>
                <a:srgbClr val="00B0F0"/>
              </a:buClr>
              <a:buSzTx/>
              <a:buFont typeface="Wingdings" panose="05000000000000000000" pitchFamily="2" charset="2"/>
              <a:buChar char="§"/>
              <a:tabLst/>
              <a:defRPr/>
            </a:pPr>
            <a:r>
              <a:rPr kumimoji="0" lang="fr-BE" sz="23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Chez 3,2 % des patients sous AOD, le médicament était contre-indiqué en raison d’une dysfonction rénale</a:t>
            </a:r>
          </a:p>
        </p:txBody>
      </p:sp>
      <p:sp>
        <p:nvSpPr>
          <p:cNvPr id="15" name="Text Box 3">
            <a:extLst>
              <a:ext uri="{FF2B5EF4-FFF2-40B4-BE49-F238E27FC236}">
                <a16:creationId xmlns:a16="http://schemas.microsoft.com/office/drawing/2014/main" id="{D0D71F70-7396-45E5-BC57-5292DB34E524}"/>
              </a:ext>
            </a:extLst>
          </p:cNvPr>
          <p:cNvSpPr txBox="1">
            <a:spLocks noChangeArrowheads="1"/>
          </p:cNvSpPr>
          <p:nvPr/>
        </p:nvSpPr>
        <p:spPr bwMode="auto">
          <a:xfrm>
            <a:off x="161925" y="6164203"/>
            <a:ext cx="8600238" cy="230832"/>
          </a:xfrm>
          <a:prstGeom prst="rect">
            <a:avLst/>
          </a:prstGeom>
          <a:noFill/>
          <a:ln w="9525">
            <a:noFill/>
            <a:miter lim="800000"/>
            <a:headEnd/>
            <a:tailEnd/>
          </a:ln>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altLang="en-US" sz="900" b="0" i="0" u="none" strike="noStrike" kern="1200" cap="none" spc="0" normalizeH="0" baseline="0" noProof="0" dirty="0">
                <a:ln>
                  <a:noFill/>
                </a:ln>
                <a:solidFill>
                  <a:prstClr val="black">
                    <a:lumMod val="85000"/>
                    <a:lumOff val="15000"/>
                  </a:prstClr>
                </a:solidFill>
                <a:effectLst/>
                <a:uLnTx/>
                <a:uFillTx/>
                <a:latin typeface="Arial Narrow" panose="020B0606020202030204" pitchFamily="34" charset="0"/>
                <a:ea typeface="+mn-ea"/>
                <a:cs typeface="Lato"/>
              </a:rPr>
              <a:t>FANV : FA non </a:t>
            </a:r>
            <a:r>
              <a:rPr kumimoji="0" lang="en-CA" altLang="en-US" sz="900" b="0" i="0" u="none" strike="noStrike" kern="1200" cap="none" spc="0" normalizeH="0" baseline="0" noProof="0" dirty="0" err="1">
                <a:ln>
                  <a:noFill/>
                </a:ln>
                <a:solidFill>
                  <a:prstClr val="black">
                    <a:lumMod val="85000"/>
                    <a:lumOff val="15000"/>
                  </a:prstClr>
                </a:solidFill>
                <a:effectLst/>
                <a:uLnTx/>
                <a:uFillTx/>
                <a:latin typeface="Arial Narrow" panose="020B0606020202030204" pitchFamily="34" charset="0"/>
                <a:ea typeface="+mn-ea"/>
                <a:cs typeface="Lato"/>
              </a:rPr>
              <a:t>valvulaire</a:t>
            </a:r>
            <a:endParaRPr kumimoji="0" lang="en-CA" altLang="en-US" sz="900" b="0" i="0" u="none" strike="noStrike" kern="1200" cap="none" spc="0" normalizeH="0" baseline="0" noProof="0" dirty="0">
              <a:ln>
                <a:noFill/>
              </a:ln>
              <a:solidFill>
                <a:prstClr val="black">
                  <a:lumMod val="85000"/>
                  <a:lumOff val="15000"/>
                </a:prstClr>
              </a:solidFill>
              <a:effectLst/>
              <a:uLnTx/>
              <a:uFillTx/>
              <a:latin typeface="Arial Narrow" panose="020B0606020202030204" pitchFamily="34" charset="0"/>
              <a:ea typeface="+mn-ea"/>
              <a:cs typeface="Lato"/>
            </a:endParaRPr>
          </a:p>
        </p:txBody>
      </p:sp>
      <p:pic>
        <p:nvPicPr>
          <p:cNvPr id="16" name="4E92DA43-5712-40E9-AFDC-2C1062C78C6F" descr="7646DFF2-B812-4635-AA57-5171E34E5A45@chrc">
            <a:extLst>
              <a:ext uri="{FF2B5EF4-FFF2-40B4-BE49-F238E27FC236}">
                <a16:creationId xmlns:a16="http://schemas.microsoft.com/office/drawing/2014/main" id="{A4815CA6-F4E5-4A12-BAC9-94B9CC436A6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46366" y="205884"/>
            <a:ext cx="1494821" cy="85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08912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xEl>
                                              <p:pRg st="3" end="3"/>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4">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6448" y="1225130"/>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2AECBCDA-5E07-409A-8F17-E36050586DFB}"/>
              </a:ext>
            </a:extLst>
          </p:cNvPr>
          <p:cNvSpPr/>
          <p:nvPr/>
        </p:nvSpPr>
        <p:spPr>
          <a:xfrm>
            <a:off x="0" y="6401169"/>
            <a:ext cx="9144000" cy="456831"/>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13" name="Picture 12" descr="CHRC-logo_blue.png">
            <a:extLst>
              <a:ext uri="{FF2B5EF4-FFF2-40B4-BE49-F238E27FC236}">
                <a16:creationId xmlns:a16="http://schemas.microsoft.com/office/drawing/2014/main" id="{F5F338AB-7CB1-4E75-B69F-7A7105565674}"/>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206029" y="6085781"/>
            <a:ext cx="716292" cy="712746"/>
          </a:xfrm>
          <a:prstGeom prst="rect">
            <a:avLst/>
          </a:prstGeom>
        </p:spPr>
      </p:pic>
      <p:sp>
        <p:nvSpPr>
          <p:cNvPr id="11" name="Text Box 3">
            <a:extLst>
              <a:ext uri="{FF2B5EF4-FFF2-40B4-BE49-F238E27FC236}">
                <a16:creationId xmlns:a16="http://schemas.microsoft.com/office/drawing/2014/main" id="{463F200F-D9DC-4E02-8310-89E6728C91E8}"/>
              </a:ext>
            </a:extLst>
          </p:cNvPr>
          <p:cNvSpPr txBox="1">
            <a:spLocks noChangeArrowheads="1"/>
          </p:cNvSpPr>
          <p:nvPr/>
        </p:nvSpPr>
        <p:spPr bwMode="auto">
          <a:xfrm>
            <a:off x="85738" y="6426573"/>
            <a:ext cx="6674132" cy="400110"/>
          </a:xfrm>
          <a:prstGeom prst="rect">
            <a:avLst/>
          </a:prstGeom>
          <a:noFill/>
          <a:ln w="9525">
            <a:noFill/>
            <a:miter lim="800000"/>
            <a:headEnd/>
            <a:tailEnd/>
          </a:ln>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0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Non-vitamin K antagonist Oral Anticoagulant (NOAC) Use and Dosing in Canadian Practice: Insights from the Optimizing </a:t>
            </a:r>
            <a:r>
              <a:rPr kumimoji="0" lang="en-CA" sz="10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mn-cs"/>
              </a:rPr>
              <a:t>PharmacoTherapy</a:t>
            </a:r>
            <a:r>
              <a:rPr kumimoji="0" lang="en-CA" sz="10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 in the Management Approach to Lowering risk in Atrial Fibrillation (OPTIMAL-AF) Program  - CCS 2018 Poster Presentation</a:t>
            </a:r>
            <a:endParaRPr kumimoji="0" lang="en-CA" altLang="en-US" sz="3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endParaRPr>
          </a:p>
        </p:txBody>
      </p:sp>
      <p:graphicFrame>
        <p:nvGraphicFramePr>
          <p:cNvPr id="19" name="Chart 18">
            <a:extLst>
              <a:ext uri="{FF2B5EF4-FFF2-40B4-BE49-F238E27FC236}">
                <a16:creationId xmlns:a16="http://schemas.microsoft.com/office/drawing/2014/main" id="{CA2B4B1C-4414-4F8C-B142-A7A0275EA121}"/>
              </a:ext>
            </a:extLst>
          </p:cNvPr>
          <p:cNvGraphicFramePr/>
          <p:nvPr/>
        </p:nvGraphicFramePr>
        <p:xfrm>
          <a:off x="-405169" y="2199116"/>
          <a:ext cx="4045687" cy="3491463"/>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20" name="Chart 19">
            <a:extLst>
              <a:ext uri="{FF2B5EF4-FFF2-40B4-BE49-F238E27FC236}">
                <a16:creationId xmlns:a16="http://schemas.microsoft.com/office/drawing/2014/main" id="{19548227-9C3C-43CD-AAEE-3B71B4B2F9DB}"/>
              </a:ext>
            </a:extLst>
          </p:cNvPr>
          <p:cNvGraphicFramePr/>
          <p:nvPr/>
        </p:nvGraphicFramePr>
        <p:xfrm>
          <a:off x="2484839" y="2199115"/>
          <a:ext cx="4045687" cy="3491463"/>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22" name="Chart 21">
            <a:extLst>
              <a:ext uri="{FF2B5EF4-FFF2-40B4-BE49-F238E27FC236}">
                <a16:creationId xmlns:a16="http://schemas.microsoft.com/office/drawing/2014/main" id="{D6887B70-2C07-4061-B691-62D1778CCAB4}"/>
              </a:ext>
            </a:extLst>
          </p:cNvPr>
          <p:cNvGraphicFramePr/>
          <p:nvPr/>
        </p:nvGraphicFramePr>
        <p:xfrm>
          <a:off x="5472866" y="2265728"/>
          <a:ext cx="4045687" cy="3491463"/>
        </p:xfrm>
        <a:graphic>
          <a:graphicData uri="http://schemas.openxmlformats.org/drawingml/2006/chart">
            <c:chart xmlns:c="http://schemas.openxmlformats.org/drawingml/2006/chart" xmlns:r="http://schemas.openxmlformats.org/officeDocument/2006/relationships" r:id="rId7"/>
          </a:graphicData>
        </a:graphic>
      </p:graphicFrame>
      <p:sp>
        <p:nvSpPr>
          <p:cNvPr id="2" name="TextBox 1">
            <a:extLst>
              <a:ext uri="{FF2B5EF4-FFF2-40B4-BE49-F238E27FC236}">
                <a16:creationId xmlns:a16="http://schemas.microsoft.com/office/drawing/2014/main" id="{ADFFE308-16B7-4070-8711-41400F1B4A85}"/>
              </a:ext>
            </a:extLst>
          </p:cNvPr>
          <p:cNvSpPr txBox="1"/>
          <p:nvPr/>
        </p:nvSpPr>
        <p:spPr>
          <a:xfrm>
            <a:off x="318977" y="1704022"/>
            <a:ext cx="2312581"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18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Apixaban (n=556</a:t>
            </a:r>
            <a:r>
              <a:rPr kumimoji="0" lang="en-CA" sz="1800" b="1" i="0" u="none" strike="noStrike" kern="1200" cap="none" spc="0" normalizeH="0" baseline="30000" noProof="0" dirty="0">
                <a:ln>
                  <a:noFill/>
                </a:ln>
                <a:solidFill>
                  <a:prstClr val="black"/>
                </a:solidFill>
                <a:effectLst/>
                <a:uLnTx/>
                <a:uFillTx/>
                <a:latin typeface="Arial Narrow" panose="020B0606020202030204" pitchFamily="34" charset="0"/>
                <a:ea typeface="+mn-ea"/>
                <a:cs typeface="+mn-cs"/>
              </a:rPr>
              <a:t>+</a:t>
            </a:r>
            <a:r>
              <a:rPr kumimoji="0" lang="en-CA" sz="18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a:t>
            </a:r>
            <a:endParaRPr kumimoji="0" lang="en-US" sz="18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endParaRPr>
          </a:p>
        </p:txBody>
      </p:sp>
      <p:sp>
        <p:nvSpPr>
          <p:cNvPr id="23" name="TextBox 22">
            <a:extLst>
              <a:ext uri="{FF2B5EF4-FFF2-40B4-BE49-F238E27FC236}">
                <a16:creationId xmlns:a16="http://schemas.microsoft.com/office/drawing/2014/main" id="{6B61A9FD-87A9-4A7F-BE2F-267C6D051F79}"/>
              </a:ext>
            </a:extLst>
          </p:cNvPr>
          <p:cNvSpPr txBox="1"/>
          <p:nvPr/>
        </p:nvSpPr>
        <p:spPr>
          <a:xfrm>
            <a:off x="3257108" y="1704022"/>
            <a:ext cx="2312581"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18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Dabigatran (n=181</a:t>
            </a:r>
            <a:r>
              <a:rPr kumimoji="0" lang="en-CA" sz="1800" b="1" i="0" u="none" strike="noStrike" kern="1200" cap="none" spc="0" normalizeH="0" baseline="30000" noProof="0" dirty="0">
                <a:ln>
                  <a:noFill/>
                </a:ln>
                <a:solidFill>
                  <a:prstClr val="black"/>
                </a:solidFill>
                <a:effectLst/>
                <a:uLnTx/>
                <a:uFillTx/>
                <a:latin typeface="Arial Narrow" panose="020B0606020202030204" pitchFamily="34" charset="0"/>
                <a:ea typeface="+mn-ea"/>
                <a:cs typeface="+mn-cs"/>
              </a:rPr>
              <a:t>+</a:t>
            </a:r>
            <a:r>
              <a:rPr kumimoji="0" lang="en-CA" sz="18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a:t>
            </a:r>
            <a:endParaRPr kumimoji="0" lang="en-US" sz="18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endParaRPr>
          </a:p>
        </p:txBody>
      </p:sp>
      <p:sp>
        <p:nvSpPr>
          <p:cNvPr id="24" name="TextBox 23">
            <a:extLst>
              <a:ext uri="{FF2B5EF4-FFF2-40B4-BE49-F238E27FC236}">
                <a16:creationId xmlns:a16="http://schemas.microsoft.com/office/drawing/2014/main" id="{110381A3-DAAD-4615-A106-0C1BA5610B49}"/>
              </a:ext>
            </a:extLst>
          </p:cNvPr>
          <p:cNvSpPr txBox="1"/>
          <p:nvPr/>
        </p:nvSpPr>
        <p:spPr>
          <a:xfrm>
            <a:off x="6254009" y="1685849"/>
            <a:ext cx="2312581"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18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Rivaroxaban (n=369</a:t>
            </a:r>
            <a:r>
              <a:rPr kumimoji="0" lang="en-CA" sz="1800" b="1" i="0" u="none" strike="noStrike" kern="1200" cap="none" spc="0" normalizeH="0" baseline="30000" noProof="0" dirty="0">
                <a:ln>
                  <a:noFill/>
                </a:ln>
                <a:solidFill>
                  <a:prstClr val="black"/>
                </a:solidFill>
                <a:effectLst/>
                <a:uLnTx/>
                <a:uFillTx/>
                <a:latin typeface="Arial Narrow" panose="020B0606020202030204" pitchFamily="34" charset="0"/>
                <a:ea typeface="+mn-ea"/>
                <a:cs typeface="+mn-cs"/>
              </a:rPr>
              <a:t>+</a:t>
            </a:r>
            <a:r>
              <a:rPr kumimoji="0" lang="en-CA" sz="18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a:t>
            </a:r>
            <a:endParaRPr kumimoji="0" lang="en-US" sz="18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endParaRPr>
          </a:p>
        </p:txBody>
      </p:sp>
      <p:sp>
        <p:nvSpPr>
          <p:cNvPr id="25" name="Rectangle 24">
            <a:extLst>
              <a:ext uri="{FF2B5EF4-FFF2-40B4-BE49-F238E27FC236}">
                <a16:creationId xmlns:a16="http://schemas.microsoft.com/office/drawing/2014/main" id="{63B65967-35D1-4D5B-9280-10E053AEC85F}"/>
              </a:ext>
            </a:extLst>
          </p:cNvPr>
          <p:cNvSpPr/>
          <p:nvPr/>
        </p:nvSpPr>
        <p:spPr>
          <a:xfrm>
            <a:off x="221678" y="5789746"/>
            <a:ext cx="8922321" cy="646331"/>
          </a:xfrm>
          <a:prstGeom prst="rect">
            <a:avLst/>
          </a:prstGeom>
        </p:spPr>
        <p:txBody>
          <a:bodyPr wrap="square">
            <a:spAutoFit/>
          </a:bodyPr>
          <a:lstStyle/>
          <a:p>
            <a:pPr marL="0" marR="0" lvl="0" indent="0" algn="ctr" defTabSz="342900" rtl="0" eaLnBrk="1" fontAlgn="auto" latinLnBrk="0" hangingPunct="1">
              <a:lnSpc>
                <a:spcPct val="100000"/>
              </a:lnSpc>
              <a:spcBef>
                <a:spcPts val="0"/>
              </a:spcBef>
              <a:spcAft>
                <a:spcPts val="0"/>
              </a:spcAft>
              <a:buClrTx/>
              <a:buSzTx/>
              <a:buFontTx/>
              <a:buNone/>
              <a:tabLst/>
              <a:defRPr/>
            </a:pPr>
            <a:r>
              <a:rPr kumimoji="0" lang="en-CA" sz="1200" b="1" i="0" u="none" strike="noStrike" kern="1200" cap="none" spc="0" normalizeH="0" baseline="0" noProof="0" dirty="0">
                <a:ln>
                  <a:noFill/>
                </a:ln>
                <a:solidFill>
                  <a:prstClr val="black">
                    <a:lumMod val="85000"/>
                    <a:lumOff val="15000"/>
                  </a:prstClr>
                </a:solidFill>
                <a:effectLst/>
                <a:uLnTx/>
                <a:uFillTx/>
                <a:latin typeface="Arial Narrow" panose="020B0606020202030204" pitchFamily="34" charset="0"/>
                <a:ea typeface="+mn-ea"/>
                <a:cs typeface="+mn-cs"/>
              </a:rPr>
              <a:t>*</a:t>
            </a:r>
            <a:r>
              <a:rPr kumimoji="0" lang="fr-FR" sz="12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En accord avec les recommandations posologiques figurant dans la monographie des produits de Santé Canada</a:t>
            </a:r>
          </a:p>
          <a:p>
            <a:pPr marL="0" marR="0" lvl="0" indent="0" algn="ctr" defTabSz="342900" rtl="0" eaLnBrk="1" fontAlgn="auto" latinLnBrk="0" hangingPunct="1">
              <a:lnSpc>
                <a:spcPct val="100000"/>
              </a:lnSpc>
              <a:spcBef>
                <a:spcPts val="0"/>
              </a:spcBef>
              <a:spcAft>
                <a:spcPts val="0"/>
              </a:spcAft>
              <a:buClrTx/>
              <a:buSzTx/>
              <a:buFontTx/>
              <a:buNone/>
              <a:tabLst/>
              <a:defRPr/>
            </a:pPr>
            <a:r>
              <a:rPr kumimoji="0" lang="fr-FR" sz="12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 </a:t>
            </a:r>
            <a:r>
              <a:rPr kumimoji="0" lang="fr-FR" sz="1200" b="1" i="0" u="none" strike="noStrike" kern="1200" cap="none" spc="0" normalizeH="0" baseline="30000" noProof="0" dirty="0">
                <a:ln>
                  <a:noFill/>
                </a:ln>
                <a:solidFill>
                  <a:prstClr val="black"/>
                </a:solidFill>
                <a:effectLst/>
                <a:uLnTx/>
                <a:uFillTx/>
                <a:latin typeface="Arial Narrow" panose="020B0606020202030204" pitchFamily="34" charset="0"/>
                <a:ea typeface="+mn-ea"/>
                <a:cs typeface="+mn-cs"/>
              </a:rPr>
              <a:t>+</a:t>
            </a:r>
            <a:r>
              <a:rPr kumimoji="0" lang="fr-FR" sz="12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Informations posologiques disponibles</a:t>
            </a:r>
          </a:p>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lumMod val="85000"/>
                  <a:lumOff val="15000"/>
                </a:prstClr>
              </a:solidFill>
              <a:effectLst/>
              <a:uLnTx/>
              <a:uFillTx/>
              <a:latin typeface="Arial Narrow" panose="020B0606020202030204" pitchFamily="34" charset="0"/>
              <a:ea typeface="+mn-ea"/>
              <a:cs typeface="+mn-cs"/>
            </a:endParaRPr>
          </a:p>
        </p:txBody>
      </p:sp>
      <p:sp>
        <p:nvSpPr>
          <p:cNvPr id="16" name="Rectangle 15">
            <a:extLst>
              <a:ext uri="{FF2B5EF4-FFF2-40B4-BE49-F238E27FC236}">
                <a16:creationId xmlns:a16="http://schemas.microsoft.com/office/drawing/2014/main" id="{4B05FE17-A315-4F41-A84F-A6072B23434A}"/>
              </a:ext>
            </a:extLst>
          </p:cNvPr>
          <p:cNvSpPr/>
          <p:nvPr/>
        </p:nvSpPr>
        <p:spPr>
          <a:xfrm>
            <a:off x="46020" y="65441"/>
            <a:ext cx="6484506" cy="646331"/>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3600" b="1" i="0" u="none" strike="noStrike" kern="1200" cap="none" spc="0" normalizeH="0" baseline="0" noProof="0" dirty="0">
                <a:ln>
                  <a:noFill/>
                </a:ln>
                <a:solidFill>
                  <a:srgbClr val="183059"/>
                </a:solidFill>
                <a:effectLst/>
                <a:uLnTx/>
                <a:uFillTx/>
                <a:latin typeface="Arial Narrow" panose="020B0606020202030204" pitchFamily="34" charset="0"/>
                <a:ea typeface="+mn-ea"/>
                <a:cs typeface="Aharoni" panose="02010803020104030203" pitchFamily="2" charset="-79"/>
              </a:rPr>
              <a:t>Doses des AOD et concordance *</a:t>
            </a:r>
          </a:p>
        </p:txBody>
      </p:sp>
      <p:pic>
        <p:nvPicPr>
          <p:cNvPr id="15" name="Picture 14" descr="A drawing of a face&#10;&#10;Description generated with high confidence">
            <a:extLst>
              <a:ext uri="{FF2B5EF4-FFF2-40B4-BE49-F238E27FC236}">
                <a16:creationId xmlns:a16="http://schemas.microsoft.com/office/drawing/2014/main" id="{4731783E-D55D-42AF-99A9-69406358FA42}"/>
              </a:ext>
            </a:extLst>
          </p:cNvPr>
          <p:cNvPicPr>
            <a:picLocks noChangeAspect="1"/>
          </p:cNvPicPr>
          <p:nvPr/>
        </p:nvPicPr>
        <p:blipFill>
          <a:blip r:embed="rId8" cstate="hqprint">
            <a:clrChange>
              <a:clrFrom>
                <a:srgbClr val="FFFFFF"/>
              </a:clrFrom>
              <a:clrTo>
                <a:srgbClr val="FFFFFF">
                  <a:alpha val="0"/>
                </a:srgbClr>
              </a:clrTo>
            </a:clrChange>
            <a:duotone>
              <a:schemeClr val="accent5">
                <a:shade val="45000"/>
                <a:satMod val="135000"/>
              </a:schemeClr>
              <a:prstClr val="white"/>
            </a:duotone>
            <a:extLst>
              <a:ext uri="{BEBA8EAE-BF5A-486C-A8C5-ECC9F3942E4B}">
                <a14:imgProps xmlns:a14="http://schemas.microsoft.com/office/drawing/2010/main">
                  <a14:imgLayer r:embed="rId9">
                    <a14:imgEffect>
                      <a14:saturation sat="0"/>
                    </a14:imgEffect>
                  </a14:imgLayer>
                </a14:imgProps>
              </a:ext>
              <a:ext uri="{28A0092B-C50C-407E-A947-70E740481C1C}">
                <a14:useLocalDpi xmlns:a14="http://schemas.microsoft.com/office/drawing/2010/main" val="0"/>
              </a:ext>
            </a:extLst>
          </a:blip>
          <a:stretch>
            <a:fillRect/>
          </a:stretch>
        </p:blipFill>
        <p:spPr>
          <a:xfrm>
            <a:off x="149760" y="692804"/>
            <a:ext cx="1556955" cy="411401"/>
          </a:xfrm>
          <a:prstGeom prst="rect">
            <a:avLst/>
          </a:prstGeom>
        </p:spPr>
      </p:pic>
      <p:pic>
        <p:nvPicPr>
          <p:cNvPr id="18" name="4E92DA43-5712-40E9-AFDC-2C1062C78C6F" descr="7646DFF2-B812-4635-AA57-5171E34E5A45@chrc">
            <a:extLst>
              <a:ext uri="{FF2B5EF4-FFF2-40B4-BE49-F238E27FC236}">
                <a16:creationId xmlns:a16="http://schemas.microsoft.com/office/drawing/2014/main" id="{EFC40787-BC90-4C73-A526-B2CE4FDFDDD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346366" y="205884"/>
            <a:ext cx="1494821" cy="85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186571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58CEE0F-12BD-4833-AAE0-5F9373A6CFDE}"/>
              </a:ext>
            </a:extLst>
          </p:cNvPr>
          <p:cNvSpPr/>
          <p:nvPr/>
        </p:nvSpPr>
        <p:spPr>
          <a:xfrm>
            <a:off x="0" y="6274169"/>
            <a:ext cx="9144000" cy="583832"/>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5" name="Picture 4" descr="CHRC-logo_blue.png">
            <a:extLst>
              <a:ext uri="{FF2B5EF4-FFF2-40B4-BE49-F238E27FC236}">
                <a16:creationId xmlns:a16="http://schemas.microsoft.com/office/drawing/2014/main" id="{DF22A7E3-AECA-44A3-83B3-3BD4923641B4}"/>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122908" y="5956716"/>
            <a:ext cx="750084" cy="746371"/>
          </a:xfrm>
          <a:prstGeom prst="rect">
            <a:avLst/>
          </a:prstGeom>
        </p:spPr>
      </p:pic>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0" y="1073457"/>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8545FEA6-91B3-4CEA-BDDB-78E11F2A9A3F}"/>
              </a:ext>
            </a:extLst>
          </p:cNvPr>
          <p:cNvSpPr/>
          <p:nvPr/>
        </p:nvSpPr>
        <p:spPr>
          <a:xfrm>
            <a:off x="161925" y="161141"/>
            <a:ext cx="8068238" cy="1446550"/>
          </a:xfrm>
          <a:prstGeom prst="rect">
            <a:avLst/>
          </a:prstGeom>
          <a:noFill/>
        </p:spPr>
        <p:txBody>
          <a:bodyPr wrap="square">
            <a:spAutoFit/>
          </a:bodyPr>
          <a:lstStyle/>
          <a:p>
            <a:pPr>
              <a:defRPr/>
            </a:pPr>
            <a:r>
              <a:rPr lang="fr-CH" sz="4400" b="1" dirty="0">
                <a:solidFill>
                  <a:srgbClr val="1B1A5A"/>
                </a:solidFill>
                <a:latin typeface="Arial Narrow" pitchFamily="34" charset="0"/>
              </a:rPr>
              <a:t>Divulgation de renseignements </a:t>
            </a:r>
            <a:br>
              <a:rPr lang="fr-CH" sz="4400" b="1" dirty="0">
                <a:solidFill>
                  <a:srgbClr val="1B1A5A"/>
                </a:solidFill>
                <a:latin typeface="Arial Narrow" pitchFamily="34" charset="0"/>
              </a:rPr>
            </a:br>
            <a:endParaRPr lang="en-US" sz="4400" b="1" dirty="0">
              <a:solidFill>
                <a:srgbClr val="1B1A5A"/>
              </a:solidFill>
              <a:latin typeface="Arial Narrow" pitchFamily="34" charset="0"/>
              <a:cs typeface="Aharoni" panose="02010803020104030203" pitchFamily="2" charset="-79"/>
            </a:endParaRPr>
          </a:p>
        </p:txBody>
      </p:sp>
      <p:pic>
        <p:nvPicPr>
          <p:cNvPr id="10" name="4E92DA43-5712-40E9-AFDC-2C1062C78C6F" descr="7646DFF2-B812-4635-AA57-5171E34E5A45@chrc">
            <a:extLst>
              <a:ext uri="{FF2B5EF4-FFF2-40B4-BE49-F238E27FC236}">
                <a16:creationId xmlns:a16="http://schemas.microsoft.com/office/drawing/2014/main" id="{2EECCD36-CE6F-478D-9D49-D95CBDEFE1B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75497" y="113419"/>
            <a:ext cx="1494821" cy="85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Content Placeholder 2">
            <a:extLst>
              <a:ext uri="{FF2B5EF4-FFF2-40B4-BE49-F238E27FC236}">
                <a16:creationId xmlns:a16="http://schemas.microsoft.com/office/drawing/2014/main" id="{52D142DD-2378-47D0-9654-1436CB6EBC05}"/>
              </a:ext>
            </a:extLst>
          </p:cNvPr>
          <p:cNvSpPr txBox="1">
            <a:spLocks/>
          </p:cNvSpPr>
          <p:nvPr/>
        </p:nvSpPr>
        <p:spPr>
          <a:xfrm>
            <a:off x="266700" y="1337751"/>
            <a:ext cx="8399278" cy="435133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Lato"/>
                <a:ea typeface="+mn-ea"/>
                <a:cs typeface="Lato"/>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Lato"/>
                <a:ea typeface="+mn-ea"/>
                <a:cs typeface="Lato"/>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Lato"/>
                <a:ea typeface="+mn-ea"/>
                <a:cs typeface="Lato"/>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Lato"/>
                <a:ea typeface="+mn-ea"/>
                <a:cs typeface="Lato"/>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Lato"/>
                <a:ea typeface="+mn-ea"/>
                <a:cs typeface="Lato"/>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buClr>
                <a:srgbClr val="242C49"/>
              </a:buClr>
              <a:buFont typeface="Arial" panose="020B0604020202020204" pitchFamily="34" charset="0"/>
              <a:buNone/>
              <a:defRPr/>
            </a:pPr>
            <a:r>
              <a:rPr lang="fr-FR" altLang="en-US" sz="3600" b="1" kern="0" dirty="0">
                <a:solidFill>
                  <a:schemeClr val="tx1">
                    <a:lumMod val="85000"/>
                    <a:lumOff val="15000"/>
                  </a:schemeClr>
                </a:solidFill>
                <a:latin typeface="Arial Narrow" panose="020B0606020202030204" pitchFamily="34" charset="0"/>
                <a:sym typeface="Arial Narrow Bold" charset="0"/>
              </a:rPr>
              <a:t>Conférencier - </a:t>
            </a:r>
            <a:r>
              <a:rPr lang="fr-FR" altLang="en-US" sz="3600" b="1" dirty="0">
                <a:solidFill>
                  <a:srgbClr val="183059"/>
                </a:solidFill>
                <a:latin typeface="Arial Narrow" panose="020B0606020202030204" pitchFamily="34" charset="0"/>
                <a:sym typeface="Arial Narrow Bold" charset="0"/>
              </a:rPr>
              <a:t>[nom du conférencier] </a:t>
            </a:r>
            <a:endParaRPr lang="fr-FR" altLang="en-US" sz="3600" b="1" kern="0" dirty="0">
              <a:solidFill>
                <a:srgbClr val="183059"/>
              </a:solidFill>
              <a:latin typeface="Arial Narrow" panose="020B0606020202030204" pitchFamily="34" charset="0"/>
              <a:sym typeface="Arial Narrow Bold" charset="0"/>
            </a:endParaRPr>
          </a:p>
          <a:p>
            <a:pPr marL="0" indent="0">
              <a:buNone/>
            </a:pPr>
            <a:endParaRPr lang="fr-FR" altLang="en-US" sz="3200" b="1" u="sng" dirty="0">
              <a:solidFill>
                <a:srgbClr val="1B1A5A"/>
              </a:solidFill>
              <a:latin typeface="Agency FB" pitchFamily="34" charset="0"/>
              <a:ea typeface="ＭＳ Ｐゴシック" pitchFamily="34" charset="-128"/>
              <a:sym typeface="Arial Narrow Bold" charset="0"/>
            </a:endParaRPr>
          </a:p>
          <a:p>
            <a:pPr marL="0" indent="0">
              <a:buNone/>
            </a:pPr>
            <a:r>
              <a:rPr lang="fr-FR" altLang="en-US" sz="3200" b="1" dirty="0">
                <a:solidFill>
                  <a:srgbClr val="183059"/>
                </a:solidFill>
                <a:latin typeface="Arial Narrow" pitchFamily="34" charset="0"/>
                <a:ea typeface="ＭＳ Ｐゴシック" pitchFamily="34" charset="-128"/>
                <a:sym typeface="Arial Narrow Bold" charset="0"/>
              </a:rPr>
              <a:t>Relations avec des intérêts commerciaux :</a:t>
            </a:r>
            <a:endParaRPr lang="fr-FR" altLang="en-US" sz="2400" b="1" u="sng" dirty="0">
              <a:solidFill>
                <a:srgbClr val="000000">
                  <a:lumMod val="65000"/>
                  <a:lumOff val="35000"/>
                </a:srgbClr>
              </a:solidFill>
              <a:latin typeface="Arial Narrow" pitchFamily="34" charset="0"/>
              <a:ea typeface="ＭＳ Ｐゴシック" pitchFamily="34" charset="-128"/>
            </a:endParaRPr>
          </a:p>
          <a:p>
            <a:pPr marL="0" indent="0">
              <a:buFont typeface="Arial" panose="020B0604020202020204" pitchFamily="34" charset="0"/>
              <a:buNone/>
              <a:defRPr/>
            </a:pPr>
            <a:endParaRPr lang="fr-FR" altLang="en-US" sz="2800" b="1" u="sng" dirty="0">
              <a:solidFill>
                <a:srgbClr val="000000">
                  <a:lumMod val="65000"/>
                  <a:lumOff val="35000"/>
                </a:srgbClr>
              </a:solidFill>
              <a:latin typeface="Arial Narrow" panose="020B0606020202030204" pitchFamily="34" charset="0"/>
              <a:ea typeface="ＭＳ Ｐゴシック" pitchFamily="34" charset="-128"/>
            </a:endParaRPr>
          </a:p>
          <a:p>
            <a:pPr lvl="1">
              <a:buClr>
                <a:srgbClr val="00B0F0"/>
              </a:buClr>
              <a:buSzPct val="80000"/>
              <a:buFont typeface="Wingdings" panose="05000000000000000000" pitchFamily="2" charset="2"/>
              <a:buChar char="§"/>
              <a:defRPr/>
            </a:pPr>
            <a:r>
              <a:rPr lang="fr-FR" altLang="en-US" sz="2800" kern="0" dirty="0">
                <a:solidFill>
                  <a:sysClr val="windowText" lastClr="000000"/>
                </a:solidFill>
                <a:latin typeface="Arial Narrow" panose="020B0606020202030204" pitchFamily="34" charset="0"/>
                <a:ea typeface="MS PGothic" pitchFamily="34" charset="-128"/>
                <a:sym typeface="Arial Narrow Bold" charset="0"/>
              </a:rPr>
              <a:t>Subventions/Soutien à la recherche :</a:t>
            </a:r>
          </a:p>
          <a:p>
            <a:pPr lvl="1">
              <a:buClr>
                <a:srgbClr val="00B0F0"/>
              </a:buClr>
              <a:buSzPct val="80000"/>
              <a:buFont typeface="Wingdings" panose="05000000000000000000" pitchFamily="2" charset="2"/>
              <a:buChar char="§"/>
              <a:defRPr/>
            </a:pPr>
            <a:r>
              <a:rPr lang="fr-FR" altLang="en-US" sz="2800" kern="0" dirty="0">
                <a:solidFill>
                  <a:sysClr val="windowText" lastClr="000000"/>
                </a:solidFill>
                <a:latin typeface="Arial Narrow" panose="020B0606020202030204" pitchFamily="34" charset="0"/>
                <a:ea typeface="MS PGothic" pitchFamily="34" charset="-128"/>
                <a:sym typeface="Arial Narrow Bold" charset="0"/>
              </a:rPr>
              <a:t>Bureau des conférenciers/Honoraires :</a:t>
            </a:r>
          </a:p>
          <a:p>
            <a:pPr lvl="1">
              <a:buClr>
                <a:srgbClr val="00B0F0"/>
              </a:buClr>
              <a:buSzPct val="80000"/>
              <a:buFont typeface="Wingdings" panose="05000000000000000000" pitchFamily="2" charset="2"/>
              <a:buChar char="§"/>
              <a:defRPr/>
            </a:pPr>
            <a:r>
              <a:rPr lang="fr-FR" altLang="en-US" sz="2800" kern="0" dirty="0">
                <a:solidFill>
                  <a:sysClr val="windowText" lastClr="000000"/>
                </a:solidFill>
                <a:latin typeface="Arial Narrow" panose="020B0606020202030204" pitchFamily="34" charset="0"/>
                <a:ea typeface="MS PGothic" pitchFamily="34" charset="-128"/>
                <a:sym typeface="Arial Narrow Bold" charset="0"/>
              </a:rPr>
              <a:t>Frais de consultation : </a:t>
            </a:r>
          </a:p>
          <a:p>
            <a:pPr lvl="1">
              <a:buClr>
                <a:srgbClr val="00B0F0"/>
              </a:buClr>
              <a:buSzPct val="80000"/>
              <a:buFont typeface="Wingdings" panose="05000000000000000000" pitchFamily="2" charset="2"/>
              <a:buChar char="§"/>
              <a:defRPr/>
            </a:pPr>
            <a:r>
              <a:rPr lang="fr-FR" altLang="en-US" sz="2800" kern="0" dirty="0">
                <a:solidFill>
                  <a:sysClr val="windowText" lastClr="000000"/>
                </a:solidFill>
                <a:latin typeface="Arial Narrow" panose="020B0606020202030204" pitchFamily="34" charset="0"/>
                <a:ea typeface="MS PGothic" pitchFamily="34" charset="-128"/>
                <a:sym typeface="Arial Narrow Bold" charset="0"/>
              </a:rPr>
              <a:t>Brevets : </a:t>
            </a:r>
          </a:p>
          <a:p>
            <a:pPr lvl="1">
              <a:buClr>
                <a:srgbClr val="00B0F0"/>
              </a:buClr>
              <a:buSzPct val="80000"/>
              <a:buFont typeface="Wingdings" panose="05000000000000000000" pitchFamily="2" charset="2"/>
              <a:buChar char="§"/>
              <a:defRPr/>
            </a:pPr>
            <a:r>
              <a:rPr lang="fr-FR" altLang="en-US" sz="2800" kern="0" dirty="0">
                <a:solidFill>
                  <a:sysClr val="windowText" lastClr="000000"/>
                </a:solidFill>
                <a:latin typeface="Arial Narrow" panose="020B0606020202030204" pitchFamily="34" charset="0"/>
                <a:ea typeface="MS PGothic" pitchFamily="34" charset="-128"/>
                <a:sym typeface="Arial Narrow Bold" charset="0"/>
              </a:rPr>
              <a:t>Autres :</a:t>
            </a:r>
            <a:endParaRPr lang="fr-FR" sz="1800" dirty="0">
              <a:solidFill>
                <a:srgbClr val="AF2328"/>
              </a:solidFill>
              <a:latin typeface="Arial Narrow" panose="020B0606020202030204" pitchFamily="34" charset="0"/>
            </a:endParaRPr>
          </a:p>
        </p:txBody>
      </p:sp>
    </p:spTree>
    <p:extLst>
      <p:ext uri="{BB962C8B-B14F-4D97-AF65-F5344CB8AC3E}">
        <p14:creationId xmlns:p14="http://schemas.microsoft.com/office/powerpoint/2010/main" val="31651416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58CEE0F-12BD-4833-AAE0-5F9373A6CFDE}"/>
              </a:ext>
            </a:extLst>
          </p:cNvPr>
          <p:cNvSpPr/>
          <p:nvPr/>
        </p:nvSpPr>
        <p:spPr>
          <a:xfrm>
            <a:off x="0" y="6274169"/>
            <a:ext cx="9144000" cy="583832"/>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5" name="Picture 4" descr="CHRC-logo_blue.png">
            <a:extLst>
              <a:ext uri="{FF2B5EF4-FFF2-40B4-BE49-F238E27FC236}">
                <a16:creationId xmlns:a16="http://schemas.microsoft.com/office/drawing/2014/main" id="{DF22A7E3-AECA-44A3-83B3-3BD4923641B4}"/>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122908" y="5956716"/>
            <a:ext cx="750084" cy="746371"/>
          </a:xfrm>
          <a:prstGeom prst="rect">
            <a:avLst/>
          </a:prstGeom>
        </p:spPr>
      </p:pic>
      <p:sp>
        <p:nvSpPr>
          <p:cNvPr id="28" name="Rectangle 27">
            <a:extLst>
              <a:ext uri="{FF2B5EF4-FFF2-40B4-BE49-F238E27FC236}">
                <a16:creationId xmlns:a16="http://schemas.microsoft.com/office/drawing/2014/main" id="{C250E6C8-43A8-47E6-B78A-189197B49C48}"/>
              </a:ext>
            </a:extLst>
          </p:cNvPr>
          <p:cNvSpPr/>
          <p:nvPr/>
        </p:nvSpPr>
        <p:spPr>
          <a:xfrm>
            <a:off x="0" y="877353"/>
            <a:ext cx="9144000" cy="1494239"/>
          </a:xfrm>
          <a:prstGeom prst="rect">
            <a:avLst/>
          </a:prstGeom>
          <a:solidFill>
            <a:srgbClr val="23334E">
              <a:alpha val="79000"/>
            </a:srgbClr>
          </a:solidFill>
          <a:ln w="25400" cap="flat" cmpd="sng" algn="ctr">
            <a:noFill/>
            <a:prstDash val="solid"/>
          </a:ln>
          <a:effectLst/>
        </p:spPr>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29" name="Hexagon 28">
            <a:extLst>
              <a:ext uri="{FF2B5EF4-FFF2-40B4-BE49-F238E27FC236}">
                <a16:creationId xmlns:a16="http://schemas.microsoft.com/office/drawing/2014/main" id="{07D6B309-7923-4781-80FC-868FC8A7E93B}"/>
              </a:ext>
            </a:extLst>
          </p:cNvPr>
          <p:cNvSpPr/>
          <p:nvPr/>
        </p:nvSpPr>
        <p:spPr>
          <a:xfrm>
            <a:off x="151640" y="154913"/>
            <a:ext cx="1676062" cy="1444880"/>
          </a:xfrm>
          <a:prstGeom prst="hexagon">
            <a:avLst/>
          </a:prstGeom>
          <a:solidFill>
            <a:srgbClr val="30C1D7"/>
          </a:solidFill>
          <a:ln w="25400" cap="flat" cmpd="sng" algn="ctr">
            <a:noFill/>
            <a:prstDash val="solid"/>
          </a:ln>
          <a:effectLst/>
        </p:spPr>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IN" sz="4800" b="1" i="0" u="none" strike="noStrike" kern="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8" name="Rectangle 17">
            <a:extLst>
              <a:ext uri="{FF2B5EF4-FFF2-40B4-BE49-F238E27FC236}">
                <a16:creationId xmlns:a16="http://schemas.microsoft.com/office/drawing/2014/main" id="{B54D5F78-C870-433C-9C85-16DC3597EF2B}"/>
              </a:ext>
            </a:extLst>
          </p:cNvPr>
          <p:cNvSpPr/>
          <p:nvPr/>
        </p:nvSpPr>
        <p:spPr>
          <a:xfrm>
            <a:off x="1632098" y="1317081"/>
            <a:ext cx="7166466" cy="584775"/>
          </a:xfrm>
          <a:prstGeom prst="rect">
            <a:avLst/>
          </a:prstGeom>
        </p:spPr>
        <p:txBody>
          <a:bodyPr wrap="square">
            <a:spAutoFit/>
          </a:bodyPr>
          <a:lstStyle/>
          <a:p>
            <a:pPr lvl="0" algn="ctr">
              <a:defRPr/>
            </a:pPr>
            <a:r>
              <a:rPr lang="fr-MC" sz="3200" b="1" dirty="0">
                <a:solidFill>
                  <a:prstClr val="white">
                    <a:lumMod val="95000"/>
                  </a:prstClr>
                </a:solidFill>
                <a:latin typeface="Arial Narrow" panose="020B0606020202030204" pitchFamily="34" charset="0"/>
                <a:cs typeface="Candara"/>
              </a:rPr>
              <a:t>À quoi servent les données du monde réel? </a:t>
            </a:r>
          </a:p>
        </p:txBody>
      </p:sp>
      <p:pic>
        <p:nvPicPr>
          <p:cNvPr id="1028" name="Picture 4" descr="Related image">
            <a:extLst>
              <a:ext uri="{FF2B5EF4-FFF2-40B4-BE49-F238E27FC236}">
                <a16:creationId xmlns:a16="http://schemas.microsoft.com/office/drawing/2014/main" id="{B4D5743E-24DC-4C0F-B336-0E7994D2F6E2}"/>
              </a:ext>
            </a:extLst>
          </p:cNvPr>
          <p:cNvPicPr>
            <a:picLocks noChangeAspect="1" noChangeArrowheads="1"/>
          </p:cNvPicPr>
          <p:nvPr/>
        </p:nvPicPr>
        <p:blipFill>
          <a:blip r:embed="rId5" cstate="hqprint">
            <a:lum bright="70000" contrast="-70000"/>
            <a:extLst>
              <a:ext uri="{28A0092B-C50C-407E-A947-70E740481C1C}">
                <a14:useLocalDpi xmlns:a14="http://schemas.microsoft.com/office/drawing/2010/main" val="0"/>
              </a:ext>
            </a:extLst>
          </a:blip>
          <a:srcRect/>
          <a:stretch>
            <a:fillRect/>
          </a:stretch>
        </p:blipFill>
        <p:spPr bwMode="auto">
          <a:xfrm>
            <a:off x="468507" y="370039"/>
            <a:ext cx="1094480" cy="109448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CAF96887-E4E9-46D3-988F-9BE617A7B826}"/>
              </a:ext>
            </a:extLst>
          </p:cNvPr>
          <p:cNvSpPr/>
          <p:nvPr/>
        </p:nvSpPr>
        <p:spPr>
          <a:xfrm>
            <a:off x="0" y="3739289"/>
            <a:ext cx="9144000" cy="1494239"/>
          </a:xfrm>
          <a:prstGeom prst="rect">
            <a:avLst/>
          </a:prstGeom>
          <a:solidFill>
            <a:srgbClr val="23334E">
              <a:alpha val="79000"/>
            </a:srgbClr>
          </a:solidFill>
          <a:ln w="25400" cap="flat" cmpd="sng" algn="ctr">
            <a:noFill/>
            <a:prstDash val="solid"/>
          </a:ln>
          <a:effectLst/>
        </p:spPr>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10" name="Hexagon 9">
            <a:extLst>
              <a:ext uri="{FF2B5EF4-FFF2-40B4-BE49-F238E27FC236}">
                <a16:creationId xmlns:a16="http://schemas.microsoft.com/office/drawing/2014/main" id="{A0799454-D842-44BC-8966-BDB028D5472D}"/>
              </a:ext>
            </a:extLst>
          </p:cNvPr>
          <p:cNvSpPr/>
          <p:nvPr/>
        </p:nvSpPr>
        <p:spPr>
          <a:xfrm>
            <a:off x="151640" y="3016849"/>
            <a:ext cx="1676062" cy="1444880"/>
          </a:xfrm>
          <a:prstGeom prst="hexagon">
            <a:avLst/>
          </a:prstGeom>
          <a:solidFill>
            <a:srgbClr val="30C1D7"/>
          </a:solidFill>
          <a:ln w="25400" cap="flat" cmpd="sng" algn="ctr">
            <a:noFill/>
            <a:prstDash val="solid"/>
          </a:ln>
          <a:effectLst/>
        </p:spPr>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IN" sz="4800" b="1" i="0" u="none" strike="noStrike" kern="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1" name="Rectangle 10">
            <a:extLst>
              <a:ext uri="{FF2B5EF4-FFF2-40B4-BE49-F238E27FC236}">
                <a16:creationId xmlns:a16="http://schemas.microsoft.com/office/drawing/2014/main" id="{154ED0BD-5881-4F8D-83E7-D1C1C70EBFFB}"/>
              </a:ext>
            </a:extLst>
          </p:cNvPr>
          <p:cNvSpPr/>
          <p:nvPr/>
        </p:nvSpPr>
        <p:spPr>
          <a:xfrm>
            <a:off x="1632098" y="3923120"/>
            <a:ext cx="7166466" cy="1077218"/>
          </a:xfrm>
          <a:prstGeom prst="rect">
            <a:avLst/>
          </a:prstGeom>
        </p:spPr>
        <p:txBody>
          <a:bodyPr wrap="square">
            <a:spAutoFit/>
          </a:bodyPr>
          <a:lstStyle/>
          <a:p>
            <a:pPr lvl="0" algn="ctr">
              <a:defRPr/>
            </a:pPr>
            <a:r>
              <a:rPr lang="fr-CH" sz="3200" b="1" dirty="0">
                <a:solidFill>
                  <a:prstClr val="white">
                    <a:lumMod val="95000"/>
                  </a:prstClr>
                </a:solidFill>
                <a:latin typeface="Arial Narrow" panose="020B0606020202030204" pitchFamily="34" charset="0"/>
                <a:cs typeface="Candara"/>
              </a:rPr>
              <a:t>Quels sont les résultats dans le monde réel chez les patients recevant des AOD? </a:t>
            </a:r>
          </a:p>
        </p:txBody>
      </p:sp>
      <p:pic>
        <p:nvPicPr>
          <p:cNvPr id="12" name="Picture 4" descr="Related image">
            <a:extLst>
              <a:ext uri="{FF2B5EF4-FFF2-40B4-BE49-F238E27FC236}">
                <a16:creationId xmlns:a16="http://schemas.microsoft.com/office/drawing/2014/main" id="{1CACBB9E-E1BE-47A4-A8C7-2A2192C59EFC}"/>
              </a:ext>
            </a:extLst>
          </p:cNvPr>
          <p:cNvPicPr>
            <a:picLocks noChangeAspect="1" noChangeArrowheads="1"/>
          </p:cNvPicPr>
          <p:nvPr/>
        </p:nvPicPr>
        <p:blipFill>
          <a:blip r:embed="rId5" cstate="hqprint">
            <a:lum bright="70000" contrast="-70000"/>
            <a:extLst>
              <a:ext uri="{28A0092B-C50C-407E-A947-70E740481C1C}">
                <a14:useLocalDpi xmlns:a14="http://schemas.microsoft.com/office/drawing/2010/main" val="0"/>
              </a:ext>
            </a:extLst>
          </a:blip>
          <a:srcRect/>
          <a:stretch>
            <a:fillRect/>
          </a:stretch>
        </p:blipFill>
        <p:spPr bwMode="auto">
          <a:xfrm>
            <a:off x="468507" y="3231975"/>
            <a:ext cx="1094480" cy="10944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65977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2" name="Straight Connector 241">
            <a:extLst>
              <a:ext uri="{FF2B5EF4-FFF2-40B4-BE49-F238E27FC236}">
                <a16:creationId xmlns:a16="http://schemas.microsoft.com/office/drawing/2014/main" id="{8979D22D-D213-4EE1-BDE0-5D63231BA240}"/>
              </a:ext>
            </a:extLst>
          </p:cNvPr>
          <p:cNvCxnSpPr/>
          <p:nvPr/>
        </p:nvCxnSpPr>
        <p:spPr>
          <a:xfrm flipH="1">
            <a:off x="7389490" y="5459686"/>
            <a:ext cx="1463040" cy="0"/>
          </a:xfrm>
          <a:prstGeom prst="line">
            <a:avLst/>
          </a:prstGeom>
          <a:noFill/>
          <a:ln w="28575" cap="flat" cmpd="sng" algn="ctr">
            <a:solidFill>
              <a:srgbClr val="44546A"/>
            </a:solidFill>
            <a:prstDash val="solid"/>
            <a:miter lim="800000"/>
          </a:ln>
          <a:effectLst/>
        </p:spPr>
      </p:cxnSp>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3826" y="1194308"/>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8545FEA6-91B3-4CEA-BDDB-78E11F2A9A3F}"/>
              </a:ext>
            </a:extLst>
          </p:cNvPr>
          <p:cNvSpPr/>
          <p:nvPr/>
        </p:nvSpPr>
        <p:spPr>
          <a:xfrm>
            <a:off x="161925" y="263350"/>
            <a:ext cx="6408319" cy="646331"/>
          </a:xfrm>
          <a:prstGeom prst="rect">
            <a:avLst/>
          </a:prstGeom>
          <a:noFill/>
        </p:spPr>
        <p:txBody>
          <a:bodyPr wrap="square">
            <a:spAutoFit/>
          </a:bodyPr>
          <a:lstStyle/>
          <a:p>
            <a:pPr lvl="0">
              <a:defRPr/>
            </a:pPr>
            <a:r>
              <a:rPr lang="fr-CA" sz="3600" b="1" dirty="0">
                <a:solidFill>
                  <a:srgbClr val="183059"/>
                </a:solidFill>
                <a:latin typeface="Arial Narrow" panose="020B0606020202030204" pitchFamily="34" charset="0"/>
                <a:cs typeface="Aharoni" panose="02010803020104030203" pitchFamily="2" charset="-79"/>
              </a:rPr>
              <a:t>Hiérarchie des données médicales</a:t>
            </a:r>
            <a:endParaRPr kumimoji="0" lang="fr-CA" sz="3600" b="1" i="0" u="none" strike="noStrike" kern="1200" cap="none" spc="0" normalizeH="0" baseline="0" dirty="0">
              <a:ln>
                <a:noFill/>
              </a:ln>
              <a:solidFill>
                <a:srgbClr val="183059"/>
              </a:solidFill>
              <a:effectLst/>
              <a:uLnTx/>
              <a:uFillTx/>
              <a:latin typeface="Arial Narrow" panose="020B0606020202030204" pitchFamily="34" charset="0"/>
              <a:cs typeface="Aharoni" panose="02010803020104030203" pitchFamily="2" charset="-79"/>
            </a:endParaRPr>
          </a:p>
        </p:txBody>
      </p:sp>
      <p:sp>
        <p:nvSpPr>
          <p:cNvPr id="12" name="Rectangle 11">
            <a:extLst>
              <a:ext uri="{FF2B5EF4-FFF2-40B4-BE49-F238E27FC236}">
                <a16:creationId xmlns:a16="http://schemas.microsoft.com/office/drawing/2014/main" id="{2AECBCDA-5E07-409A-8F17-E36050586DFB}"/>
              </a:ext>
            </a:extLst>
          </p:cNvPr>
          <p:cNvSpPr/>
          <p:nvPr/>
        </p:nvSpPr>
        <p:spPr>
          <a:xfrm>
            <a:off x="0" y="6401169"/>
            <a:ext cx="9144000" cy="456831"/>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13" name="Picture 12" descr="CHRC-logo_blue.png">
            <a:extLst>
              <a:ext uri="{FF2B5EF4-FFF2-40B4-BE49-F238E27FC236}">
                <a16:creationId xmlns:a16="http://schemas.microsoft.com/office/drawing/2014/main" id="{F5F338AB-7CB1-4E75-B69F-7A7105565674}"/>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206029" y="6085781"/>
            <a:ext cx="716292" cy="712746"/>
          </a:xfrm>
          <a:prstGeom prst="rect">
            <a:avLst/>
          </a:prstGeom>
        </p:spPr>
      </p:pic>
      <p:sp>
        <p:nvSpPr>
          <p:cNvPr id="11" name="Text Box 3">
            <a:extLst>
              <a:ext uri="{FF2B5EF4-FFF2-40B4-BE49-F238E27FC236}">
                <a16:creationId xmlns:a16="http://schemas.microsoft.com/office/drawing/2014/main" id="{463F200F-D9DC-4E02-8310-89E6728C91E8}"/>
              </a:ext>
            </a:extLst>
          </p:cNvPr>
          <p:cNvSpPr txBox="1">
            <a:spLocks noChangeArrowheads="1"/>
          </p:cNvSpPr>
          <p:nvPr/>
        </p:nvSpPr>
        <p:spPr bwMode="auto">
          <a:xfrm>
            <a:off x="92104" y="6499534"/>
            <a:ext cx="6674132" cy="246221"/>
          </a:xfrm>
          <a:prstGeom prst="rect">
            <a:avLst/>
          </a:prstGeom>
          <a:noFill/>
          <a:ln w="9525">
            <a:noFill/>
            <a:miter lim="800000"/>
            <a:headEnd/>
            <a:tailEnd/>
          </a:ln>
        </p:spPr>
        <p:txBody>
          <a:bodyPr wrap="square">
            <a:spAutoFit/>
          </a:bodyPr>
          <a:lstStyle/>
          <a:p>
            <a:pPr lvl="0"/>
            <a:r>
              <a:rPr lang="en-CA" sz="1000" dirty="0" err="1">
                <a:solidFill>
                  <a:prstClr val="white"/>
                </a:solidFill>
                <a:latin typeface="Arial Narrow" panose="020B0606020202030204" pitchFamily="34" charset="0"/>
              </a:rPr>
              <a:t>Modifiié</a:t>
            </a:r>
            <a:r>
              <a:rPr lang="en-CA" sz="1000" dirty="0">
                <a:solidFill>
                  <a:prstClr val="white"/>
                </a:solidFill>
                <a:latin typeface="Arial Narrow" panose="020B0606020202030204" pitchFamily="34" charset="0"/>
              </a:rPr>
              <a:t> de logicofscience.com The hierarchy of evidence: Is the study’s design robust? January 12, 2016</a:t>
            </a:r>
          </a:p>
        </p:txBody>
      </p:sp>
      <p:cxnSp>
        <p:nvCxnSpPr>
          <p:cNvPr id="229" name="Straight Arrow Connector 228">
            <a:extLst>
              <a:ext uri="{FF2B5EF4-FFF2-40B4-BE49-F238E27FC236}">
                <a16:creationId xmlns:a16="http://schemas.microsoft.com/office/drawing/2014/main" id="{B3C2411E-D748-45AE-992E-E2E9598F74FB}"/>
              </a:ext>
            </a:extLst>
          </p:cNvPr>
          <p:cNvCxnSpPr/>
          <p:nvPr/>
        </p:nvCxnSpPr>
        <p:spPr>
          <a:xfrm flipH="1">
            <a:off x="901167" y="1784610"/>
            <a:ext cx="16494" cy="3925926"/>
          </a:xfrm>
          <a:prstGeom prst="straightConnector1">
            <a:avLst/>
          </a:prstGeom>
          <a:noFill/>
          <a:ln w="28575" cap="flat" cmpd="sng" algn="ctr">
            <a:solidFill>
              <a:srgbClr val="44546A"/>
            </a:solidFill>
            <a:prstDash val="solid"/>
            <a:miter lim="800000"/>
            <a:headEnd type="arrow"/>
            <a:tailEnd type="arrow"/>
          </a:ln>
          <a:effectLst/>
        </p:spPr>
      </p:cxnSp>
      <p:cxnSp>
        <p:nvCxnSpPr>
          <p:cNvPr id="243" name="Straight Connector 242">
            <a:extLst>
              <a:ext uri="{FF2B5EF4-FFF2-40B4-BE49-F238E27FC236}">
                <a16:creationId xmlns:a16="http://schemas.microsoft.com/office/drawing/2014/main" id="{67EA1A1A-EFD7-4D58-BC88-5FFB35582294}"/>
              </a:ext>
            </a:extLst>
          </p:cNvPr>
          <p:cNvCxnSpPr/>
          <p:nvPr/>
        </p:nvCxnSpPr>
        <p:spPr>
          <a:xfrm>
            <a:off x="6554891" y="3222229"/>
            <a:ext cx="2160747" cy="0"/>
          </a:xfrm>
          <a:prstGeom prst="line">
            <a:avLst/>
          </a:prstGeom>
          <a:noFill/>
          <a:ln w="28575" cap="flat" cmpd="sng" algn="ctr">
            <a:solidFill>
              <a:srgbClr val="44546A"/>
            </a:solidFill>
            <a:prstDash val="solid"/>
            <a:miter lim="800000"/>
          </a:ln>
          <a:effectLst/>
        </p:spPr>
      </p:cxnSp>
      <p:sp>
        <p:nvSpPr>
          <p:cNvPr id="244" name="TextBox 243">
            <a:extLst>
              <a:ext uri="{FF2B5EF4-FFF2-40B4-BE49-F238E27FC236}">
                <a16:creationId xmlns:a16="http://schemas.microsoft.com/office/drawing/2014/main" id="{0424B7F9-9A9D-4245-A117-30471FE1FD99}"/>
              </a:ext>
            </a:extLst>
          </p:cNvPr>
          <p:cNvSpPr txBox="1"/>
          <p:nvPr/>
        </p:nvSpPr>
        <p:spPr>
          <a:xfrm>
            <a:off x="7156317" y="3968946"/>
            <a:ext cx="1797287" cy="646331"/>
          </a:xfrm>
          <a:prstGeom prst="rect">
            <a:avLst/>
          </a:prstGeom>
          <a:noFill/>
        </p:spPr>
        <p:txBody>
          <a:bodyPr wrap="none" rtlCol="0">
            <a:spAutoFit/>
          </a:bodyPr>
          <a:lstStyle/>
          <a:p>
            <a:pPr algn="ctr" defTabSz="914400"/>
            <a:r>
              <a:rPr lang="en-US" b="1" dirty="0">
                <a:solidFill>
                  <a:schemeClr val="tx1">
                    <a:lumMod val="65000"/>
                    <a:lumOff val="35000"/>
                  </a:schemeClr>
                </a:solidFill>
                <a:latin typeface="Arial Narrow" panose="020B0606020202030204" pitchFamily="34" charset="0"/>
              </a:rPr>
              <a:t>Études </a:t>
            </a:r>
          </a:p>
          <a:p>
            <a:pPr algn="ctr" defTabSz="914400"/>
            <a:r>
              <a:rPr lang="en-US" b="1" dirty="0" err="1">
                <a:solidFill>
                  <a:schemeClr val="tx1">
                    <a:lumMod val="65000"/>
                    <a:lumOff val="35000"/>
                  </a:schemeClr>
                </a:solidFill>
                <a:latin typeface="Arial Narrow" panose="020B0606020202030204" pitchFamily="34" charset="0"/>
              </a:rPr>
              <a:t>observationnelles</a:t>
            </a:r>
            <a:endParaRPr lang="en-US" b="1" dirty="0">
              <a:solidFill>
                <a:schemeClr val="tx1">
                  <a:lumMod val="65000"/>
                  <a:lumOff val="35000"/>
                </a:schemeClr>
              </a:solidFill>
              <a:latin typeface="Arial Narrow" panose="020B0606020202030204" pitchFamily="34" charset="0"/>
            </a:endParaRPr>
          </a:p>
        </p:txBody>
      </p:sp>
      <p:cxnSp>
        <p:nvCxnSpPr>
          <p:cNvPr id="245" name="Straight Arrow Connector 244">
            <a:extLst>
              <a:ext uri="{FF2B5EF4-FFF2-40B4-BE49-F238E27FC236}">
                <a16:creationId xmlns:a16="http://schemas.microsoft.com/office/drawing/2014/main" id="{BB2678EC-49F0-4D96-ABEE-3A76E8C13CA2}"/>
              </a:ext>
            </a:extLst>
          </p:cNvPr>
          <p:cNvCxnSpPr/>
          <p:nvPr/>
        </p:nvCxnSpPr>
        <p:spPr>
          <a:xfrm flipV="1">
            <a:off x="7982398" y="3440153"/>
            <a:ext cx="0" cy="485140"/>
          </a:xfrm>
          <a:prstGeom prst="straightConnector1">
            <a:avLst/>
          </a:prstGeom>
          <a:noFill/>
          <a:ln w="28575" cap="flat" cmpd="sng" algn="ctr">
            <a:solidFill>
              <a:srgbClr val="44546A"/>
            </a:solidFill>
            <a:prstDash val="solid"/>
            <a:miter lim="800000"/>
            <a:tailEnd type="arrow"/>
          </a:ln>
          <a:effectLst/>
        </p:spPr>
      </p:cxnSp>
      <p:cxnSp>
        <p:nvCxnSpPr>
          <p:cNvPr id="246" name="Straight Arrow Connector 245">
            <a:extLst>
              <a:ext uri="{FF2B5EF4-FFF2-40B4-BE49-F238E27FC236}">
                <a16:creationId xmlns:a16="http://schemas.microsoft.com/office/drawing/2014/main" id="{961D10C2-685D-4200-868D-D65FAC1B6D3B}"/>
              </a:ext>
            </a:extLst>
          </p:cNvPr>
          <p:cNvCxnSpPr/>
          <p:nvPr/>
        </p:nvCxnSpPr>
        <p:spPr>
          <a:xfrm>
            <a:off x="7982398" y="4751234"/>
            <a:ext cx="0" cy="485140"/>
          </a:xfrm>
          <a:prstGeom prst="straightConnector1">
            <a:avLst/>
          </a:prstGeom>
          <a:noFill/>
          <a:ln w="28575" cap="flat" cmpd="sng" algn="ctr">
            <a:solidFill>
              <a:srgbClr val="44546A"/>
            </a:solidFill>
            <a:prstDash val="solid"/>
            <a:miter lim="800000"/>
            <a:tailEnd type="arrow"/>
          </a:ln>
          <a:effectLst/>
        </p:spPr>
      </p:cxnSp>
      <p:sp>
        <p:nvSpPr>
          <p:cNvPr id="247" name="TextBox 246">
            <a:extLst>
              <a:ext uri="{FF2B5EF4-FFF2-40B4-BE49-F238E27FC236}">
                <a16:creationId xmlns:a16="http://schemas.microsoft.com/office/drawing/2014/main" id="{FD3E3C06-92ED-47C6-863E-DCD9805BB326}"/>
              </a:ext>
            </a:extLst>
          </p:cNvPr>
          <p:cNvSpPr txBox="1"/>
          <p:nvPr/>
        </p:nvSpPr>
        <p:spPr>
          <a:xfrm>
            <a:off x="338661" y="1405743"/>
            <a:ext cx="1120957" cy="369332"/>
          </a:xfrm>
          <a:prstGeom prst="rect">
            <a:avLst/>
          </a:prstGeom>
          <a:noFill/>
        </p:spPr>
        <p:txBody>
          <a:bodyPr wrap="none" lIns="0" tIns="0" rIns="0" bIns="0" rtlCol="0">
            <a:noAutofit/>
          </a:bodyPr>
          <a:lstStyle/>
          <a:p>
            <a:pPr algn="ctr" defTabSz="914400"/>
            <a:r>
              <a:rPr lang="en-US" b="1" dirty="0">
                <a:solidFill>
                  <a:srgbClr val="16823E">
                    <a:lumMod val="60000"/>
                    <a:lumOff val="40000"/>
                  </a:srgbClr>
                </a:solidFill>
                <a:latin typeface="Arial Narrow" panose="020B0606020202030204" pitchFamily="34" charset="0"/>
              </a:rPr>
              <a:t>Plus </a:t>
            </a:r>
            <a:r>
              <a:rPr lang="en-US" b="1" dirty="0" err="1">
                <a:solidFill>
                  <a:srgbClr val="16823E">
                    <a:lumMod val="60000"/>
                    <a:lumOff val="40000"/>
                  </a:srgbClr>
                </a:solidFill>
                <a:latin typeface="Arial Narrow" panose="020B0606020202030204" pitchFamily="34" charset="0"/>
              </a:rPr>
              <a:t>probantes</a:t>
            </a:r>
            <a:endParaRPr lang="en-US" b="1" dirty="0">
              <a:solidFill>
                <a:srgbClr val="16823E">
                  <a:lumMod val="60000"/>
                  <a:lumOff val="40000"/>
                </a:srgbClr>
              </a:solidFill>
              <a:latin typeface="Arial Narrow" panose="020B0606020202030204" pitchFamily="34" charset="0"/>
            </a:endParaRPr>
          </a:p>
        </p:txBody>
      </p:sp>
      <p:sp>
        <p:nvSpPr>
          <p:cNvPr id="248" name="TextBox 247">
            <a:extLst>
              <a:ext uri="{FF2B5EF4-FFF2-40B4-BE49-F238E27FC236}">
                <a16:creationId xmlns:a16="http://schemas.microsoft.com/office/drawing/2014/main" id="{6827453D-4E55-4EC4-9FE4-6CA119F60038}"/>
              </a:ext>
            </a:extLst>
          </p:cNvPr>
          <p:cNvSpPr txBox="1"/>
          <p:nvPr/>
        </p:nvSpPr>
        <p:spPr>
          <a:xfrm>
            <a:off x="338661" y="5828291"/>
            <a:ext cx="967558" cy="369332"/>
          </a:xfrm>
          <a:prstGeom prst="rect">
            <a:avLst/>
          </a:prstGeom>
          <a:noFill/>
        </p:spPr>
        <p:txBody>
          <a:bodyPr wrap="none" lIns="0" tIns="0" rIns="0" bIns="0" rtlCol="0">
            <a:noAutofit/>
          </a:bodyPr>
          <a:lstStyle/>
          <a:p>
            <a:pPr algn="ctr" defTabSz="914400"/>
            <a:r>
              <a:rPr lang="en-US" b="1" dirty="0" err="1">
                <a:solidFill>
                  <a:srgbClr val="D36737"/>
                </a:solidFill>
                <a:latin typeface="Arial Narrow" panose="020B0606020202030204" pitchFamily="34" charset="0"/>
              </a:rPr>
              <a:t>Moins</a:t>
            </a:r>
            <a:r>
              <a:rPr lang="en-US" b="1" dirty="0">
                <a:solidFill>
                  <a:srgbClr val="D36737"/>
                </a:solidFill>
                <a:latin typeface="Arial Narrow" panose="020B0606020202030204" pitchFamily="34" charset="0"/>
              </a:rPr>
              <a:t> </a:t>
            </a:r>
            <a:r>
              <a:rPr lang="en-US" b="1" dirty="0" err="1">
                <a:solidFill>
                  <a:srgbClr val="D36737"/>
                </a:solidFill>
                <a:latin typeface="Arial Narrow" panose="020B0606020202030204" pitchFamily="34" charset="0"/>
              </a:rPr>
              <a:t>probantes</a:t>
            </a:r>
            <a:endParaRPr lang="en-US" b="1" dirty="0">
              <a:solidFill>
                <a:srgbClr val="D36737"/>
              </a:solidFill>
              <a:latin typeface="Arial Narrow" panose="020B0606020202030204" pitchFamily="34" charset="0"/>
            </a:endParaRPr>
          </a:p>
        </p:txBody>
      </p:sp>
      <p:pic>
        <p:nvPicPr>
          <p:cNvPr id="3" name="Picture 2">
            <a:extLst>
              <a:ext uri="{FF2B5EF4-FFF2-40B4-BE49-F238E27FC236}">
                <a16:creationId xmlns:a16="http://schemas.microsoft.com/office/drawing/2014/main" id="{AA362796-4D72-47E5-997A-158C31250481}"/>
              </a:ext>
            </a:extLst>
          </p:cNvPr>
          <p:cNvPicPr>
            <a:picLocks noChangeAspect="1"/>
          </p:cNvPicPr>
          <p:nvPr/>
        </p:nvPicPr>
        <p:blipFill>
          <a:blip r:embed="rId5"/>
          <a:stretch>
            <a:fillRect/>
          </a:stretch>
        </p:blipFill>
        <p:spPr>
          <a:xfrm>
            <a:off x="1593180" y="1466624"/>
            <a:ext cx="5974752" cy="4619095"/>
          </a:xfrm>
          <a:prstGeom prst="rect">
            <a:avLst/>
          </a:prstGeom>
          <a:ln>
            <a:noFill/>
          </a:ln>
          <a:effectLst>
            <a:outerShdw blurRad="292100" dist="139700" dir="2700000" algn="tl" rotWithShape="0">
              <a:srgbClr val="333333">
                <a:alpha val="65000"/>
              </a:srgbClr>
            </a:outerShdw>
          </a:effectLst>
        </p:spPr>
      </p:pic>
      <p:pic>
        <p:nvPicPr>
          <p:cNvPr id="17" name="4E92DA43-5712-40E9-AFDC-2C1062C78C6F" descr="7646DFF2-B812-4635-AA57-5171E34E5A45@chrc">
            <a:extLst>
              <a:ext uri="{FF2B5EF4-FFF2-40B4-BE49-F238E27FC236}">
                <a16:creationId xmlns:a16="http://schemas.microsoft.com/office/drawing/2014/main" id="{4F4BFE6A-41F4-4C6B-80C2-BE3E94FA9B9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46366" y="205884"/>
            <a:ext cx="1494821" cy="85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419371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6448" y="1225130"/>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8545FEA6-91B3-4CEA-BDDB-78E11F2A9A3F}"/>
              </a:ext>
            </a:extLst>
          </p:cNvPr>
          <p:cNvSpPr/>
          <p:nvPr/>
        </p:nvSpPr>
        <p:spPr>
          <a:xfrm>
            <a:off x="161925" y="263350"/>
            <a:ext cx="6408319" cy="707886"/>
          </a:xfrm>
          <a:prstGeom prst="rect">
            <a:avLst/>
          </a:prstGeom>
          <a:noFill/>
        </p:spPr>
        <p:txBody>
          <a:bodyPr wrap="square">
            <a:spAutoFit/>
          </a:bodyPr>
          <a:lstStyle/>
          <a:p>
            <a:pPr lvl="0">
              <a:defRPr/>
            </a:pPr>
            <a:r>
              <a:rPr lang="fr-MC" sz="4000" b="1" dirty="0">
                <a:solidFill>
                  <a:srgbClr val="183059"/>
                </a:solidFill>
                <a:latin typeface="Arial Narrow" panose="020B0606020202030204" pitchFamily="34" charset="0"/>
                <a:cs typeface="Aharoni" panose="02010803020104030203" pitchFamily="2" charset="-79"/>
              </a:rPr>
              <a:t>Données non médicales</a:t>
            </a:r>
            <a:endParaRPr kumimoji="0" lang="fr-MC" sz="4000" b="1" i="0" u="none" strike="noStrike" kern="1200" cap="none" spc="0" normalizeH="0" baseline="0" dirty="0">
              <a:ln>
                <a:noFill/>
              </a:ln>
              <a:solidFill>
                <a:srgbClr val="183059"/>
              </a:solidFill>
              <a:effectLst/>
              <a:uLnTx/>
              <a:uFillTx/>
              <a:latin typeface="Arial Narrow" panose="020B0606020202030204" pitchFamily="34" charset="0"/>
              <a:cs typeface="Aharoni" panose="02010803020104030203" pitchFamily="2" charset="-79"/>
            </a:endParaRPr>
          </a:p>
        </p:txBody>
      </p:sp>
      <p:sp>
        <p:nvSpPr>
          <p:cNvPr id="12" name="Rectangle 11">
            <a:extLst>
              <a:ext uri="{FF2B5EF4-FFF2-40B4-BE49-F238E27FC236}">
                <a16:creationId xmlns:a16="http://schemas.microsoft.com/office/drawing/2014/main" id="{2AECBCDA-5E07-409A-8F17-E36050586DFB}"/>
              </a:ext>
            </a:extLst>
          </p:cNvPr>
          <p:cNvSpPr/>
          <p:nvPr/>
        </p:nvSpPr>
        <p:spPr>
          <a:xfrm>
            <a:off x="0" y="6401169"/>
            <a:ext cx="9144000" cy="456831"/>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13" name="Picture 12" descr="CHRC-logo_blue.png">
            <a:extLst>
              <a:ext uri="{FF2B5EF4-FFF2-40B4-BE49-F238E27FC236}">
                <a16:creationId xmlns:a16="http://schemas.microsoft.com/office/drawing/2014/main" id="{F5F338AB-7CB1-4E75-B69F-7A7105565674}"/>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206029" y="6085781"/>
            <a:ext cx="716292" cy="712746"/>
          </a:xfrm>
          <a:prstGeom prst="rect">
            <a:avLst/>
          </a:prstGeom>
        </p:spPr>
      </p:pic>
      <p:sp>
        <p:nvSpPr>
          <p:cNvPr id="11" name="Text Box 3">
            <a:extLst>
              <a:ext uri="{FF2B5EF4-FFF2-40B4-BE49-F238E27FC236}">
                <a16:creationId xmlns:a16="http://schemas.microsoft.com/office/drawing/2014/main" id="{463F200F-D9DC-4E02-8310-89E6728C91E8}"/>
              </a:ext>
            </a:extLst>
          </p:cNvPr>
          <p:cNvSpPr txBox="1">
            <a:spLocks noChangeArrowheads="1"/>
          </p:cNvSpPr>
          <p:nvPr/>
        </p:nvSpPr>
        <p:spPr bwMode="auto">
          <a:xfrm>
            <a:off x="92104" y="6499534"/>
            <a:ext cx="6674132" cy="253916"/>
          </a:xfrm>
          <a:prstGeom prst="rect">
            <a:avLst/>
          </a:prstGeom>
          <a:noFill/>
          <a:ln w="9525">
            <a:noFill/>
            <a:miter lim="800000"/>
            <a:headEnd/>
            <a:tailEnd/>
          </a:ln>
        </p:spPr>
        <p:txBody>
          <a:bodyPr wrap="square">
            <a:spAutoFit/>
          </a:bodyPr>
          <a:lstStyle/>
          <a:p>
            <a:pPr lvl="0"/>
            <a:r>
              <a:rPr lang="en-CA" sz="1050" dirty="0" err="1">
                <a:solidFill>
                  <a:prstClr val="white"/>
                </a:solidFill>
                <a:latin typeface="Arial Narrow" panose="020B0606020202030204" pitchFamily="34" charset="0"/>
              </a:rPr>
              <a:t>Modifiié</a:t>
            </a:r>
            <a:r>
              <a:rPr lang="en-CA" sz="1050" dirty="0">
                <a:solidFill>
                  <a:prstClr val="white"/>
                </a:solidFill>
                <a:latin typeface="Arial Narrow" panose="020B0606020202030204" pitchFamily="34" charset="0"/>
              </a:rPr>
              <a:t> de logicofscience.com The hierarchy of evidence: Is the study’s design robust? January 12, 2016</a:t>
            </a:r>
          </a:p>
        </p:txBody>
      </p:sp>
      <p:sp>
        <p:nvSpPr>
          <p:cNvPr id="28" name="TextBox 27">
            <a:extLst>
              <a:ext uri="{FF2B5EF4-FFF2-40B4-BE49-F238E27FC236}">
                <a16:creationId xmlns:a16="http://schemas.microsoft.com/office/drawing/2014/main" id="{4A493055-FA10-4CEF-9A06-AD92D9C29C93}"/>
              </a:ext>
            </a:extLst>
          </p:cNvPr>
          <p:cNvSpPr txBox="1"/>
          <p:nvPr/>
        </p:nvSpPr>
        <p:spPr>
          <a:xfrm>
            <a:off x="586333" y="1707086"/>
            <a:ext cx="8551219" cy="3431709"/>
          </a:xfrm>
          <a:prstGeom prst="rect">
            <a:avLst/>
          </a:prstGeom>
          <a:noFill/>
        </p:spPr>
        <p:txBody>
          <a:bodyPr wrap="none" lIns="0" tIns="0" rIns="0" bIns="0" rtlCol="0">
            <a:noAutofit/>
          </a:bodyPr>
          <a:lstStyle/>
          <a:p>
            <a:pPr marL="284163" indent="-284163" defTabSz="914400">
              <a:lnSpc>
                <a:spcPct val="130000"/>
              </a:lnSpc>
              <a:buClr>
                <a:srgbClr val="00B0F0"/>
              </a:buClr>
              <a:buFont typeface="Wingdings" panose="05000000000000000000" pitchFamily="2" charset="2"/>
              <a:buChar char="§"/>
            </a:pPr>
            <a:r>
              <a:rPr lang="fr-CH" sz="3200" b="1" dirty="0">
                <a:solidFill>
                  <a:schemeClr val="tx1">
                    <a:lumMod val="85000"/>
                    <a:lumOff val="15000"/>
                  </a:schemeClr>
                </a:solidFill>
                <a:latin typeface="Arial Narrow" panose="020B0606020202030204" pitchFamily="34" charset="0"/>
              </a:rPr>
              <a:t>Désirs et témoignages de patients</a:t>
            </a:r>
          </a:p>
          <a:p>
            <a:pPr marL="284163" indent="-284163" defTabSz="914400">
              <a:lnSpc>
                <a:spcPct val="130000"/>
              </a:lnSpc>
              <a:buClr>
                <a:srgbClr val="00B0F0"/>
              </a:buClr>
              <a:buFont typeface="Wingdings" panose="05000000000000000000" pitchFamily="2" charset="2"/>
              <a:buChar char="§"/>
            </a:pPr>
            <a:r>
              <a:rPr lang="fr-CH" sz="3200" b="1" dirty="0">
                <a:solidFill>
                  <a:schemeClr val="tx1">
                    <a:lumMod val="85000"/>
                    <a:lumOff val="15000"/>
                  </a:schemeClr>
                </a:solidFill>
                <a:latin typeface="Arial Narrow" panose="020B0606020202030204" pitchFamily="34" charset="0"/>
              </a:rPr>
              <a:t>Appui par des célébrités</a:t>
            </a:r>
          </a:p>
          <a:p>
            <a:pPr marL="284163" indent="-284163" defTabSz="914400">
              <a:lnSpc>
                <a:spcPct val="130000"/>
              </a:lnSpc>
              <a:buClr>
                <a:srgbClr val="00B0F0"/>
              </a:buClr>
              <a:buFont typeface="Wingdings" panose="05000000000000000000" pitchFamily="2" charset="2"/>
              <a:buChar char="§"/>
            </a:pPr>
            <a:r>
              <a:rPr lang="fr-CH" sz="3200" b="1" dirty="0">
                <a:solidFill>
                  <a:schemeClr val="tx1">
                    <a:lumMod val="85000"/>
                    <a:lumOff val="15000"/>
                  </a:schemeClr>
                </a:solidFill>
                <a:latin typeface="Arial Narrow" panose="020B0606020202030204" pitchFamily="34" charset="0"/>
              </a:rPr>
              <a:t>Expérience avec votre dernier patient</a:t>
            </a:r>
          </a:p>
          <a:p>
            <a:pPr marL="284163" indent="-284163" defTabSz="914400">
              <a:lnSpc>
                <a:spcPct val="130000"/>
              </a:lnSpc>
              <a:buClr>
                <a:srgbClr val="00B0F0"/>
              </a:buClr>
              <a:buFont typeface="Wingdings" panose="05000000000000000000" pitchFamily="2" charset="2"/>
              <a:buChar char="§"/>
            </a:pPr>
            <a:r>
              <a:rPr lang="fr-CH" sz="3200" b="1" dirty="0">
                <a:solidFill>
                  <a:schemeClr val="tx1">
                    <a:lumMod val="85000"/>
                    <a:lumOff val="15000"/>
                  </a:schemeClr>
                </a:solidFill>
                <a:latin typeface="Arial Narrow" panose="020B0606020202030204" pitchFamily="34" charset="0"/>
              </a:rPr>
              <a:t>Intuition</a:t>
            </a:r>
          </a:p>
          <a:p>
            <a:pPr marL="284163" indent="-284163" defTabSz="914400">
              <a:lnSpc>
                <a:spcPct val="130000"/>
              </a:lnSpc>
              <a:buClr>
                <a:srgbClr val="00B0F0"/>
              </a:buClr>
              <a:buFont typeface="Wingdings" panose="05000000000000000000" pitchFamily="2" charset="2"/>
              <a:buChar char="§"/>
            </a:pPr>
            <a:r>
              <a:rPr lang="fr-CH" sz="3200" b="1" dirty="0">
                <a:solidFill>
                  <a:schemeClr val="tx1">
                    <a:lumMod val="85000"/>
                    <a:lumOff val="15000"/>
                  </a:schemeClr>
                </a:solidFill>
                <a:latin typeface="Arial Narrow" panose="020B0606020202030204" pitchFamily="34" charset="0"/>
              </a:rPr>
              <a:t>Instinct familial </a:t>
            </a:r>
          </a:p>
          <a:p>
            <a:pPr marL="284163" indent="-284163" defTabSz="914400">
              <a:lnSpc>
                <a:spcPct val="130000"/>
              </a:lnSpc>
              <a:buClr>
                <a:srgbClr val="00B0F0"/>
              </a:buClr>
              <a:buFont typeface="Wingdings" panose="05000000000000000000" pitchFamily="2" charset="2"/>
              <a:buChar char="§"/>
            </a:pPr>
            <a:r>
              <a:rPr lang="fr-CH" sz="3200" b="1" dirty="0">
                <a:solidFill>
                  <a:schemeClr val="tx1">
                    <a:lumMod val="85000"/>
                    <a:lumOff val="15000"/>
                  </a:schemeClr>
                </a:solidFill>
                <a:latin typeface="Arial Narrow" panose="020B0606020202030204" pitchFamily="34" charset="0"/>
              </a:rPr>
              <a:t>Information provenant de sources biaisées</a:t>
            </a:r>
          </a:p>
        </p:txBody>
      </p:sp>
      <p:pic>
        <p:nvPicPr>
          <p:cNvPr id="3" name="Picture 2">
            <a:extLst>
              <a:ext uri="{FF2B5EF4-FFF2-40B4-BE49-F238E27FC236}">
                <a16:creationId xmlns:a16="http://schemas.microsoft.com/office/drawing/2014/main" id="{1287EE02-987B-4967-9DFC-AD021138C17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35750" y="1368527"/>
            <a:ext cx="2146300" cy="2682875"/>
          </a:xfrm>
          <a:prstGeom prst="rect">
            <a:avLst/>
          </a:prstGeom>
        </p:spPr>
      </p:pic>
      <p:pic>
        <p:nvPicPr>
          <p:cNvPr id="10" name="4E92DA43-5712-40E9-AFDC-2C1062C78C6F" descr="7646DFF2-B812-4635-AA57-5171E34E5A45@chrc">
            <a:extLst>
              <a:ext uri="{FF2B5EF4-FFF2-40B4-BE49-F238E27FC236}">
                <a16:creationId xmlns:a16="http://schemas.microsoft.com/office/drawing/2014/main" id="{6B2B2AB4-888E-4029-B527-9B304559E8A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46366" y="205884"/>
            <a:ext cx="1494821" cy="85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982812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6448" y="1225130"/>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8545FEA6-91B3-4CEA-BDDB-78E11F2A9A3F}"/>
              </a:ext>
            </a:extLst>
          </p:cNvPr>
          <p:cNvSpPr/>
          <p:nvPr/>
        </p:nvSpPr>
        <p:spPr>
          <a:xfrm>
            <a:off x="189544" y="77048"/>
            <a:ext cx="6576692" cy="1077218"/>
          </a:xfrm>
          <a:prstGeom prst="rect">
            <a:avLst/>
          </a:prstGeom>
          <a:noFill/>
        </p:spPr>
        <p:txBody>
          <a:bodyPr wrap="square">
            <a:spAutoFit/>
          </a:bodyPr>
          <a:lstStyle/>
          <a:p>
            <a:pPr lvl="0">
              <a:defRPr/>
            </a:pPr>
            <a:r>
              <a:rPr lang="fr-CA" sz="3200" b="1" dirty="0">
                <a:solidFill>
                  <a:srgbClr val="183059"/>
                </a:solidFill>
                <a:latin typeface="Arial Narrow" panose="020B0606020202030204" pitchFamily="34" charset="0"/>
                <a:cs typeface="Aharoni" panose="02010803020104030203" pitchFamily="2" charset="-79"/>
              </a:rPr>
              <a:t>À quoi servent les études fondées sur des données du monde réel?</a:t>
            </a:r>
            <a:endParaRPr kumimoji="0" lang="fr-CA" sz="3200" b="1" i="0" u="none" strike="noStrike" kern="1200" cap="none" spc="0" normalizeH="0" baseline="0" dirty="0">
              <a:ln>
                <a:noFill/>
              </a:ln>
              <a:solidFill>
                <a:srgbClr val="183059"/>
              </a:solidFill>
              <a:effectLst/>
              <a:uLnTx/>
              <a:uFillTx/>
              <a:latin typeface="Arial Narrow" panose="020B0606020202030204" pitchFamily="34" charset="0"/>
              <a:cs typeface="Aharoni" panose="02010803020104030203" pitchFamily="2" charset="-79"/>
            </a:endParaRPr>
          </a:p>
        </p:txBody>
      </p:sp>
      <p:sp>
        <p:nvSpPr>
          <p:cNvPr id="12" name="Rectangle 11">
            <a:extLst>
              <a:ext uri="{FF2B5EF4-FFF2-40B4-BE49-F238E27FC236}">
                <a16:creationId xmlns:a16="http://schemas.microsoft.com/office/drawing/2014/main" id="{2AECBCDA-5E07-409A-8F17-E36050586DFB}"/>
              </a:ext>
            </a:extLst>
          </p:cNvPr>
          <p:cNvSpPr/>
          <p:nvPr/>
        </p:nvSpPr>
        <p:spPr>
          <a:xfrm>
            <a:off x="0" y="6401169"/>
            <a:ext cx="9144000" cy="456831"/>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13" name="Picture 12" descr="CHRC-logo_blue.png">
            <a:extLst>
              <a:ext uri="{FF2B5EF4-FFF2-40B4-BE49-F238E27FC236}">
                <a16:creationId xmlns:a16="http://schemas.microsoft.com/office/drawing/2014/main" id="{F5F338AB-7CB1-4E75-B69F-7A7105565674}"/>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206029" y="6085781"/>
            <a:ext cx="716292" cy="712746"/>
          </a:xfrm>
          <a:prstGeom prst="rect">
            <a:avLst/>
          </a:prstGeom>
        </p:spPr>
      </p:pic>
      <p:sp>
        <p:nvSpPr>
          <p:cNvPr id="11" name="Text Box 3">
            <a:extLst>
              <a:ext uri="{FF2B5EF4-FFF2-40B4-BE49-F238E27FC236}">
                <a16:creationId xmlns:a16="http://schemas.microsoft.com/office/drawing/2014/main" id="{463F200F-D9DC-4E02-8310-89E6728C91E8}"/>
              </a:ext>
            </a:extLst>
          </p:cNvPr>
          <p:cNvSpPr txBox="1">
            <a:spLocks noChangeArrowheads="1"/>
          </p:cNvSpPr>
          <p:nvPr/>
        </p:nvSpPr>
        <p:spPr bwMode="auto">
          <a:xfrm>
            <a:off x="92104" y="6499534"/>
            <a:ext cx="6674132" cy="253916"/>
          </a:xfrm>
          <a:prstGeom prst="rect">
            <a:avLst/>
          </a:prstGeom>
          <a:noFill/>
          <a:ln w="9525">
            <a:noFill/>
            <a:miter lim="800000"/>
            <a:headEnd/>
            <a:tailEnd/>
          </a:ln>
        </p:spPr>
        <p:txBody>
          <a:bodyPr wrap="square">
            <a:spAutoFit/>
          </a:bodyPr>
          <a:lstStyle/>
          <a:p>
            <a:pPr lvl="0"/>
            <a:r>
              <a:rPr lang="en-CA" sz="1050" dirty="0" err="1">
                <a:solidFill>
                  <a:prstClr val="white"/>
                </a:solidFill>
                <a:latin typeface="Arial Narrow" panose="020B0606020202030204" pitchFamily="34" charset="0"/>
              </a:rPr>
              <a:t>Modifiié</a:t>
            </a:r>
            <a:r>
              <a:rPr lang="en-CA" sz="1050" dirty="0">
                <a:solidFill>
                  <a:prstClr val="white"/>
                </a:solidFill>
                <a:latin typeface="Arial Narrow" panose="020B0606020202030204" pitchFamily="34" charset="0"/>
              </a:rPr>
              <a:t> de logicofscience.com The hierarchy of evidence: Is the study’s design robust? January 12, 2016</a:t>
            </a:r>
          </a:p>
        </p:txBody>
      </p:sp>
      <p:sp>
        <p:nvSpPr>
          <p:cNvPr id="2" name="TextBox 1">
            <a:extLst>
              <a:ext uri="{FF2B5EF4-FFF2-40B4-BE49-F238E27FC236}">
                <a16:creationId xmlns:a16="http://schemas.microsoft.com/office/drawing/2014/main" id="{7CD6B7BD-DF20-422B-89D6-6511B3147976}"/>
              </a:ext>
            </a:extLst>
          </p:cNvPr>
          <p:cNvSpPr txBox="1"/>
          <p:nvPr/>
        </p:nvSpPr>
        <p:spPr>
          <a:xfrm>
            <a:off x="189544" y="1320523"/>
            <a:ext cx="8862351" cy="4841582"/>
          </a:xfrm>
          <a:prstGeom prst="rect">
            <a:avLst/>
          </a:prstGeom>
          <a:noFill/>
        </p:spPr>
        <p:txBody>
          <a:bodyPr wrap="square" rtlCol="0">
            <a:spAutoFit/>
          </a:bodyPr>
          <a:lstStyle/>
          <a:p>
            <a:pPr marL="284163" lvl="0" indent="-284163" defTabSz="914400">
              <a:lnSpc>
                <a:spcPct val="130000"/>
              </a:lnSpc>
              <a:buClr>
                <a:srgbClr val="00B0F0"/>
              </a:buClr>
              <a:buFont typeface="Wingdings" panose="05000000000000000000" pitchFamily="2" charset="2"/>
              <a:buChar char="§"/>
              <a:defRPr/>
            </a:pPr>
            <a:r>
              <a:rPr lang="fr-CA" sz="2400" b="1" dirty="0">
                <a:solidFill>
                  <a:prstClr val="black">
                    <a:lumMod val="85000"/>
                    <a:lumOff val="15000"/>
                  </a:prstClr>
                </a:solidFill>
                <a:latin typeface="Arial Narrow" panose="020B0606020202030204" pitchFamily="34" charset="0"/>
              </a:rPr>
              <a:t>Décrivent comment le traitement est utilisé</a:t>
            </a:r>
          </a:p>
          <a:p>
            <a:pPr marL="284163" lvl="0" indent="-284163" defTabSz="914400">
              <a:lnSpc>
                <a:spcPct val="130000"/>
              </a:lnSpc>
              <a:buClr>
                <a:srgbClr val="00B0F0"/>
              </a:buClr>
              <a:buFont typeface="Wingdings" panose="05000000000000000000" pitchFamily="2" charset="2"/>
              <a:buChar char="§"/>
              <a:defRPr/>
            </a:pPr>
            <a:r>
              <a:rPr lang="fr-CA" sz="2400" b="1" dirty="0">
                <a:solidFill>
                  <a:prstClr val="black">
                    <a:lumMod val="85000"/>
                    <a:lumOff val="15000"/>
                  </a:prstClr>
                </a:solidFill>
                <a:latin typeface="Arial Narrow" panose="020B0606020202030204" pitchFamily="34" charset="0"/>
              </a:rPr>
              <a:t>Permettent des comparaisons qui ne sont pas disponibles dans les ERC</a:t>
            </a:r>
          </a:p>
          <a:p>
            <a:pPr marL="284163" lvl="0" indent="-284163" defTabSz="914400">
              <a:lnSpc>
                <a:spcPct val="130000"/>
              </a:lnSpc>
              <a:buClr>
                <a:srgbClr val="00B0F0"/>
              </a:buClr>
              <a:buFont typeface="Wingdings" panose="05000000000000000000" pitchFamily="2" charset="2"/>
              <a:buChar char="§"/>
              <a:defRPr/>
            </a:pPr>
            <a:r>
              <a:rPr lang="fr-CA" sz="2400" b="1" dirty="0">
                <a:solidFill>
                  <a:prstClr val="black">
                    <a:lumMod val="85000"/>
                    <a:lumOff val="15000"/>
                  </a:prstClr>
                </a:solidFill>
                <a:latin typeface="Arial Narrow" panose="020B0606020202030204" pitchFamily="34" charset="0"/>
              </a:rPr>
              <a:t>Décrivent les résultats chez des populations spécifiques de patients</a:t>
            </a:r>
          </a:p>
          <a:p>
            <a:pPr marL="284163" lvl="0" indent="-284163" defTabSz="914400">
              <a:lnSpc>
                <a:spcPct val="130000"/>
              </a:lnSpc>
              <a:buClr>
                <a:srgbClr val="00B0F0"/>
              </a:buClr>
              <a:buFont typeface="Wingdings" panose="05000000000000000000" pitchFamily="2" charset="2"/>
              <a:buChar char="§"/>
              <a:defRPr/>
            </a:pPr>
            <a:r>
              <a:rPr lang="fr-CA" sz="2400" b="1" dirty="0">
                <a:solidFill>
                  <a:prstClr val="black">
                    <a:lumMod val="85000"/>
                    <a:lumOff val="15000"/>
                  </a:prstClr>
                </a:solidFill>
                <a:latin typeface="Arial Narrow" panose="020B0606020202030204" pitchFamily="34" charset="0"/>
              </a:rPr>
              <a:t>Permettent des études de sous-groupes pour des traitements personnalisés</a:t>
            </a:r>
          </a:p>
          <a:p>
            <a:pPr marL="284163" lvl="0" indent="-284163" defTabSz="914400">
              <a:lnSpc>
                <a:spcPct val="130000"/>
              </a:lnSpc>
              <a:buClr>
                <a:srgbClr val="00B0F0"/>
              </a:buClr>
              <a:buFont typeface="Wingdings" panose="05000000000000000000" pitchFamily="2" charset="2"/>
              <a:buChar char="§"/>
              <a:defRPr/>
            </a:pPr>
            <a:r>
              <a:rPr lang="fr-CA" sz="2400" b="1" dirty="0">
                <a:solidFill>
                  <a:prstClr val="black">
                    <a:lumMod val="85000"/>
                    <a:lumOff val="15000"/>
                  </a:prstClr>
                </a:solidFill>
                <a:latin typeface="Arial Narrow" panose="020B0606020202030204" pitchFamily="34" charset="0"/>
              </a:rPr>
              <a:t>Des observations uniques engendrent des hypothèses</a:t>
            </a:r>
          </a:p>
          <a:p>
            <a:pPr marL="284163" lvl="0" indent="-284163" defTabSz="914400">
              <a:lnSpc>
                <a:spcPct val="130000"/>
              </a:lnSpc>
              <a:buClr>
                <a:srgbClr val="00B0F0"/>
              </a:buClr>
              <a:buFont typeface="Wingdings" panose="05000000000000000000" pitchFamily="2" charset="2"/>
              <a:buChar char="§"/>
              <a:defRPr/>
            </a:pPr>
            <a:r>
              <a:rPr lang="fr-CA" sz="2400" b="1" dirty="0">
                <a:solidFill>
                  <a:prstClr val="black">
                    <a:lumMod val="85000"/>
                    <a:lumOff val="15000"/>
                  </a:prstClr>
                </a:solidFill>
                <a:latin typeface="Arial Narrow" panose="020B0606020202030204" pitchFamily="34" charset="0"/>
              </a:rPr>
              <a:t>Utilisent des échantillons de grande taille pour identifier des événements rares</a:t>
            </a:r>
          </a:p>
          <a:p>
            <a:pPr marL="284163" lvl="0" indent="-284163" defTabSz="914400">
              <a:lnSpc>
                <a:spcPct val="130000"/>
              </a:lnSpc>
              <a:buClr>
                <a:srgbClr val="00B0F0"/>
              </a:buClr>
              <a:buFont typeface="Wingdings" panose="05000000000000000000" pitchFamily="2" charset="2"/>
              <a:buChar char="§"/>
              <a:defRPr/>
            </a:pPr>
            <a:r>
              <a:rPr lang="fr-CA" sz="2400" b="1" dirty="0">
                <a:solidFill>
                  <a:srgbClr val="FF0000"/>
                </a:solidFill>
                <a:latin typeface="Arial Narrow" panose="020B0606020202030204" pitchFamily="34" charset="0"/>
              </a:rPr>
              <a:t>Ne réfutent JAMAIS </a:t>
            </a:r>
            <a:r>
              <a:rPr lang="fr-CA" sz="2400" b="1" dirty="0">
                <a:solidFill>
                  <a:prstClr val="black">
                    <a:lumMod val="85000"/>
                    <a:lumOff val="15000"/>
                  </a:prstClr>
                </a:solidFill>
                <a:latin typeface="Arial Narrow" panose="020B0606020202030204" pitchFamily="34" charset="0"/>
              </a:rPr>
              <a:t>les conclusions significatives des ERC</a:t>
            </a:r>
            <a:endParaRPr lang="en-US" sz="2400" b="1" dirty="0">
              <a:solidFill>
                <a:prstClr val="black">
                  <a:lumMod val="85000"/>
                  <a:lumOff val="15000"/>
                </a:prstClr>
              </a:solidFill>
              <a:latin typeface="Arial Narrow" panose="020B0606020202030204" pitchFamily="34" charset="0"/>
            </a:endParaRPr>
          </a:p>
        </p:txBody>
      </p:sp>
      <p:pic>
        <p:nvPicPr>
          <p:cNvPr id="14" name="4E92DA43-5712-40E9-AFDC-2C1062C78C6F" descr="7646DFF2-B812-4635-AA57-5171E34E5A45@chrc">
            <a:extLst>
              <a:ext uri="{FF2B5EF4-FFF2-40B4-BE49-F238E27FC236}">
                <a16:creationId xmlns:a16="http://schemas.microsoft.com/office/drawing/2014/main" id="{3D85D28E-BF7B-4EC2-A35F-F2CB236A818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46366" y="205884"/>
            <a:ext cx="1494821" cy="85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031049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6448" y="1225130"/>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8545FEA6-91B3-4CEA-BDDB-78E11F2A9A3F}"/>
              </a:ext>
            </a:extLst>
          </p:cNvPr>
          <p:cNvSpPr/>
          <p:nvPr/>
        </p:nvSpPr>
        <p:spPr>
          <a:xfrm>
            <a:off x="164491" y="76214"/>
            <a:ext cx="6529357" cy="1077218"/>
          </a:xfrm>
          <a:prstGeom prst="rect">
            <a:avLst/>
          </a:prstGeom>
          <a:noFill/>
        </p:spPr>
        <p:txBody>
          <a:bodyPr wrap="square">
            <a:spAutoFit/>
          </a:bodyPr>
          <a:lstStyle/>
          <a:p>
            <a:pPr lvl="0">
              <a:defRPr/>
            </a:pPr>
            <a:r>
              <a:rPr lang="fr-BE" sz="3200" b="1" dirty="0">
                <a:solidFill>
                  <a:srgbClr val="183059"/>
                </a:solidFill>
                <a:latin typeface="Arial Narrow" panose="020B0606020202030204" pitchFamily="34" charset="0"/>
                <a:cs typeface="Aharoni" panose="02010803020104030203" pitchFamily="2" charset="-79"/>
              </a:rPr>
              <a:t>Qu’est-ce que « l’appariement par score de propension »?</a:t>
            </a:r>
            <a:endParaRPr kumimoji="0" lang="fr-BE" sz="3200" b="1" i="0" u="none" strike="noStrike" kern="1200" cap="none" spc="0" normalizeH="0" baseline="0" dirty="0">
              <a:ln>
                <a:noFill/>
              </a:ln>
              <a:solidFill>
                <a:srgbClr val="183059"/>
              </a:solidFill>
              <a:effectLst/>
              <a:uLnTx/>
              <a:uFillTx/>
              <a:latin typeface="Arial Narrow" panose="020B0606020202030204" pitchFamily="34" charset="0"/>
              <a:cs typeface="Aharoni" panose="02010803020104030203" pitchFamily="2" charset="-79"/>
            </a:endParaRPr>
          </a:p>
        </p:txBody>
      </p:sp>
      <p:sp>
        <p:nvSpPr>
          <p:cNvPr id="12" name="Rectangle 11">
            <a:extLst>
              <a:ext uri="{FF2B5EF4-FFF2-40B4-BE49-F238E27FC236}">
                <a16:creationId xmlns:a16="http://schemas.microsoft.com/office/drawing/2014/main" id="{2AECBCDA-5E07-409A-8F17-E36050586DFB}"/>
              </a:ext>
            </a:extLst>
          </p:cNvPr>
          <p:cNvSpPr/>
          <p:nvPr/>
        </p:nvSpPr>
        <p:spPr>
          <a:xfrm>
            <a:off x="0" y="6401169"/>
            <a:ext cx="9144000" cy="456831"/>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13" name="Picture 12" descr="CHRC-logo_blue.png">
            <a:extLst>
              <a:ext uri="{FF2B5EF4-FFF2-40B4-BE49-F238E27FC236}">
                <a16:creationId xmlns:a16="http://schemas.microsoft.com/office/drawing/2014/main" id="{F5F338AB-7CB1-4E75-B69F-7A7105565674}"/>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206029" y="6085781"/>
            <a:ext cx="716292" cy="712746"/>
          </a:xfrm>
          <a:prstGeom prst="rect">
            <a:avLst/>
          </a:prstGeom>
        </p:spPr>
      </p:pic>
      <p:sp>
        <p:nvSpPr>
          <p:cNvPr id="11" name="Text Box 3">
            <a:extLst>
              <a:ext uri="{FF2B5EF4-FFF2-40B4-BE49-F238E27FC236}">
                <a16:creationId xmlns:a16="http://schemas.microsoft.com/office/drawing/2014/main" id="{463F200F-D9DC-4E02-8310-89E6728C91E8}"/>
              </a:ext>
            </a:extLst>
          </p:cNvPr>
          <p:cNvSpPr txBox="1">
            <a:spLocks noChangeArrowheads="1"/>
          </p:cNvSpPr>
          <p:nvPr/>
        </p:nvSpPr>
        <p:spPr bwMode="auto">
          <a:xfrm>
            <a:off x="92104" y="6499534"/>
            <a:ext cx="6674132" cy="253916"/>
          </a:xfrm>
          <a:prstGeom prst="rect">
            <a:avLst/>
          </a:prstGeom>
          <a:noFill/>
          <a:ln w="9525">
            <a:noFill/>
            <a:miter lim="800000"/>
            <a:headEnd/>
            <a:tailEnd/>
          </a:ln>
        </p:spPr>
        <p:txBody>
          <a:bodyPr wrap="square">
            <a:spAutoFit/>
          </a:bodyPr>
          <a:lstStyle/>
          <a:p>
            <a:pPr lvl="0"/>
            <a:r>
              <a:rPr lang="en-CA" sz="1000" dirty="0" err="1">
                <a:solidFill>
                  <a:prstClr val="white"/>
                </a:solidFill>
                <a:latin typeface="Arial Narrow" panose="020B0606020202030204" pitchFamily="34" charset="0"/>
              </a:rPr>
              <a:t>Modifiié</a:t>
            </a:r>
            <a:r>
              <a:rPr lang="en-CA" sz="1000" dirty="0">
                <a:solidFill>
                  <a:prstClr val="white"/>
                </a:solidFill>
                <a:latin typeface="Arial Narrow" panose="020B0606020202030204" pitchFamily="34" charset="0"/>
              </a:rPr>
              <a:t> de logicofscience.com The hierarchy of evidence: Is the study’s design robust? January 12, 2016</a:t>
            </a:r>
          </a:p>
        </p:txBody>
      </p:sp>
      <p:sp>
        <p:nvSpPr>
          <p:cNvPr id="10" name="TextBox 9">
            <a:extLst>
              <a:ext uri="{FF2B5EF4-FFF2-40B4-BE49-F238E27FC236}">
                <a16:creationId xmlns:a16="http://schemas.microsoft.com/office/drawing/2014/main" id="{B2BF4C33-8808-42A6-B0FD-5944D01672F2}"/>
              </a:ext>
            </a:extLst>
          </p:cNvPr>
          <p:cNvSpPr txBox="1"/>
          <p:nvPr/>
        </p:nvSpPr>
        <p:spPr>
          <a:xfrm>
            <a:off x="361950" y="1653620"/>
            <a:ext cx="8289594" cy="4635304"/>
          </a:xfrm>
          <a:prstGeom prst="rect">
            <a:avLst/>
          </a:prstGeom>
          <a:noFill/>
        </p:spPr>
        <p:txBody>
          <a:bodyPr wrap="square" lIns="0" tIns="0" rIns="0" bIns="0" rtlCol="0">
            <a:noAutofit/>
          </a:bodyPr>
          <a:lstStyle/>
          <a:p>
            <a:pPr marL="284163" indent="-284163" defTabSz="914400">
              <a:spcAft>
                <a:spcPts val="1200"/>
              </a:spcAft>
              <a:buClr>
                <a:srgbClr val="00B0F0"/>
              </a:buClr>
              <a:buFont typeface="Wingdings" panose="05000000000000000000" pitchFamily="2" charset="2"/>
              <a:buChar char="§"/>
            </a:pPr>
            <a:r>
              <a:rPr lang="fr-CA" sz="2800" b="1" dirty="0">
                <a:solidFill>
                  <a:schemeClr val="tx1">
                    <a:lumMod val="85000"/>
                    <a:lumOff val="15000"/>
                  </a:schemeClr>
                </a:solidFill>
                <a:latin typeface="Arial Narrow" panose="020B0606020202030204" pitchFamily="34" charset="0"/>
              </a:rPr>
              <a:t>Les médecins prescrivent des traitements différents à des patients différents (les caractéristiques des patients déterminent leur propension à recevoir un traitement X).</a:t>
            </a:r>
          </a:p>
          <a:p>
            <a:pPr marL="284163" indent="-284163" defTabSz="914400">
              <a:spcAft>
                <a:spcPts val="1200"/>
              </a:spcAft>
              <a:buClr>
                <a:srgbClr val="00B0F0"/>
              </a:buClr>
              <a:buFont typeface="Wingdings" panose="05000000000000000000" pitchFamily="2" charset="2"/>
              <a:buChar char="§"/>
            </a:pPr>
            <a:r>
              <a:rPr lang="fr-CA" sz="2800" b="1" dirty="0">
                <a:solidFill>
                  <a:schemeClr val="tx1">
                    <a:lumMod val="85000"/>
                    <a:lumOff val="15000"/>
                  </a:schemeClr>
                </a:solidFill>
                <a:latin typeface="Arial Narrow" panose="020B0606020202030204" pitchFamily="34" charset="0"/>
              </a:rPr>
              <a:t>L’appariement par score de propension vise à corriger cette différence en appariant les patients dans un groupe avec des patients dans l’autre groupe sur la base des caractéristiques définissant leur propension à être dans un groupe plutôt que l’autre.</a:t>
            </a:r>
          </a:p>
          <a:p>
            <a:pPr marL="284163" indent="-284163" defTabSz="914400">
              <a:spcAft>
                <a:spcPts val="1200"/>
              </a:spcAft>
              <a:buClr>
                <a:srgbClr val="00B0F0"/>
              </a:buClr>
              <a:buFont typeface="Wingdings" panose="05000000000000000000" pitchFamily="2" charset="2"/>
              <a:buChar char="§"/>
            </a:pPr>
            <a:r>
              <a:rPr lang="fr-CA" sz="2800" b="1" dirty="0">
                <a:solidFill>
                  <a:schemeClr val="tx1">
                    <a:lumMod val="85000"/>
                    <a:lumOff val="15000"/>
                  </a:schemeClr>
                </a:solidFill>
                <a:latin typeface="Arial Narrow" panose="020B0606020202030204" pitchFamily="34" charset="0"/>
              </a:rPr>
              <a:t>Ne corrige pas toutes les différences de propension</a:t>
            </a:r>
          </a:p>
        </p:txBody>
      </p:sp>
      <p:pic>
        <p:nvPicPr>
          <p:cNvPr id="14" name="4E92DA43-5712-40E9-AFDC-2C1062C78C6F" descr="7646DFF2-B812-4635-AA57-5171E34E5A45@chrc">
            <a:extLst>
              <a:ext uri="{FF2B5EF4-FFF2-40B4-BE49-F238E27FC236}">
                <a16:creationId xmlns:a16="http://schemas.microsoft.com/office/drawing/2014/main" id="{900A31A5-12AF-47CA-8FE2-69D0FE26837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46366" y="205884"/>
            <a:ext cx="1494821" cy="85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212124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6448" y="1225130"/>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8545FEA6-91B3-4CEA-BDDB-78E11F2A9A3F}"/>
              </a:ext>
            </a:extLst>
          </p:cNvPr>
          <p:cNvSpPr/>
          <p:nvPr/>
        </p:nvSpPr>
        <p:spPr>
          <a:xfrm>
            <a:off x="92105" y="0"/>
            <a:ext cx="6478140" cy="1200329"/>
          </a:xfrm>
          <a:prstGeom prst="rect">
            <a:avLst/>
          </a:prstGeom>
          <a:noFill/>
        </p:spPr>
        <p:txBody>
          <a:bodyPr wrap="square">
            <a:spAutoFit/>
          </a:bodyPr>
          <a:lstStyle/>
          <a:p>
            <a:pPr>
              <a:defRPr/>
            </a:pPr>
            <a:r>
              <a:rPr lang="fr-FR" sz="3600" b="1" dirty="0">
                <a:solidFill>
                  <a:srgbClr val="1B1A5A"/>
                </a:solidFill>
                <a:latin typeface="Arial Narrow" pitchFamily="34" charset="0"/>
                <a:cs typeface="Aharoni" panose="02010803020104030203" pitchFamily="2" charset="-79"/>
              </a:rPr>
              <a:t>Les données issues d’études du monde réel diffèrent</a:t>
            </a:r>
            <a:endParaRPr kumimoji="0" lang="en-CA" sz="3600" b="1" i="0" u="none" strike="noStrike" kern="1200" cap="none" spc="0" normalizeH="0" baseline="0" noProof="0" dirty="0">
              <a:ln>
                <a:noFill/>
              </a:ln>
              <a:solidFill>
                <a:srgbClr val="183059"/>
              </a:solidFill>
              <a:effectLst/>
              <a:uLnTx/>
              <a:uFillTx/>
              <a:latin typeface="Arial Narrow" panose="020B0606020202030204" pitchFamily="34" charset="0"/>
              <a:cs typeface="Aharoni" panose="02010803020104030203" pitchFamily="2" charset="-79"/>
            </a:endParaRPr>
          </a:p>
        </p:txBody>
      </p:sp>
      <p:sp>
        <p:nvSpPr>
          <p:cNvPr id="12" name="Rectangle 11">
            <a:extLst>
              <a:ext uri="{FF2B5EF4-FFF2-40B4-BE49-F238E27FC236}">
                <a16:creationId xmlns:a16="http://schemas.microsoft.com/office/drawing/2014/main" id="{2AECBCDA-5E07-409A-8F17-E36050586DFB}"/>
              </a:ext>
            </a:extLst>
          </p:cNvPr>
          <p:cNvSpPr/>
          <p:nvPr/>
        </p:nvSpPr>
        <p:spPr>
          <a:xfrm>
            <a:off x="0" y="6401169"/>
            <a:ext cx="9144000" cy="456831"/>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13" name="Picture 12" descr="CHRC-logo_blue.png">
            <a:extLst>
              <a:ext uri="{FF2B5EF4-FFF2-40B4-BE49-F238E27FC236}">
                <a16:creationId xmlns:a16="http://schemas.microsoft.com/office/drawing/2014/main" id="{F5F338AB-7CB1-4E75-B69F-7A7105565674}"/>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206029" y="6085781"/>
            <a:ext cx="716292" cy="712746"/>
          </a:xfrm>
          <a:prstGeom prst="rect">
            <a:avLst/>
          </a:prstGeom>
        </p:spPr>
      </p:pic>
      <p:sp>
        <p:nvSpPr>
          <p:cNvPr id="11" name="Text Box 3">
            <a:extLst>
              <a:ext uri="{FF2B5EF4-FFF2-40B4-BE49-F238E27FC236}">
                <a16:creationId xmlns:a16="http://schemas.microsoft.com/office/drawing/2014/main" id="{463F200F-D9DC-4E02-8310-89E6728C91E8}"/>
              </a:ext>
            </a:extLst>
          </p:cNvPr>
          <p:cNvSpPr txBox="1">
            <a:spLocks noChangeArrowheads="1"/>
          </p:cNvSpPr>
          <p:nvPr/>
        </p:nvSpPr>
        <p:spPr bwMode="auto">
          <a:xfrm>
            <a:off x="92104" y="6499534"/>
            <a:ext cx="6674132" cy="246221"/>
          </a:xfrm>
          <a:prstGeom prst="rect">
            <a:avLst/>
          </a:prstGeom>
          <a:noFill/>
          <a:ln w="9525">
            <a:noFill/>
            <a:miter lim="800000"/>
            <a:headEnd/>
            <a:tailEnd/>
          </a:ln>
        </p:spPr>
        <p:txBody>
          <a:bodyPr wrap="square">
            <a:spAutoFit/>
          </a:bodyPr>
          <a:lstStyle/>
          <a:p>
            <a:pPr lvl="0"/>
            <a:r>
              <a:rPr lang="en-CA" sz="1000" dirty="0" err="1">
                <a:solidFill>
                  <a:prstClr val="white"/>
                </a:solidFill>
                <a:latin typeface="Arial Narrow" panose="020B0606020202030204" pitchFamily="34" charset="0"/>
              </a:rPr>
              <a:t>Adapté</a:t>
            </a:r>
            <a:r>
              <a:rPr lang="en-CA" sz="1000" dirty="0">
                <a:solidFill>
                  <a:prstClr val="white"/>
                </a:solidFill>
                <a:latin typeface="Arial Narrow" panose="020B0606020202030204" pitchFamily="34" charset="0"/>
              </a:rPr>
              <a:t> de Dang A, Kaur K. </a:t>
            </a:r>
            <a:r>
              <a:rPr lang="en-CA" sz="1000" dirty="0" err="1">
                <a:solidFill>
                  <a:prstClr val="white"/>
                </a:solidFill>
                <a:latin typeface="Arial Narrow" panose="020B0606020202030204" pitchFamily="34" charset="0"/>
              </a:rPr>
              <a:t>Perspect</a:t>
            </a:r>
            <a:r>
              <a:rPr lang="en-CA" sz="1000" dirty="0">
                <a:solidFill>
                  <a:prstClr val="white"/>
                </a:solidFill>
                <a:latin typeface="Arial Narrow" panose="020B0606020202030204" pitchFamily="34" charset="0"/>
              </a:rPr>
              <a:t> Clin Res 2016; 7(1): 9-14.</a:t>
            </a:r>
          </a:p>
        </p:txBody>
      </p:sp>
      <p:graphicFrame>
        <p:nvGraphicFramePr>
          <p:cNvPr id="15" name="Group 82">
            <a:extLst>
              <a:ext uri="{FF2B5EF4-FFF2-40B4-BE49-F238E27FC236}">
                <a16:creationId xmlns:a16="http://schemas.microsoft.com/office/drawing/2014/main" id="{C26C0BEA-A9BE-475F-9CDA-CB3DDA2C6717}"/>
              </a:ext>
            </a:extLst>
          </p:cNvPr>
          <p:cNvGraphicFramePr>
            <a:graphicFrameLocks noGrp="1"/>
          </p:cNvGraphicFramePr>
          <p:nvPr>
            <p:extLst>
              <p:ext uri="{D42A27DB-BD31-4B8C-83A1-F6EECF244321}">
                <p14:modId xmlns:p14="http://schemas.microsoft.com/office/powerpoint/2010/main" val="1128317091"/>
              </p:ext>
            </p:extLst>
          </p:nvPr>
        </p:nvGraphicFramePr>
        <p:xfrm>
          <a:off x="439735" y="1280811"/>
          <a:ext cx="8251634" cy="5261408"/>
        </p:xfrm>
        <a:graphic>
          <a:graphicData uri="http://schemas.openxmlformats.org/drawingml/2006/table">
            <a:tbl>
              <a:tblPr>
                <a:effectLst>
                  <a:outerShdw blurRad="50800" dist="38100" dir="2700000" algn="tl" rotWithShape="0">
                    <a:prstClr val="black">
                      <a:alpha val="40000"/>
                    </a:prstClr>
                  </a:outerShdw>
                </a:effectLst>
              </a:tblPr>
              <a:tblGrid>
                <a:gridCol w="4304031">
                  <a:extLst>
                    <a:ext uri="{9D8B030D-6E8A-4147-A177-3AD203B41FA5}">
                      <a16:colId xmlns:a16="http://schemas.microsoft.com/office/drawing/2014/main" val="20000"/>
                    </a:ext>
                  </a:extLst>
                </a:gridCol>
                <a:gridCol w="3947603">
                  <a:extLst>
                    <a:ext uri="{9D8B030D-6E8A-4147-A177-3AD203B41FA5}">
                      <a16:colId xmlns:a16="http://schemas.microsoft.com/office/drawing/2014/main" val="20001"/>
                    </a:ext>
                  </a:extLst>
                </a:gridCol>
              </a:tblGrid>
              <a:tr h="318742">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fr-CA" sz="1400" b="1" i="0" u="none" strike="noStrike" cap="none" normalizeH="0" baseline="0" noProof="0" dirty="0">
                          <a:ln>
                            <a:noFill/>
                          </a:ln>
                          <a:solidFill>
                            <a:schemeClr val="bg1"/>
                          </a:solidFill>
                          <a:effectLst/>
                          <a:latin typeface="Arial Narrow" panose="020B0606020202030204" pitchFamily="34" charset="0"/>
                        </a:rPr>
                        <a:t>DONNÉES DU MONDE RÉEL </a:t>
                      </a:r>
                      <a:r>
                        <a:rPr kumimoji="0" lang="fr-CA" sz="1400" b="1" i="0" u="none" strike="noStrike" cap="none" normalizeH="0" baseline="0" noProof="0" dirty="0">
                          <a:ln>
                            <a:noFill/>
                          </a:ln>
                          <a:solidFill>
                            <a:srgbClr val="00B050"/>
                          </a:solidFill>
                          <a:effectLst/>
                          <a:latin typeface="Arial Narrow" panose="020B0606020202030204" pitchFamily="34" charset="0"/>
                        </a:rPr>
                        <a:t>PLUS PROBANTES</a:t>
                      </a:r>
                    </a:p>
                  </a:txBody>
                  <a:tcPr anchor="ctr" horzOverflow="overflow">
                    <a:lnL w="9525" cap="flat" cmpd="sng" algn="ctr">
                      <a:solidFill>
                        <a:srgbClr val="4D6D78"/>
                      </a:solidFill>
                      <a:prstDash val="solid"/>
                      <a:round/>
                      <a:headEnd type="none" w="med" len="med"/>
                      <a:tailEnd type="none" w="med" len="med"/>
                    </a:lnL>
                    <a:lnR w="9525" cap="flat" cmpd="sng" algn="ctr">
                      <a:solidFill>
                        <a:srgbClr val="4D6D78"/>
                      </a:solidFill>
                      <a:prstDash val="solid"/>
                      <a:round/>
                      <a:headEnd type="none" w="med" len="med"/>
                      <a:tailEnd type="none" w="med" len="med"/>
                    </a:lnR>
                    <a:lnT w="9525" cap="flat" cmpd="sng" algn="ctr">
                      <a:solidFill>
                        <a:srgbClr val="4D6D78"/>
                      </a:solidFill>
                      <a:prstDash val="solid"/>
                      <a:round/>
                      <a:headEnd type="none" w="med" len="med"/>
                      <a:tailEnd type="none" w="med" len="med"/>
                    </a:lnT>
                    <a:lnB w="9525" cap="flat" cmpd="sng" algn="ctr">
                      <a:solidFill>
                        <a:srgbClr val="4D6D78"/>
                      </a:solidFill>
                      <a:prstDash val="solid"/>
                      <a:round/>
                      <a:headEnd type="none" w="med" len="med"/>
                      <a:tailEnd type="none" w="med" len="med"/>
                    </a:lnB>
                    <a:lnTlToBr>
                      <a:noFill/>
                    </a:lnTlToBr>
                    <a:lnBlToTr>
                      <a:noFill/>
                    </a:lnBlToTr>
                    <a:solidFill>
                      <a:srgbClr val="183059"/>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fr-CA" sz="1400" b="1" i="0" u="none" strike="noStrike" cap="none" normalizeH="0" baseline="0" noProof="0" dirty="0">
                          <a:ln>
                            <a:noFill/>
                          </a:ln>
                          <a:solidFill>
                            <a:srgbClr val="FFFFFF"/>
                          </a:solidFill>
                          <a:effectLst/>
                          <a:latin typeface="Arial Narrow" panose="020B0606020202030204" pitchFamily="34" charset="0"/>
                        </a:rPr>
                        <a:t>DONNÉES DU MONDE RÉEL </a:t>
                      </a:r>
                      <a:r>
                        <a:rPr kumimoji="0" lang="fr-CA" sz="1400" b="1" i="0" u="none" strike="noStrike" cap="none" normalizeH="0" baseline="0" noProof="0" dirty="0">
                          <a:ln>
                            <a:noFill/>
                          </a:ln>
                          <a:solidFill>
                            <a:srgbClr val="FF0000"/>
                          </a:solidFill>
                          <a:effectLst/>
                          <a:latin typeface="Arial Narrow" panose="020B0606020202030204" pitchFamily="34" charset="0"/>
                        </a:rPr>
                        <a:t>MOINS PROBANTES</a:t>
                      </a:r>
                    </a:p>
                  </a:txBody>
                  <a:tcPr anchor="ctr" horzOverflow="overflow">
                    <a:lnL w="9525" cap="flat" cmpd="sng" algn="ctr">
                      <a:solidFill>
                        <a:srgbClr val="4D6D78"/>
                      </a:solidFill>
                      <a:prstDash val="solid"/>
                      <a:round/>
                      <a:headEnd type="none" w="med" len="med"/>
                      <a:tailEnd type="none" w="med" len="med"/>
                    </a:lnL>
                    <a:lnR w="9525" cap="flat" cmpd="sng" algn="ctr">
                      <a:solidFill>
                        <a:srgbClr val="4D6D78"/>
                      </a:solidFill>
                      <a:prstDash val="solid"/>
                      <a:round/>
                      <a:headEnd type="none" w="med" len="med"/>
                      <a:tailEnd type="none" w="med" len="med"/>
                    </a:lnR>
                    <a:lnT w="9525" cap="flat" cmpd="sng" algn="ctr">
                      <a:solidFill>
                        <a:srgbClr val="4D6D78"/>
                      </a:solidFill>
                      <a:prstDash val="solid"/>
                      <a:round/>
                      <a:headEnd type="none" w="med" len="med"/>
                      <a:tailEnd type="none" w="med" len="med"/>
                    </a:lnT>
                    <a:lnB w="9525" cap="flat" cmpd="sng" algn="ctr">
                      <a:solidFill>
                        <a:srgbClr val="4D6D78"/>
                      </a:solidFill>
                      <a:prstDash val="solid"/>
                      <a:round/>
                      <a:headEnd type="none" w="med" len="med"/>
                      <a:tailEnd type="none" w="med" len="med"/>
                    </a:lnB>
                    <a:lnTlToBr>
                      <a:noFill/>
                    </a:lnTlToBr>
                    <a:lnBlToTr>
                      <a:noFill/>
                    </a:lnBlToTr>
                    <a:solidFill>
                      <a:srgbClr val="183059"/>
                    </a:solidFill>
                  </a:tcPr>
                </a:tc>
                <a:extLst>
                  <a:ext uri="{0D108BD9-81ED-4DB2-BD59-A6C34878D82A}">
                    <a16:rowId xmlns:a16="http://schemas.microsoft.com/office/drawing/2014/main" val="10000"/>
                  </a:ext>
                </a:extLst>
              </a:tr>
              <a:tr h="384574">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ctr" defTabSz="914400">
                        <a:tabLst>
                          <a:tab pos="25400" algn="l"/>
                          <a:tab pos="368300" algn="l"/>
                        </a:tabLst>
                      </a:pPr>
                      <a:r>
                        <a:rPr lang="fr-CA" altLang="zh-CN" sz="1600" b="0" baseline="0" noProof="0" dirty="0">
                          <a:solidFill>
                            <a:schemeClr val="tx1">
                              <a:lumMod val="85000"/>
                              <a:lumOff val="15000"/>
                            </a:schemeClr>
                          </a:solidFill>
                          <a:latin typeface="Arial Narrow" panose="020B0606020202030204" pitchFamily="34" charset="0"/>
                          <a:ea typeface="宋体"/>
                          <a:cs typeface="Arial"/>
                        </a:rPr>
                        <a:t>Données  prospectives; recueillies en vue d’un objectif spécifique</a:t>
                      </a:r>
                      <a:endParaRPr lang="fr-CA" altLang="zh-CN" sz="1600" b="0" noProof="0" dirty="0">
                        <a:solidFill>
                          <a:schemeClr val="tx1">
                            <a:lumMod val="85000"/>
                            <a:lumOff val="15000"/>
                          </a:schemeClr>
                        </a:solidFill>
                        <a:latin typeface="Arial Narrow" panose="020B0606020202030204" pitchFamily="34" charset="0"/>
                        <a:ea typeface="宋体"/>
                        <a:cs typeface="Arial"/>
                      </a:endParaRPr>
                    </a:p>
                  </a:txBody>
                  <a:tcPr anchor="ctr" horzOverflow="overflow">
                    <a:lnL w="9525" cap="flat" cmpd="sng" algn="ctr">
                      <a:solidFill>
                        <a:srgbClr val="4D6D78"/>
                      </a:solidFill>
                      <a:prstDash val="solid"/>
                      <a:round/>
                      <a:headEnd type="none" w="med" len="med"/>
                      <a:tailEnd type="none" w="med" len="med"/>
                    </a:lnL>
                    <a:lnR w="9525" cap="flat" cmpd="sng" algn="ctr">
                      <a:solidFill>
                        <a:srgbClr val="4D6D78"/>
                      </a:solidFill>
                      <a:prstDash val="solid"/>
                      <a:round/>
                      <a:headEnd type="none" w="med" len="med"/>
                      <a:tailEnd type="none" w="med" len="med"/>
                    </a:lnR>
                    <a:lnT w="9525" cap="flat" cmpd="sng" algn="ctr">
                      <a:solidFill>
                        <a:srgbClr val="4D6D78"/>
                      </a:solidFill>
                      <a:prstDash val="solid"/>
                      <a:round/>
                      <a:headEnd type="none" w="med" len="med"/>
                      <a:tailEnd type="none" w="med" len="med"/>
                    </a:lnT>
                    <a:lnB w="9525" cap="flat" cmpd="sng" algn="ctr">
                      <a:solidFill>
                        <a:srgbClr val="4D6D78"/>
                      </a:solidFill>
                      <a:prstDash val="solid"/>
                      <a:round/>
                      <a:headEnd type="none" w="med" len="med"/>
                      <a:tailEnd type="none" w="med" len="med"/>
                    </a:lnB>
                    <a:lnTlToBr>
                      <a:noFill/>
                    </a:lnTlToBr>
                    <a:lnBlToTr>
                      <a:noFill/>
                    </a:lnBlToTr>
                    <a:solidFill>
                      <a:schemeClr val="accent5">
                        <a:lumMod val="20000"/>
                        <a:lumOff val="80000"/>
                      </a:schemeClr>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fr-CA" sz="1600" b="0" i="0" u="none" strike="noStrike" cap="none" normalizeH="0" baseline="0" noProof="0" dirty="0">
                          <a:ln>
                            <a:noFill/>
                          </a:ln>
                          <a:solidFill>
                            <a:schemeClr val="tx1">
                              <a:lumMod val="85000"/>
                              <a:lumOff val="15000"/>
                            </a:schemeClr>
                          </a:solidFill>
                          <a:effectLst/>
                          <a:latin typeface="Arial Narrow" panose="020B0606020202030204" pitchFamily="34" charset="0"/>
                        </a:rPr>
                        <a:t>Données rétrospectives; plus faciles à recueillir</a:t>
                      </a:r>
                    </a:p>
                  </a:txBody>
                  <a:tcPr anchor="ctr" horzOverflow="overflow">
                    <a:lnL w="9525" cap="flat" cmpd="sng" algn="ctr">
                      <a:solidFill>
                        <a:srgbClr val="4D6D78"/>
                      </a:solidFill>
                      <a:prstDash val="solid"/>
                      <a:round/>
                      <a:headEnd type="none" w="med" len="med"/>
                      <a:tailEnd type="none" w="med" len="med"/>
                    </a:lnL>
                    <a:lnR w="9525" cap="flat" cmpd="sng" algn="ctr">
                      <a:solidFill>
                        <a:srgbClr val="4D6D78"/>
                      </a:solidFill>
                      <a:prstDash val="solid"/>
                      <a:round/>
                      <a:headEnd type="none" w="med" len="med"/>
                      <a:tailEnd type="none" w="med" len="med"/>
                    </a:lnR>
                    <a:lnT w="9525" cap="flat" cmpd="sng" algn="ctr">
                      <a:solidFill>
                        <a:srgbClr val="4D6D78"/>
                      </a:solidFill>
                      <a:prstDash val="solid"/>
                      <a:round/>
                      <a:headEnd type="none" w="med" len="med"/>
                      <a:tailEnd type="none" w="med" len="med"/>
                    </a:lnT>
                    <a:lnB w="9525" cap="flat" cmpd="sng" algn="ctr">
                      <a:solidFill>
                        <a:srgbClr val="4D6D78"/>
                      </a:solidFill>
                      <a:prstDash val="solid"/>
                      <a:round/>
                      <a:headEnd type="none" w="med" len="med"/>
                      <a:tailEnd type="none" w="med" len="med"/>
                    </a:lnB>
                    <a:lnTlToBr>
                      <a:noFill/>
                    </a:lnTlToBr>
                    <a:lnBlToTr>
                      <a:noFill/>
                    </a:lnBlToTr>
                    <a:solidFill>
                      <a:schemeClr val="accent5">
                        <a:lumMod val="20000"/>
                        <a:lumOff val="80000"/>
                      </a:schemeClr>
                    </a:solidFill>
                  </a:tcPr>
                </a:tc>
                <a:extLst>
                  <a:ext uri="{0D108BD9-81ED-4DB2-BD59-A6C34878D82A}">
                    <a16:rowId xmlns:a16="http://schemas.microsoft.com/office/drawing/2014/main" val="10001"/>
                  </a:ext>
                </a:extLst>
              </a:tr>
              <a:tr h="384574">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fr-CA" sz="1600" b="0" i="0" u="none" strike="noStrike" cap="none" normalizeH="0" baseline="0" noProof="0" dirty="0">
                          <a:ln>
                            <a:noFill/>
                          </a:ln>
                          <a:solidFill>
                            <a:schemeClr val="tx1">
                              <a:lumMod val="85000"/>
                              <a:lumOff val="15000"/>
                            </a:schemeClr>
                          </a:solidFill>
                          <a:effectLst/>
                          <a:latin typeface="Arial Narrow" panose="020B0606020202030204" pitchFamily="34" charset="0"/>
                        </a:rPr>
                        <a:t>Populations des études appariées par score de propension</a:t>
                      </a:r>
                    </a:p>
                  </a:txBody>
                  <a:tcPr anchor="ctr" horzOverflow="overflow">
                    <a:lnL w="9525" cap="flat" cmpd="sng" algn="ctr">
                      <a:solidFill>
                        <a:srgbClr val="4D6D78"/>
                      </a:solidFill>
                      <a:prstDash val="solid"/>
                      <a:round/>
                      <a:headEnd type="none" w="med" len="med"/>
                      <a:tailEnd type="none" w="med" len="med"/>
                    </a:lnL>
                    <a:lnR w="9525" cap="flat" cmpd="sng" algn="ctr">
                      <a:solidFill>
                        <a:srgbClr val="4D6D78"/>
                      </a:solidFill>
                      <a:prstDash val="solid"/>
                      <a:round/>
                      <a:headEnd type="none" w="med" len="med"/>
                      <a:tailEnd type="none" w="med" len="med"/>
                    </a:lnR>
                    <a:lnT w="9525" cap="flat" cmpd="sng" algn="ctr">
                      <a:solidFill>
                        <a:srgbClr val="4D6D78"/>
                      </a:solidFill>
                      <a:prstDash val="solid"/>
                      <a:round/>
                      <a:headEnd type="none" w="med" len="med"/>
                      <a:tailEnd type="none" w="med" len="med"/>
                    </a:lnT>
                    <a:lnB w="9525" cap="flat" cmpd="sng" algn="ctr">
                      <a:solidFill>
                        <a:srgbClr val="4D6D78"/>
                      </a:solidFill>
                      <a:prstDash val="solid"/>
                      <a:round/>
                      <a:headEnd type="none" w="med" len="med"/>
                      <a:tailEnd type="none" w="med" len="med"/>
                    </a:lnB>
                    <a:lnTlToBr>
                      <a:noFill/>
                    </a:lnTlToBr>
                    <a:lnBlToTr>
                      <a:noFill/>
                    </a:lnBlToTr>
                    <a:no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fr-CA" sz="1600" b="0" i="0" u="none" strike="noStrike" cap="none" normalizeH="0" baseline="0" noProof="0" dirty="0">
                          <a:ln>
                            <a:noFill/>
                          </a:ln>
                          <a:solidFill>
                            <a:schemeClr val="tx1">
                              <a:lumMod val="85000"/>
                              <a:lumOff val="15000"/>
                            </a:schemeClr>
                          </a:solidFill>
                          <a:effectLst/>
                          <a:latin typeface="Arial Narrow" panose="020B0606020202030204" pitchFamily="34" charset="0"/>
                          <a:cs typeface="Arial" charset="0"/>
                        </a:rPr>
                        <a:t>Populations des études non appariées</a:t>
                      </a:r>
                    </a:p>
                  </a:txBody>
                  <a:tcPr anchor="ctr" horzOverflow="overflow">
                    <a:lnL w="9525" cap="flat" cmpd="sng" algn="ctr">
                      <a:solidFill>
                        <a:srgbClr val="4D6D78"/>
                      </a:solidFill>
                      <a:prstDash val="solid"/>
                      <a:round/>
                      <a:headEnd type="none" w="med" len="med"/>
                      <a:tailEnd type="none" w="med" len="med"/>
                    </a:lnL>
                    <a:lnR w="9525" cap="flat" cmpd="sng" algn="ctr">
                      <a:solidFill>
                        <a:srgbClr val="4D6D78"/>
                      </a:solidFill>
                      <a:prstDash val="solid"/>
                      <a:round/>
                      <a:headEnd type="none" w="med" len="med"/>
                      <a:tailEnd type="none" w="med" len="med"/>
                    </a:lnR>
                    <a:lnT w="9525" cap="flat" cmpd="sng" algn="ctr">
                      <a:solidFill>
                        <a:srgbClr val="4D6D78"/>
                      </a:solidFill>
                      <a:prstDash val="solid"/>
                      <a:round/>
                      <a:headEnd type="none" w="med" len="med"/>
                      <a:tailEnd type="none" w="med" len="med"/>
                    </a:lnT>
                    <a:lnB w="9525" cap="flat" cmpd="sng" algn="ctr">
                      <a:solidFill>
                        <a:srgbClr val="4D6D78"/>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84574">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fr-CA" sz="1600" b="0" i="0" u="none" strike="noStrike" cap="none" normalizeH="0" baseline="0" noProof="0" dirty="0">
                          <a:ln>
                            <a:noFill/>
                          </a:ln>
                          <a:solidFill>
                            <a:schemeClr val="tx1">
                              <a:lumMod val="85000"/>
                              <a:lumOff val="15000"/>
                            </a:schemeClr>
                          </a:solidFill>
                          <a:effectLst/>
                          <a:latin typeface="Arial Narrow" panose="020B0606020202030204" pitchFamily="34" charset="0"/>
                        </a:rPr>
                        <a:t>Populations de patients importantes</a:t>
                      </a:r>
                    </a:p>
                  </a:txBody>
                  <a:tcPr anchor="ctr" horzOverflow="overflow">
                    <a:lnL w="9525" cap="flat" cmpd="sng" algn="ctr">
                      <a:solidFill>
                        <a:srgbClr val="4D6D78"/>
                      </a:solidFill>
                      <a:prstDash val="solid"/>
                      <a:round/>
                      <a:headEnd type="none" w="med" len="med"/>
                      <a:tailEnd type="none" w="med" len="med"/>
                    </a:lnL>
                    <a:lnR w="9525" cap="flat" cmpd="sng" algn="ctr">
                      <a:solidFill>
                        <a:srgbClr val="4D6D78"/>
                      </a:solidFill>
                      <a:prstDash val="solid"/>
                      <a:round/>
                      <a:headEnd type="none" w="med" len="med"/>
                      <a:tailEnd type="none" w="med" len="med"/>
                    </a:lnR>
                    <a:lnT w="9525" cap="flat" cmpd="sng" algn="ctr">
                      <a:solidFill>
                        <a:srgbClr val="4D6D78"/>
                      </a:solidFill>
                      <a:prstDash val="solid"/>
                      <a:round/>
                      <a:headEnd type="none" w="med" len="med"/>
                      <a:tailEnd type="none" w="med" len="med"/>
                    </a:lnT>
                    <a:lnB w="9525" cap="flat" cmpd="sng" algn="ctr">
                      <a:solidFill>
                        <a:srgbClr val="4D6D78"/>
                      </a:solidFill>
                      <a:prstDash val="solid"/>
                      <a:round/>
                      <a:headEnd type="none" w="med" len="med"/>
                      <a:tailEnd type="none" w="med" len="med"/>
                    </a:lnB>
                    <a:lnTlToBr>
                      <a:noFill/>
                    </a:lnTlToBr>
                    <a:lnBlToTr>
                      <a:noFill/>
                    </a:lnBlToTr>
                    <a:solidFill>
                      <a:schemeClr val="accent5">
                        <a:lumMod val="20000"/>
                        <a:lumOff val="80000"/>
                      </a:schemeClr>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fr-CA" sz="1600" b="0" i="0" u="none" strike="noStrike" cap="none" normalizeH="0" baseline="0" noProof="0" dirty="0">
                          <a:ln>
                            <a:noFill/>
                          </a:ln>
                          <a:solidFill>
                            <a:schemeClr val="tx1">
                              <a:lumMod val="85000"/>
                              <a:lumOff val="15000"/>
                            </a:schemeClr>
                          </a:solidFill>
                          <a:effectLst/>
                          <a:latin typeface="Arial Narrow" panose="020B0606020202030204" pitchFamily="34" charset="0"/>
                          <a:cs typeface="Arial" charset="0"/>
                        </a:rPr>
                        <a:t>Populations de patients réduites</a:t>
                      </a:r>
                    </a:p>
                  </a:txBody>
                  <a:tcPr anchor="ctr" horzOverflow="overflow">
                    <a:lnL w="9525" cap="flat" cmpd="sng" algn="ctr">
                      <a:solidFill>
                        <a:srgbClr val="4D6D78"/>
                      </a:solidFill>
                      <a:prstDash val="solid"/>
                      <a:round/>
                      <a:headEnd type="none" w="med" len="med"/>
                      <a:tailEnd type="none" w="med" len="med"/>
                    </a:lnL>
                    <a:lnR w="9525" cap="flat" cmpd="sng" algn="ctr">
                      <a:solidFill>
                        <a:srgbClr val="4D6D78"/>
                      </a:solidFill>
                      <a:prstDash val="solid"/>
                      <a:round/>
                      <a:headEnd type="none" w="med" len="med"/>
                      <a:tailEnd type="none" w="med" len="med"/>
                    </a:lnR>
                    <a:lnT w="9525" cap="flat" cmpd="sng" algn="ctr">
                      <a:solidFill>
                        <a:srgbClr val="4D6D78"/>
                      </a:solidFill>
                      <a:prstDash val="solid"/>
                      <a:round/>
                      <a:headEnd type="none" w="med" len="med"/>
                      <a:tailEnd type="none" w="med" len="med"/>
                    </a:lnT>
                    <a:lnB w="9525" cap="flat" cmpd="sng" algn="ctr">
                      <a:solidFill>
                        <a:srgbClr val="4D6D78"/>
                      </a:solidFill>
                      <a:prstDash val="solid"/>
                      <a:round/>
                      <a:headEnd type="none" w="med" len="med"/>
                      <a:tailEnd type="none" w="med" len="med"/>
                    </a:lnB>
                    <a:lnTlToBr>
                      <a:noFill/>
                    </a:lnTlToBr>
                    <a:lnBlToTr>
                      <a:noFill/>
                    </a:lnBlToTr>
                    <a:solidFill>
                      <a:schemeClr val="accent5">
                        <a:lumMod val="20000"/>
                        <a:lumOff val="80000"/>
                      </a:schemeClr>
                    </a:solidFill>
                  </a:tcPr>
                </a:tc>
                <a:extLst>
                  <a:ext uri="{0D108BD9-81ED-4DB2-BD59-A6C34878D82A}">
                    <a16:rowId xmlns:a16="http://schemas.microsoft.com/office/drawing/2014/main" val="10003"/>
                  </a:ext>
                </a:extLst>
              </a:tr>
              <a:tr h="384574">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fr-CA" sz="1600" b="0" i="0" u="none" strike="noStrike" cap="none" normalizeH="0" baseline="0" noProof="0" dirty="0">
                          <a:ln>
                            <a:noFill/>
                          </a:ln>
                          <a:solidFill>
                            <a:schemeClr val="tx1">
                              <a:lumMod val="85000"/>
                              <a:lumOff val="15000"/>
                            </a:schemeClr>
                          </a:solidFill>
                          <a:effectLst/>
                          <a:latin typeface="Arial Narrow" panose="020B0606020202030204" pitchFamily="34" charset="0"/>
                        </a:rPr>
                        <a:t>Populations de patients représentatives</a:t>
                      </a:r>
                    </a:p>
                  </a:txBody>
                  <a:tcPr anchor="ctr" horzOverflow="overflow">
                    <a:lnL w="9525" cap="flat" cmpd="sng" algn="ctr">
                      <a:solidFill>
                        <a:srgbClr val="4D6D78"/>
                      </a:solidFill>
                      <a:prstDash val="solid"/>
                      <a:round/>
                      <a:headEnd type="none" w="med" len="med"/>
                      <a:tailEnd type="none" w="med" len="med"/>
                    </a:lnL>
                    <a:lnR w="9525" cap="flat" cmpd="sng" algn="ctr">
                      <a:solidFill>
                        <a:srgbClr val="4D6D78"/>
                      </a:solidFill>
                      <a:prstDash val="solid"/>
                      <a:round/>
                      <a:headEnd type="none" w="med" len="med"/>
                      <a:tailEnd type="none" w="med" len="med"/>
                    </a:lnR>
                    <a:lnT w="9525" cap="flat" cmpd="sng" algn="ctr">
                      <a:solidFill>
                        <a:srgbClr val="4D6D78"/>
                      </a:solidFill>
                      <a:prstDash val="solid"/>
                      <a:round/>
                      <a:headEnd type="none" w="med" len="med"/>
                      <a:tailEnd type="none" w="med" len="med"/>
                    </a:lnT>
                    <a:lnB w="9525" cap="flat" cmpd="sng" algn="ctr">
                      <a:solidFill>
                        <a:srgbClr val="4D6D78"/>
                      </a:solidFill>
                      <a:prstDash val="solid"/>
                      <a:round/>
                      <a:headEnd type="none" w="med" len="med"/>
                      <a:tailEnd type="none" w="med" len="med"/>
                    </a:lnB>
                    <a:lnTlToBr>
                      <a:noFill/>
                    </a:lnTlToBr>
                    <a:lnBlToTr>
                      <a:noFill/>
                    </a:lnBlToTr>
                    <a:no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fr-CA" sz="1600" b="0" i="0" u="none" strike="noStrike" cap="none" normalizeH="0" baseline="0" noProof="0" dirty="0">
                          <a:ln>
                            <a:noFill/>
                          </a:ln>
                          <a:solidFill>
                            <a:schemeClr val="tx1">
                              <a:lumMod val="85000"/>
                              <a:lumOff val="15000"/>
                            </a:schemeClr>
                          </a:solidFill>
                          <a:effectLst/>
                          <a:latin typeface="Arial Narrow" panose="020B0606020202030204" pitchFamily="34" charset="0"/>
                          <a:cs typeface="Arial" charset="0"/>
                        </a:rPr>
                        <a:t>Populations de patients sélectionnées</a:t>
                      </a:r>
                    </a:p>
                  </a:txBody>
                  <a:tcPr anchor="ctr" horzOverflow="overflow">
                    <a:lnL w="9525" cap="flat" cmpd="sng" algn="ctr">
                      <a:solidFill>
                        <a:srgbClr val="4D6D78"/>
                      </a:solidFill>
                      <a:prstDash val="solid"/>
                      <a:round/>
                      <a:headEnd type="none" w="med" len="med"/>
                      <a:tailEnd type="none" w="med" len="med"/>
                    </a:lnL>
                    <a:lnR w="9525" cap="flat" cmpd="sng" algn="ctr">
                      <a:solidFill>
                        <a:srgbClr val="4D6D78"/>
                      </a:solidFill>
                      <a:prstDash val="solid"/>
                      <a:round/>
                      <a:headEnd type="none" w="med" len="med"/>
                      <a:tailEnd type="none" w="med" len="med"/>
                    </a:lnR>
                    <a:lnT w="9525" cap="flat" cmpd="sng" algn="ctr">
                      <a:solidFill>
                        <a:srgbClr val="4D6D78"/>
                      </a:solidFill>
                      <a:prstDash val="solid"/>
                      <a:round/>
                      <a:headEnd type="none" w="med" len="med"/>
                      <a:tailEnd type="none" w="med" len="med"/>
                    </a:lnT>
                    <a:lnB w="9525" cap="flat" cmpd="sng" algn="ctr">
                      <a:solidFill>
                        <a:srgbClr val="4D6D78"/>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84574">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fr-CA" sz="1600" b="0" i="0" u="none" strike="noStrike" cap="none" normalizeH="0" baseline="0" noProof="0" dirty="0">
                          <a:ln>
                            <a:noFill/>
                          </a:ln>
                          <a:solidFill>
                            <a:schemeClr val="tx1">
                              <a:lumMod val="85000"/>
                              <a:lumOff val="15000"/>
                            </a:schemeClr>
                          </a:solidFill>
                          <a:effectLst/>
                          <a:latin typeface="Arial Narrow" panose="020B0606020202030204" pitchFamily="34" charset="0"/>
                        </a:rPr>
                        <a:t>Critères d’évaluation standards (les mêmes que ceux utilisés dans les ERC)</a:t>
                      </a:r>
                    </a:p>
                  </a:txBody>
                  <a:tcPr anchor="ctr" horzOverflow="overflow">
                    <a:lnL w="9525" cap="flat" cmpd="sng" algn="ctr">
                      <a:solidFill>
                        <a:srgbClr val="4D6D78"/>
                      </a:solidFill>
                      <a:prstDash val="solid"/>
                      <a:round/>
                      <a:headEnd type="none" w="med" len="med"/>
                      <a:tailEnd type="none" w="med" len="med"/>
                    </a:lnL>
                    <a:lnR w="9525" cap="flat" cmpd="sng" algn="ctr">
                      <a:solidFill>
                        <a:srgbClr val="4D6D78"/>
                      </a:solidFill>
                      <a:prstDash val="solid"/>
                      <a:round/>
                      <a:headEnd type="none" w="med" len="med"/>
                      <a:tailEnd type="none" w="med" len="med"/>
                    </a:lnR>
                    <a:lnT w="9525" cap="flat" cmpd="sng" algn="ctr">
                      <a:solidFill>
                        <a:srgbClr val="4D6D78"/>
                      </a:solidFill>
                      <a:prstDash val="solid"/>
                      <a:round/>
                      <a:headEnd type="none" w="med" len="med"/>
                      <a:tailEnd type="none" w="med" len="med"/>
                    </a:lnT>
                    <a:lnB w="9525" cap="flat" cmpd="sng" algn="ctr">
                      <a:solidFill>
                        <a:srgbClr val="4D6D78"/>
                      </a:solidFill>
                      <a:prstDash val="solid"/>
                      <a:round/>
                      <a:headEnd type="none" w="med" len="med"/>
                      <a:tailEnd type="none" w="med" len="med"/>
                    </a:lnB>
                    <a:lnTlToBr>
                      <a:noFill/>
                    </a:lnTlToBr>
                    <a:lnBlToTr>
                      <a:noFill/>
                    </a:lnBlToTr>
                    <a:solidFill>
                      <a:schemeClr val="accent5">
                        <a:lumMod val="20000"/>
                        <a:lumOff val="80000"/>
                      </a:schemeClr>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fr-CA" sz="1600" b="0" i="0" u="none" strike="noStrike" cap="none" normalizeH="0" baseline="0" noProof="0" dirty="0">
                          <a:ln>
                            <a:noFill/>
                          </a:ln>
                          <a:solidFill>
                            <a:schemeClr val="tx1">
                              <a:lumMod val="85000"/>
                              <a:lumOff val="15000"/>
                            </a:schemeClr>
                          </a:solidFill>
                          <a:effectLst/>
                          <a:latin typeface="Arial Narrow" panose="020B0606020202030204" pitchFamily="34" charset="0"/>
                        </a:rPr>
                        <a:t>Critères d’évaluation inhabituels (différents de ceux utilisés dans les ERC)</a:t>
                      </a:r>
                    </a:p>
                  </a:txBody>
                  <a:tcPr anchor="ctr" horzOverflow="overflow">
                    <a:lnL w="9525" cap="flat" cmpd="sng" algn="ctr">
                      <a:solidFill>
                        <a:srgbClr val="4D6D78"/>
                      </a:solidFill>
                      <a:prstDash val="solid"/>
                      <a:round/>
                      <a:headEnd type="none" w="med" len="med"/>
                      <a:tailEnd type="none" w="med" len="med"/>
                    </a:lnL>
                    <a:lnR w="9525" cap="flat" cmpd="sng" algn="ctr">
                      <a:solidFill>
                        <a:srgbClr val="4D6D78"/>
                      </a:solidFill>
                      <a:prstDash val="solid"/>
                      <a:round/>
                      <a:headEnd type="none" w="med" len="med"/>
                      <a:tailEnd type="none" w="med" len="med"/>
                    </a:lnR>
                    <a:lnT w="9525" cap="flat" cmpd="sng" algn="ctr">
                      <a:solidFill>
                        <a:srgbClr val="4D6D78"/>
                      </a:solidFill>
                      <a:prstDash val="solid"/>
                      <a:round/>
                      <a:headEnd type="none" w="med" len="med"/>
                      <a:tailEnd type="none" w="med" len="med"/>
                    </a:lnT>
                    <a:lnB w="9525" cap="flat" cmpd="sng" algn="ctr">
                      <a:solidFill>
                        <a:srgbClr val="4D6D78"/>
                      </a:solidFill>
                      <a:prstDash val="solid"/>
                      <a:round/>
                      <a:headEnd type="none" w="med" len="med"/>
                      <a:tailEnd type="none" w="med" len="med"/>
                    </a:lnB>
                    <a:lnTlToBr>
                      <a:noFill/>
                    </a:lnTlToBr>
                    <a:lnBlToTr>
                      <a:noFill/>
                    </a:lnBlToTr>
                    <a:solidFill>
                      <a:schemeClr val="accent5">
                        <a:lumMod val="20000"/>
                        <a:lumOff val="80000"/>
                      </a:schemeClr>
                    </a:solidFill>
                  </a:tcPr>
                </a:tc>
                <a:extLst>
                  <a:ext uri="{0D108BD9-81ED-4DB2-BD59-A6C34878D82A}">
                    <a16:rowId xmlns:a16="http://schemas.microsoft.com/office/drawing/2014/main" val="10005"/>
                  </a:ext>
                </a:extLst>
              </a:tr>
              <a:tr h="384574">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fr-CA" sz="1600" b="0" i="0" u="none" strike="noStrike" cap="none" normalizeH="0" baseline="0" noProof="0" dirty="0">
                          <a:ln>
                            <a:noFill/>
                          </a:ln>
                          <a:solidFill>
                            <a:schemeClr val="tx1">
                              <a:lumMod val="85000"/>
                              <a:lumOff val="15000"/>
                            </a:schemeClr>
                          </a:solidFill>
                          <a:effectLst/>
                          <a:latin typeface="Arial Narrow" panose="020B0606020202030204" pitchFamily="34" charset="0"/>
                        </a:rPr>
                        <a:t>Critères d’efficacité et d’innocuité</a:t>
                      </a:r>
                    </a:p>
                  </a:txBody>
                  <a:tcPr anchor="ctr" horzOverflow="overflow">
                    <a:lnL w="9525" cap="flat" cmpd="sng" algn="ctr">
                      <a:solidFill>
                        <a:srgbClr val="4D6D78"/>
                      </a:solidFill>
                      <a:prstDash val="solid"/>
                      <a:round/>
                      <a:headEnd type="none" w="med" len="med"/>
                      <a:tailEnd type="none" w="med" len="med"/>
                    </a:lnL>
                    <a:lnR w="9525" cap="flat" cmpd="sng" algn="ctr">
                      <a:solidFill>
                        <a:srgbClr val="4D6D78"/>
                      </a:solidFill>
                      <a:prstDash val="solid"/>
                      <a:round/>
                      <a:headEnd type="none" w="med" len="med"/>
                      <a:tailEnd type="none" w="med" len="med"/>
                    </a:lnR>
                    <a:lnT w="9525" cap="flat" cmpd="sng" algn="ctr">
                      <a:solidFill>
                        <a:srgbClr val="4D6D78"/>
                      </a:solidFill>
                      <a:prstDash val="solid"/>
                      <a:round/>
                      <a:headEnd type="none" w="med" len="med"/>
                      <a:tailEnd type="none" w="med" len="med"/>
                    </a:lnT>
                    <a:lnB w="9525" cap="flat" cmpd="sng" algn="ctr">
                      <a:solidFill>
                        <a:srgbClr val="4D6D78"/>
                      </a:solidFill>
                      <a:prstDash val="solid"/>
                      <a:round/>
                      <a:headEnd type="none" w="med" len="med"/>
                      <a:tailEnd type="none" w="med" len="med"/>
                    </a:lnB>
                    <a:lnTlToBr>
                      <a:noFill/>
                    </a:lnTlToBr>
                    <a:lnBlToTr>
                      <a:noFill/>
                    </a:lnBlToTr>
                    <a:no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fr-CA" sz="1600" b="0" i="0" u="none" strike="noStrike" cap="none" normalizeH="0" baseline="0" noProof="0" dirty="0">
                          <a:ln>
                            <a:noFill/>
                          </a:ln>
                          <a:solidFill>
                            <a:schemeClr val="tx1">
                              <a:lumMod val="85000"/>
                              <a:lumOff val="15000"/>
                            </a:schemeClr>
                          </a:solidFill>
                          <a:effectLst/>
                          <a:latin typeface="Arial Narrow" panose="020B0606020202030204" pitchFamily="34" charset="0"/>
                        </a:rPr>
                        <a:t>Critères unilatéraux</a:t>
                      </a:r>
                    </a:p>
                  </a:txBody>
                  <a:tcPr anchor="ctr" horzOverflow="overflow">
                    <a:lnL w="9525" cap="flat" cmpd="sng" algn="ctr">
                      <a:solidFill>
                        <a:srgbClr val="4D6D78"/>
                      </a:solidFill>
                      <a:prstDash val="solid"/>
                      <a:round/>
                      <a:headEnd type="none" w="med" len="med"/>
                      <a:tailEnd type="none" w="med" len="med"/>
                    </a:lnL>
                    <a:lnR w="9525" cap="flat" cmpd="sng" algn="ctr">
                      <a:solidFill>
                        <a:srgbClr val="4D6D78"/>
                      </a:solidFill>
                      <a:prstDash val="solid"/>
                      <a:round/>
                      <a:headEnd type="none" w="med" len="med"/>
                      <a:tailEnd type="none" w="med" len="med"/>
                    </a:lnR>
                    <a:lnT w="9525" cap="flat" cmpd="sng" algn="ctr">
                      <a:solidFill>
                        <a:srgbClr val="4D6D78"/>
                      </a:solidFill>
                      <a:prstDash val="solid"/>
                      <a:round/>
                      <a:headEnd type="none" w="med" len="med"/>
                      <a:tailEnd type="none" w="med" len="med"/>
                    </a:lnT>
                    <a:lnB w="9525" cap="flat" cmpd="sng" algn="ctr">
                      <a:solidFill>
                        <a:srgbClr val="4D6D78"/>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84574">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fr-CA" sz="1600" b="0" i="0" u="none" strike="noStrike" cap="none" normalizeH="0" baseline="0" noProof="0" dirty="0">
                          <a:ln>
                            <a:noFill/>
                          </a:ln>
                          <a:solidFill>
                            <a:schemeClr val="tx1">
                              <a:lumMod val="85000"/>
                              <a:lumOff val="15000"/>
                            </a:schemeClr>
                          </a:solidFill>
                          <a:effectLst/>
                          <a:latin typeface="Arial Narrow" panose="020B0606020202030204" pitchFamily="34" charset="0"/>
                        </a:rPr>
                        <a:t>Suivi de longue durée</a:t>
                      </a:r>
                    </a:p>
                  </a:txBody>
                  <a:tcPr anchor="ctr" horzOverflow="overflow">
                    <a:lnL w="9525" cap="flat" cmpd="sng" algn="ctr">
                      <a:solidFill>
                        <a:srgbClr val="4D6D78"/>
                      </a:solidFill>
                      <a:prstDash val="solid"/>
                      <a:round/>
                      <a:headEnd type="none" w="med" len="med"/>
                      <a:tailEnd type="none" w="med" len="med"/>
                    </a:lnL>
                    <a:lnR w="9525" cap="flat" cmpd="sng" algn="ctr">
                      <a:solidFill>
                        <a:srgbClr val="4D6D78"/>
                      </a:solidFill>
                      <a:prstDash val="solid"/>
                      <a:round/>
                      <a:headEnd type="none" w="med" len="med"/>
                      <a:tailEnd type="none" w="med" len="med"/>
                    </a:lnR>
                    <a:lnT w="9525" cap="flat" cmpd="sng" algn="ctr">
                      <a:solidFill>
                        <a:srgbClr val="4D6D78"/>
                      </a:solidFill>
                      <a:prstDash val="solid"/>
                      <a:round/>
                      <a:headEnd type="none" w="med" len="med"/>
                      <a:tailEnd type="none" w="med" len="med"/>
                    </a:lnT>
                    <a:lnB w="9525" cap="flat" cmpd="sng" algn="ctr">
                      <a:solidFill>
                        <a:srgbClr val="4D6D78"/>
                      </a:solidFill>
                      <a:prstDash val="solid"/>
                      <a:round/>
                      <a:headEnd type="none" w="med" len="med"/>
                      <a:tailEnd type="none" w="med" len="med"/>
                    </a:lnB>
                    <a:lnTlToBr>
                      <a:noFill/>
                    </a:lnTlToBr>
                    <a:lnBlToTr>
                      <a:noFill/>
                    </a:lnBlToTr>
                    <a:solidFill>
                      <a:schemeClr val="accent5">
                        <a:lumMod val="20000"/>
                        <a:lumOff val="80000"/>
                      </a:schemeClr>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fr-CA" sz="1600" b="0" i="0" u="none" strike="noStrike" cap="none" normalizeH="0" baseline="0" noProof="0" dirty="0">
                          <a:ln>
                            <a:noFill/>
                          </a:ln>
                          <a:solidFill>
                            <a:schemeClr val="tx1">
                              <a:lumMod val="85000"/>
                              <a:lumOff val="15000"/>
                            </a:schemeClr>
                          </a:solidFill>
                          <a:effectLst/>
                          <a:latin typeface="Arial Narrow" panose="020B0606020202030204" pitchFamily="34" charset="0"/>
                        </a:rPr>
                        <a:t>Suivi de courte durée</a:t>
                      </a:r>
                    </a:p>
                  </a:txBody>
                  <a:tcPr anchor="ctr" horzOverflow="overflow">
                    <a:lnL w="9525" cap="flat" cmpd="sng" algn="ctr">
                      <a:solidFill>
                        <a:srgbClr val="4D6D78"/>
                      </a:solidFill>
                      <a:prstDash val="solid"/>
                      <a:round/>
                      <a:headEnd type="none" w="med" len="med"/>
                      <a:tailEnd type="none" w="med" len="med"/>
                    </a:lnL>
                    <a:lnR w="9525" cap="flat" cmpd="sng" algn="ctr">
                      <a:solidFill>
                        <a:srgbClr val="4D6D78"/>
                      </a:solidFill>
                      <a:prstDash val="solid"/>
                      <a:round/>
                      <a:headEnd type="none" w="med" len="med"/>
                      <a:tailEnd type="none" w="med" len="med"/>
                    </a:lnR>
                    <a:lnT w="9525" cap="flat" cmpd="sng" algn="ctr">
                      <a:solidFill>
                        <a:srgbClr val="4D6D78"/>
                      </a:solidFill>
                      <a:prstDash val="solid"/>
                      <a:round/>
                      <a:headEnd type="none" w="med" len="med"/>
                      <a:tailEnd type="none" w="med" len="med"/>
                    </a:lnT>
                    <a:lnB w="9525" cap="flat" cmpd="sng" algn="ctr">
                      <a:solidFill>
                        <a:srgbClr val="4D6D78"/>
                      </a:solidFill>
                      <a:prstDash val="solid"/>
                      <a:round/>
                      <a:headEnd type="none" w="med" len="med"/>
                      <a:tailEnd type="none" w="med" len="med"/>
                    </a:lnB>
                    <a:lnTlToBr>
                      <a:noFill/>
                    </a:lnTlToBr>
                    <a:lnBlToTr>
                      <a:noFill/>
                    </a:lnBlToTr>
                    <a:solidFill>
                      <a:schemeClr val="accent5">
                        <a:lumMod val="20000"/>
                        <a:lumOff val="80000"/>
                      </a:schemeClr>
                    </a:solidFill>
                  </a:tcPr>
                </a:tc>
                <a:extLst>
                  <a:ext uri="{0D108BD9-81ED-4DB2-BD59-A6C34878D82A}">
                    <a16:rowId xmlns:a16="http://schemas.microsoft.com/office/drawing/2014/main" val="10007"/>
                  </a:ext>
                </a:extLst>
              </a:tr>
              <a:tr h="384574">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fr-CA" sz="1600" b="0" i="0" u="none" strike="noStrike" cap="none" normalizeH="0" baseline="0" noProof="0">
                          <a:ln>
                            <a:noFill/>
                          </a:ln>
                          <a:solidFill>
                            <a:schemeClr val="tx1">
                              <a:lumMod val="85000"/>
                              <a:lumOff val="15000"/>
                            </a:schemeClr>
                          </a:solidFill>
                          <a:effectLst/>
                          <a:latin typeface="Arial Narrow" panose="020B0606020202030204" pitchFamily="34" charset="0"/>
                        </a:rPr>
                        <a:t>Financement indépendant de l’industrie</a:t>
                      </a:r>
                    </a:p>
                  </a:txBody>
                  <a:tcPr anchor="ctr" horzOverflow="overflow">
                    <a:lnL w="9525" cap="flat" cmpd="sng" algn="ctr">
                      <a:solidFill>
                        <a:srgbClr val="4D6D78"/>
                      </a:solidFill>
                      <a:prstDash val="solid"/>
                      <a:round/>
                      <a:headEnd type="none" w="med" len="med"/>
                      <a:tailEnd type="none" w="med" len="med"/>
                    </a:lnL>
                    <a:lnR w="9525" cap="flat" cmpd="sng" algn="ctr">
                      <a:solidFill>
                        <a:srgbClr val="4D6D78"/>
                      </a:solidFill>
                      <a:prstDash val="solid"/>
                      <a:round/>
                      <a:headEnd type="none" w="med" len="med"/>
                      <a:tailEnd type="none" w="med" len="med"/>
                    </a:lnR>
                    <a:lnT w="9525" cap="flat" cmpd="sng" algn="ctr">
                      <a:solidFill>
                        <a:srgbClr val="4D6D78"/>
                      </a:solidFill>
                      <a:prstDash val="solid"/>
                      <a:round/>
                      <a:headEnd type="none" w="med" len="med"/>
                      <a:tailEnd type="none" w="med" len="med"/>
                    </a:lnT>
                    <a:lnB w="9525" cap="flat" cmpd="sng" algn="ctr">
                      <a:solidFill>
                        <a:srgbClr val="4D6D78"/>
                      </a:solidFill>
                      <a:prstDash val="solid"/>
                      <a:round/>
                      <a:headEnd type="none" w="med" len="med"/>
                      <a:tailEnd type="none" w="med" len="med"/>
                    </a:lnB>
                    <a:lnTlToBr>
                      <a:noFill/>
                    </a:lnTlToBr>
                    <a:lnBlToTr>
                      <a:noFill/>
                    </a:lnBlToTr>
                    <a:no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fr-CA" sz="1600" b="0" i="0" u="none" strike="noStrike" cap="none" normalizeH="0" baseline="0" noProof="0" dirty="0">
                          <a:ln>
                            <a:noFill/>
                          </a:ln>
                          <a:solidFill>
                            <a:schemeClr val="tx1">
                              <a:lumMod val="85000"/>
                              <a:lumOff val="15000"/>
                            </a:schemeClr>
                          </a:solidFill>
                          <a:effectLst/>
                          <a:latin typeface="Arial Narrow" panose="020B0606020202030204" pitchFamily="34" charset="0"/>
                        </a:rPr>
                        <a:t>Étude financée par l’industrie</a:t>
                      </a:r>
                    </a:p>
                  </a:txBody>
                  <a:tcPr anchor="ctr" horzOverflow="overflow">
                    <a:lnL w="9525" cap="flat" cmpd="sng" algn="ctr">
                      <a:solidFill>
                        <a:srgbClr val="4D6D78"/>
                      </a:solidFill>
                      <a:prstDash val="solid"/>
                      <a:round/>
                      <a:headEnd type="none" w="med" len="med"/>
                      <a:tailEnd type="none" w="med" len="med"/>
                    </a:lnL>
                    <a:lnR w="9525" cap="flat" cmpd="sng" algn="ctr">
                      <a:solidFill>
                        <a:srgbClr val="4D6D78"/>
                      </a:solidFill>
                      <a:prstDash val="solid"/>
                      <a:round/>
                      <a:headEnd type="none" w="med" len="med"/>
                      <a:tailEnd type="none" w="med" len="med"/>
                    </a:lnR>
                    <a:lnT w="9525" cap="flat" cmpd="sng" algn="ctr">
                      <a:solidFill>
                        <a:srgbClr val="4D6D78"/>
                      </a:solidFill>
                      <a:prstDash val="solid"/>
                      <a:round/>
                      <a:headEnd type="none" w="med" len="med"/>
                      <a:tailEnd type="none" w="med" len="med"/>
                    </a:lnT>
                    <a:lnB w="9525" cap="flat" cmpd="sng" algn="ctr">
                      <a:solidFill>
                        <a:srgbClr val="4D6D78"/>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84574">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fr-CA" sz="1600" b="0" i="0" u="none" strike="noStrike" cap="none" normalizeH="0" baseline="0" noProof="0">
                          <a:ln>
                            <a:noFill/>
                          </a:ln>
                          <a:solidFill>
                            <a:schemeClr val="tx1">
                              <a:lumMod val="85000"/>
                              <a:lumOff val="15000"/>
                            </a:schemeClr>
                          </a:solidFill>
                          <a:effectLst/>
                          <a:latin typeface="Arial Narrow" panose="020B0606020202030204" pitchFamily="34" charset="0"/>
                        </a:rPr>
                        <a:t>Analyse indépendante de l’industrie </a:t>
                      </a:r>
                    </a:p>
                  </a:txBody>
                  <a:tcPr anchor="ctr" horzOverflow="overflow">
                    <a:lnL w="9525" cap="flat" cmpd="sng" algn="ctr">
                      <a:solidFill>
                        <a:srgbClr val="4D6D78"/>
                      </a:solidFill>
                      <a:prstDash val="solid"/>
                      <a:round/>
                      <a:headEnd type="none" w="med" len="med"/>
                      <a:tailEnd type="none" w="med" len="med"/>
                    </a:lnL>
                    <a:lnR w="9525" cap="flat" cmpd="sng" algn="ctr">
                      <a:solidFill>
                        <a:srgbClr val="4D6D78"/>
                      </a:solidFill>
                      <a:prstDash val="solid"/>
                      <a:round/>
                      <a:headEnd type="none" w="med" len="med"/>
                      <a:tailEnd type="none" w="med" len="med"/>
                    </a:lnR>
                    <a:lnT w="9525" cap="flat" cmpd="sng" algn="ctr">
                      <a:solidFill>
                        <a:srgbClr val="4D6D78"/>
                      </a:solidFill>
                      <a:prstDash val="solid"/>
                      <a:round/>
                      <a:headEnd type="none" w="med" len="med"/>
                      <a:tailEnd type="none" w="med" len="med"/>
                    </a:lnT>
                    <a:lnB w="9525" cap="flat" cmpd="sng" algn="ctr">
                      <a:solidFill>
                        <a:srgbClr val="4D6D78"/>
                      </a:solidFill>
                      <a:prstDash val="solid"/>
                      <a:round/>
                      <a:headEnd type="none" w="med" len="med"/>
                      <a:tailEnd type="none" w="med" len="med"/>
                    </a:lnB>
                    <a:lnTlToBr>
                      <a:noFill/>
                    </a:lnTlToBr>
                    <a:lnBlToTr>
                      <a:noFill/>
                    </a:lnBlToTr>
                    <a:solidFill>
                      <a:schemeClr val="accent5">
                        <a:lumMod val="20000"/>
                        <a:lumOff val="80000"/>
                      </a:schemeClr>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fr-CA" sz="1600" b="0" i="0" u="none" strike="noStrike" cap="none" normalizeH="0" baseline="0" noProof="0" dirty="0">
                          <a:ln>
                            <a:noFill/>
                          </a:ln>
                          <a:solidFill>
                            <a:schemeClr val="tx1">
                              <a:lumMod val="85000"/>
                              <a:lumOff val="15000"/>
                            </a:schemeClr>
                          </a:solidFill>
                          <a:effectLst/>
                          <a:latin typeface="Arial Narrow" panose="020B0606020202030204" pitchFamily="34" charset="0"/>
                        </a:rPr>
                        <a:t>Analyse effectuée par l’industrie</a:t>
                      </a:r>
                    </a:p>
                  </a:txBody>
                  <a:tcPr anchor="ctr" horzOverflow="overflow">
                    <a:lnL w="9525" cap="flat" cmpd="sng" algn="ctr">
                      <a:solidFill>
                        <a:srgbClr val="4D6D78"/>
                      </a:solidFill>
                      <a:prstDash val="solid"/>
                      <a:round/>
                      <a:headEnd type="none" w="med" len="med"/>
                      <a:tailEnd type="none" w="med" len="med"/>
                    </a:lnL>
                    <a:lnR w="9525" cap="flat" cmpd="sng" algn="ctr">
                      <a:solidFill>
                        <a:srgbClr val="4D6D78"/>
                      </a:solidFill>
                      <a:prstDash val="solid"/>
                      <a:round/>
                      <a:headEnd type="none" w="med" len="med"/>
                      <a:tailEnd type="none" w="med" len="med"/>
                    </a:lnR>
                    <a:lnT w="9525" cap="flat" cmpd="sng" algn="ctr">
                      <a:solidFill>
                        <a:srgbClr val="4D6D78"/>
                      </a:solidFill>
                      <a:prstDash val="solid"/>
                      <a:round/>
                      <a:headEnd type="none" w="med" len="med"/>
                      <a:tailEnd type="none" w="med" len="med"/>
                    </a:lnT>
                    <a:lnB w="9525" cap="flat" cmpd="sng" algn="ctr">
                      <a:solidFill>
                        <a:srgbClr val="4D6D78"/>
                      </a:solidFill>
                      <a:prstDash val="solid"/>
                      <a:round/>
                      <a:headEnd type="none" w="med" len="med"/>
                      <a:tailEnd type="none" w="med" len="med"/>
                    </a:lnB>
                    <a:lnTlToBr>
                      <a:noFill/>
                    </a:lnTlToBr>
                    <a:lnBlToTr>
                      <a:noFill/>
                    </a:lnBlToTr>
                    <a:solidFill>
                      <a:schemeClr val="accent5">
                        <a:lumMod val="20000"/>
                        <a:lumOff val="80000"/>
                      </a:schemeClr>
                    </a:solidFill>
                  </a:tcPr>
                </a:tc>
                <a:extLst>
                  <a:ext uri="{0D108BD9-81ED-4DB2-BD59-A6C34878D82A}">
                    <a16:rowId xmlns:a16="http://schemas.microsoft.com/office/drawing/2014/main" val="10009"/>
                  </a:ext>
                </a:extLst>
              </a:tr>
              <a:tr h="384574">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fr-CA" sz="1600" b="0" i="0" u="none" strike="noStrike" cap="none" normalizeH="0" baseline="0" noProof="0">
                          <a:ln>
                            <a:noFill/>
                          </a:ln>
                          <a:solidFill>
                            <a:schemeClr val="tx1">
                              <a:lumMod val="85000"/>
                              <a:lumOff val="15000"/>
                            </a:schemeClr>
                          </a:solidFill>
                          <a:effectLst/>
                          <a:latin typeface="Arial Narrow" panose="020B0606020202030204" pitchFamily="34" charset="0"/>
                        </a:rPr>
                        <a:t>Analyse de sensibilité pour détecter les biais</a:t>
                      </a:r>
                    </a:p>
                  </a:txBody>
                  <a:tcPr anchor="ctr" horzOverflow="overflow">
                    <a:lnL w="9525" cap="flat" cmpd="sng" algn="ctr">
                      <a:solidFill>
                        <a:srgbClr val="4D6D78"/>
                      </a:solidFill>
                      <a:prstDash val="solid"/>
                      <a:round/>
                      <a:headEnd type="none" w="med" len="med"/>
                      <a:tailEnd type="none" w="med" len="med"/>
                    </a:lnL>
                    <a:lnR w="9525" cap="flat" cmpd="sng" algn="ctr">
                      <a:solidFill>
                        <a:srgbClr val="4D6D78"/>
                      </a:solidFill>
                      <a:prstDash val="solid"/>
                      <a:round/>
                      <a:headEnd type="none" w="med" len="med"/>
                      <a:tailEnd type="none" w="med" len="med"/>
                    </a:lnR>
                    <a:lnT w="9525" cap="flat" cmpd="sng" algn="ctr">
                      <a:solidFill>
                        <a:srgbClr val="4D6D78"/>
                      </a:solidFill>
                      <a:prstDash val="solid"/>
                      <a:round/>
                      <a:headEnd type="none" w="med" len="med"/>
                      <a:tailEnd type="none" w="med" len="med"/>
                    </a:lnT>
                    <a:lnB w="9525" cap="flat" cmpd="sng" algn="ctr">
                      <a:solidFill>
                        <a:srgbClr val="4D6D78"/>
                      </a:solidFill>
                      <a:prstDash val="solid"/>
                      <a:round/>
                      <a:headEnd type="none" w="med" len="med"/>
                      <a:tailEnd type="none" w="med" len="med"/>
                    </a:lnB>
                    <a:lnTlToBr>
                      <a:noFill/>
                    </a:lnTlToBr>
                    <a:lnBlToTr>
                      <a:noFill/>
                    </a:lnBlToTr>
                    <a:no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fr-CA" sz="1600" b="0" i="0" u="none" strike="noStrike" cap="none" normalizeH="0" baseline="0" noProof="0" dirty="0">
                          <a:ln>
                            <a:noFill/>
                          </a:ln>
                          <a:solidFill>
                            <a:schemeClr val="tx1">
                              <a:lumMod val="85000"/>
                              <a:lumOff val="15000"/>
                            </a:schemeClr>
                          </a:solidFill>
                          <a:effectLst/>
                          <a:latin typeface="Arial Narrow" panose="020B0606020202030204" pitchFamily="34" charset="0"/>
                        </a:rPr>
                        <a:t>Aucune analyse de sensibilité pour détecter les biais</a:t>
                      </a:r>
                    </a:p>
                  </a:txBody>
                  <a:tcPr anchor="ctr" horzOverflow="overflow">
                    <a:lnL w="9525" cap="flat" cmpd="sng" algn="ctr">
                      <a:solidFill>
                        <a:srgbClr val="4D6D78"/>
                      </a:solidFill>
                      <a:prstDash val="solid"/>
                      <a:round/>
                      <a:headEnd type="none" w="med" len="med"/>
                      <a:tailEnd type="none" w="med" len="med"/>
                    </a:lnL>
                    <a:lnR w="9525" cap="flat" cmpd="sng" algn="ctr">
                      <a:solidFill>
                        <a:srgbClr val="4D6D78"/>
                      </a:solidFill>
                      <a:prstDash val="solid"/>
                      <a:round/>
                      <a:headEnd type="none" w="med" len="med"/>
                      <a:tailEnd type="none" w="med" len="med"/>
                    </a:lnR>
                    <a:lnT w="9525" cap="flat" cmpd="sng" algn="ctr">
                      <a:solidFill>
                        <a:srgbClr val="4D6D78"/>
                      </a:solidFill>
                      <a:prstDash val="solid"/>
                      <a:round/>
                      <a:headEnd type="none" w="med" len="med"/>
                      <a:tailEnd type="none" w="med" len="med"/>
                    </a:lnT>
                    <a:lnB w="9525" cap="flat" cmpd="sng" algn="ctr">
                      <a:solidFill>
                        <a:srgbClr val="4D6D78"/>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318742">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fr-CA" sz="1400" b="1" i="0" u="none" strike="noStrike" cap="none" normalizeH="0" baseline="0" noProof="0" dirty="0">
                          <a:ln>
                            <a:noFill/>
                          </a:ln>
                          <a:solidFill>
                            <a:srgbClr val="00B050"/>
                          </a:solidFill>
                          <a:effectLst/>
                          <a:latin typeface="Arial Narrow" panose="020B0606020202030204" pitchFamily="34" charset="0"/>
                        </a:rPr>
                        <a:t>TENDANCES TEMPORELLES ET INNOCUITÉ</a:t>
                      </a:r>
                    </a:p>
                  </a:txBody>
                  <a:tcPr anchor="ctr" horzOverflow="overflow">
                    <a:lnL w="9525" cap="flat" cmpd="sng" algn="ctr">
                      <a:solidFill>
                        <a:srgbClr val="4D6D78"/>
                      </a:solidFill>
                      <a:prstDash val="solid"/>
                      <a:round/>
                      <a:headEnd type="none" w="med" len="med"/>
                      <a:tailEnd type="none" w="med" len="med"/>
                    </a:lnL>
                    <a:lnR w="9525" cap="flat" cmpd="sng" algn="ctr">
                      <a:solidFill>
                        <a:srgbClr val="4D6D78"/>
                      </a:solidFill>
                      <a:prstDash val="solid"/>
                      <a:round/>
                      <a:headEnd type="none" w="med" len="med"/>
                      <a:tailEnd type="none" w="med" len="med"/>
                    </a:lnR>
                    <a:lnT w="9525" cap="flat" cmpd="sng" algn="ctr">
                      <a:solidFill>
                        <a:srgbClr val="4D6D78"/>
                      </a:solidFill>
                      <a:prstDash val="solid"/>
                      <a:round/>
                      <a:headEnd type="none" w="med" len="med"/>
                      <a:tailEnd type="none" w="med" len="med"/>
                    </a:lnT>
                    <a:lnB w="9525" cap="flat" cmpd="sng" algn="ctr">
                      <a:solidFill>
                        <a:srgbClr val="4D6D78"/>
                      </a:solidFill>
                      <a:prstDash val="solid"/>
                      <a:round/>
                      <a:headEnd type="none" w="med" len="med"/>
                      <a:tailEnd type="none" w="med" len="med"/>
                    </a:lnB>
                    <a:lnTlToBr>
                      <a:noFill/>
                    </a:lnTlToBr>
                    <a:lnBlToTr>
                      <a:noFill/>
                    </a:lnBlToTr>
                    <a:solidFill>
                      <a:srgbClr val="183059"/>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fr-CA" sz="1400" b="1" i="0" u="none" strike="noStrike" cap="none" normalizeH="0" baseline="0" noProof="0" dirty="0">
                          <a:ln>
                            <a:noFill/>
                          </a:ln>
                          <a:solidFill>
                            <a:srgbClr val="00B050"/>
                          </a:solidFill>
                          <a:effectLst/>
                          <a:latin typeface="Arial Narrow" panose="020B0606020202030204" pitchFamily="34" charset="0"/>
                        </a:rPr>
                        <a:t>PEU FRÉQUEMMENT UTILES</a:t>
                      </a:r>
                    </a:p>
                  </a:txBody>
                  <a:tcPr anchor="ctr" horzOverflow="overflow">
                    <a:lnL w="9525" cap="flat" cmpd="sng" algn="ctr">
                      <a:solidFill>
                        <a:srgbClr val="4D6D78"/>
                      </a:solidFill>
                      <a:prstDash val="solid"/>
                      <a:round/>
                      <a:headEnd type="none" w="med" len="med"/>
                      <a:tailEnd type="none" w="med" len="med"/>
                    </a:lnL>
                    <a:lnR w="9525" cap="flat" cmpd="sng" algn="ctr">
                      <a:solidFill>
                        <a:srgbClr val="4D6D78"/>
                      </a:solidFill>
                      <a:prstDash val="solid"/>
                      <a:round/>
                      <a:headEnd type="none" w="med" len="med"/>
                      <a:tailEnd type="none" w="med" len="med"/>
                    </a:lnR>
                    <a:lnT w="9525" cap="flat" cmpd="sng" algn="ctr">
                      <a:solidFill>
                        <a:srgbClr val="4D6D78"/>
                      </a:solidFill>
                      <a:prstDash val="solid"/>
                      <a:round/>
                      <a:headEnd type="none" w="med" len="med"/>
                      <a:tailEnd type="none" w="med" len="med"/>
                    </a:lnT>
                    <a:lnB w="9525" cap="flat" cmpd="sng" algn="ctr">
                      <a:solidFill>
                        <a:srgbClr val="4D6D78"/>
                      </a:solidFill>
                      <a:prstDash val="solid"/>
                      <a:round/>
                      <a:headEnd type="none" w="med" len="med"/>
                      <a:tailEnd type="none" w="med" len="med"/>
                    </a:lnB>
                    <a:lnTlToBr>
                      <a:noFill/>
                    </a:lnTlToBr>
                    <a:lnBlToTr>
                      <a:noFill/>
                    </a:lnBlToTr>
                    <a:solidFill>
                      <a:srgbClr val="183059"/>
                    </a:solidFill>
                  </a:tcPr>
                </a:tc>
                <a:extLst>
                  <a:ext uri="{0D108BD9-81ED-4DB2-BD59-A6C34878D82A}">
                    <a16:rowId xmlns:a16="http://schemas.microsoft.com/office/drawing/2014/main" val="10011"/>
                  </a:ext>
                </a:extLst>
              </a:tr>
            </a:tbl>
          </a:graphicData>
        </a:graphic>
      </p:graphicFrame>
      <p:pic>
        <p:nvPicPr>
          <p:cNvPr id="10" name="4E92DA43-5712-40E9-AFDC-2C1062C78C6F" descr="7646DFF2-B812-4635-AA57-5171E34E5A45@chrc">
            <a:extLst>
              <a:ext uri="{FF2B5EF4-FFF2-40B4-BE49-F238E27FC236}">
                <a16:creationId xmlns:a16="http://schemas.microsoft.com/office/drawing/2014/main" id="{E19DCF88-C6DC-4DEA-8CE7-40A3A47E45B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46366" y="205884"/>
            <a:ext cx="1494821" cy="85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113321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58CEE0F-12BD-4833-AAE0-5F9373A6CFDE}"/>
              </a:ext>
            </a:extLst>
          </p:cNvPr>
          <p:cNvSpPr/>
          <p:nvPr/>
        </p:nvSpPr>
        <p:spPr>
          <a:xfrm>
            <a:off x="0" y="6348549"/>
            <a:ext cx="9144000" cy="509451"/>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5" name="Picture 4" descr="CHRC-logo_blue.png">
            <a:extLst>
              <a:ext uri="{FF2B5EF4-FFF2-40B4-BE49-F238E27FC236}">
                <a16:creationId xmlns:a16="http://schemas.microsoft.com/office/drawing/2014/main" id="{DF22A7E3-AECA-44A3-83B3-3BD4923641B4}"/>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380250" y="6007458"/>
            <a:ext cx="716292" cy="712746"/>
          </a:xfrm>
          <a:prstGeom prst="rect">
            <a:avLst/>
          </a:prstGeom>
        </p:spPr>
      </p:pic>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6448" y="1264319"/>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8545FEA6-91B3-4CEA-BDDB-78E11F2A9A3F}"/>
              </a:ext>
            </a:extLst>
          </p:cNvPr>
          <p:cNvSpPr/>
          <p:nvPr/>
        </p:nvSpPr>
        <p:spPr>
          <a:xfrm>
            <a:off x="188749" y="-17068"/>
            <a:ext cx="6581922" cy="1231106"/>
          </a:xfrm>
          <a:prstGeom prst="rect">
            <a:avLst/>
          </a:prstGeom>
          <a:noFill/>
        </p:spPr>
        <p:txBody>
          <a:bodyPr wrap="square">
            <a:spAutoFit/>
          </a:bodyPr>
          <a:lstStyle/>
          <a:p>
            <a:pPr lvl="0">
              <a:defRPr/>
            </a:pPr>
            <a:r>
              <a:rPr lang="fr-CA" sz="2800" b="1" dirty="0">
                <a:solidFill>
                  <a:srgbClr val="1B1A5A"/>
                </a:solidFill>
                <a:latin typeface="Arial Narrow" pitchFamily="34" charset="0"/>
                <a:cs typeface="Aharoni" panose="02010803020104030203" pitchFamily="2" charset="-79"/>
              </a:rPr>
              <a:t>Les AOD comparativement à la warfarine</a:t>
            </a:r>
            <a:r>
              <a:rPr lang="fr-CA" sz="2600" b="1" dirty="0">
                <a:solidFill>
                  <a:srgbClr val="1B1A5A"/>
                </a:solidFill>
                <a:latin typeface="Arial Narrow" pitchFamily="34" charset="0"/>
                <a:cs typeface="Aharoni" panose="02010803020104030203" pitchFamily="2" charset="-79"/>
              </a:rPr>
              <a:t/>
            </a:r>
            <a:br>
              <a:rPr lang="fr-CA" sz="2600" b="1" dirty="0">
                <a:solidFill>
                  <a:srgbClr val="1B1A5A"/>
                </a:solidFill>
                <a:latin typeface="Arial Narrow" pitchFamily="34" charset="0"/>
                <a:cs typeface="Aharoni" panose="02010803020104030203" pitchFamily="2" charset="-79"/>
              </a:rPr>
            </a:br>
            <a:r>
              <a:rPr lang="fr-CA" sz="2300" b="1" dirty="0">
                <a:solidFill>
                  <a:srgbClr val="0070C0"/>
                </a:solidFill>
                <a:latin typeface="Arial Narrow" panose="020B0606020202030204" pitchFamily="34" charset="0"/>
                <a:cs typeface="Aharoni" panose="02010803020104030203" pitchFamily="2" charset="-79"/>
              </a:rPr>
              <a:t>Données provenant d’études cliniques vs données du monde réel (DMR)</a:t>
            </a:r>
            <a:endParaRPr kumimoji="0" lang="en-CA" sz="3200" b="1" i="0" u="none" strike="noStrike" kern="1200" cap="none" spc="0" normalizeH="0" baseline="0" noProof="0" dirty="0">
              <a:ln>
                <a:noFill/>
              </a:ln>
              <a:solidFill>
                <a:srgbClr val="0070C0"/>
              </a:solidFill>
              <a:effectLst/>
              <a:uLnTx/>
              <a:uFillTx/>
              <a:latin typeface="Arial Narrow" panose="020B0606020202030204" pitchFamily="34" charset="0"/>
              <a:ea typeface="+mn-ea"/>
              <a:cs typeface="Aharoni" panose="02010803020104030203" pitchFamily="2" charset="-79"/>
            </a:endParaRPr>
          </a:p>
        </p:txBody>
      </p:sp>
      <p:sp>
        <p:nvSpPr>
          <p:cNvPr id="59" name="Rectangle 58">
            <a:extLst>
              <a:ext uri="{FF2B5EF4-FFF2-40B4-BE49-F238E27FC236}">
                <a16:creationId xmlns:a16="http://schemas.microsoft.com/office/drawing/2014/main" id="{F60A0E53-5AA9-4884-BDC5-52F267185623}"/>
              </a:ext>
            </a:extLst>
          </p:cNvPr>
          <p:cNvSpPr/>
          <p:nvPr/>
        </p:nvSpPr>
        <p:spPr>
          <a:xfrm>
            <a:off x="238344" y="5396518"/>
            <a:ext cx="8754199" cy="757130"/>
          </a:xfrm>
          <a:prstGeom prst="rect">
            <a:avLst/>
          </a:prstGeom>
        </p:spPr>
        <p:txBody>
          <a:bodyPr wrap="square">
            <a:spAutoFit/>
          </a:bodyPr>
          <a:lstStyle/>
          <a:p>
            <a:pPr algn="ctr">
              <a:lnSpc>
                <a:spcPct val="90000"/>
              </a:lnSpc>
            </a:pPr>
            <a:r>
              <a:rPr lang="fr-CH" sz="1600" b="1" dirty="0">
                <a:solidFill>
                  <a:prstClr val="black">
                    <a:lumMod val="85000"/>
                    <a:lumOff val="15000"/>
                  </a:prstClr>
                </a:solidFill>
                <a:latin typeface="Arial Narrow" pitchFamily="34" charset="0"/>
                <a:cs typeface="Lato"/>
              </a:rPr>
              <a:t>Jusqu’à présent, il n’existe pas d’études comparant l’apixaban, le dabigatran, l’</a:t>
            </a:r>
            <a:r>
              <a:rPr lang="fr-CH" sz="1600" b="1" dirty="0" err="1">
                <a:solidFill>
                  <a:prstClr val="black">
                    <a:lumMod val="85000"/>
                    <a:lumOff val="15000"/>
                  </a:prstClr>
                </a:solidFill>
                <a:latin typeface="Arial Narrow" pitchFamily="34" charset="0"/>
                <a:cs typeface="Lato"/>
              </a:rPr>
              <a:t>édoxaban</a:t>
            </a:r>
            <a:r>
              <a:rPr lang="fr-CH" sz="1600" b="1" dirty="0">
                <a:solidFill>
                  <a:prstClr val="black">
                    <a:lumMod val="85000"/>
                    <a:lumOff val="15000"/>
                  </a:prstClr>
                </a:solidFill>
                <a:latin typeface="Arial Narrow" pitchFamily="34" charset="0"/>
                <a:cs typeface="Lato"/>
              </a:rPr>
              <a:t> et le rivaroxaban. Une comparaison de leur efficacité et de leur innocuité n’a donc pas été établie.</a:t>
            </a:r>
            <a:endParaRPr lang="en-US" sz="1600" b="1" dirty="0">
              <a:solidFill>
                <a:prstClr val="black">
                  <a:lumMod val="85000"/>
                  <a:lumOff val="15000"/>
                </a:prstClr>
              </a:solidFill>
              <a:latin typeface="Arial Narrow" panose="020B0606020202030204" pitchFamily="34" charset="0"/>
              <a:cs typeface="Lato"/>
            </a:endParaRPr>
          </a:p>
          <a:p>
            <a:pPr lvl="0" algn="ctr">
              <a:lnSpc>
                <a:spcPct val="90000"/>
              </a:lnSpc>
            </a:pPr>
            <a:endParaRPr lang="en-CA" sz="1600" b="1" dirty="0">
              <a:solidFill>
                <a:prstClr val="black">
                  <a:lumMod val="85000"/>
                  <a:lumOff val="15000"/>
                </a:prstClr>
              </a:solidFill>
              <a:latin typeface="Arial Narrow" panose="020B0606020202030204" pitchFamily="34" charset="0"/>
              <a:cs typeface="Lato"/>
            </a:endParaRPr>
          </a:p>
        </p:txBody>
      </p:sp>
      <p:sp>
        <p:nvSpPr>
          <p:cNvPr id="66" name="Arrow: Striped Right 65">
            <a:extLst>
              <a:ext uri="{FF2B5EF4-FFF2-40B4-BE49-F238E27FC236}">
                <a16:creationId xmlns:a16="http://schemas.microsoft.com/office/drawing/2014/main" id="{658D5773-2B10-42C8-B16B-253847A48CE6}"/>
              </a:ext>
            </a:extLst>
          </p:cNvPr>
          <p:cNvSpPr/>
          <p:nvPr/>
        </p:nvSpPr>
        <p:spPr>
          <a:xfrm rot="16200000">
            <a:off x="2251576" y="5962833"/>
            <a:ext cx="274320" cy="274320"/>
          </a:xfrm>
          <a:prstGeom prst="stripedRightArrow">
            <a:avLst/>
          </a:prstGeom>
          <a:solidFill>
            <a:srgbClr val="FF6161"/>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Narrow" panose="020B0606020202030204" pitchFamily="34" charset="0"/>
              <a:ea typeface="+mn-ea"/>
              <a:cs typeface="+mn-cs"/>
            </a:endParaRPr>
          </a:p>
        </p:txBody>
      </p:sp>
      <p:sp>
        <p:nvSpPr>
          <p:cNvPr id="67" name="Rectangle 66">
            <a:extLst>
              <a:ext uri="{FF2B5EF4-FFF2-40B4-BE49-F238E27FC236}">
                <a16:creationId xmlns:a16="http://schemas.microsoft.com/office/drawing/2014/main" id="{70A14A4E-80D8-48A9-81E1-893B04427693}"/>
              </a:ext>
            </a:extLst>
          </p:cNvPr>
          <p:cNvSpPr/>
          <p:nvPr/>
        </p:nvSpPr>
        <p:spPr>
          <a:xfrm>
            <a:off x="2527665" y="5894774"/>
            <a:ext cx="1521458" cy="461665"/>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sz="1200" b="1" i="0" u="none" strike="noStrike" kern="1200" cap="none" spc="0" normalizeH="0" baseline="0" dirty="0">
                <a:ln>
                  <a:noFill/>
                </a:ln>
                <a:solidFill>
                  <a:srgbClr val="000000"/>
                </a:solidFill>
                <a:effectLst/>
                <a:uLnTx/>
                <a:uFillTx/>
                <a:latin typeface="Arial Narrow" panose="020B0606020202030204" pitchFamily="34" charset="0"/>
                <a:ea typeface="+mn-ea"/>
                <a:cs typeface="+mn-cs"/>
              </a:rPr>
              <a:t>Augmentation</a:t>
            </a:r>
            <a:r>
              <a:rPr kumimoji="0" lang="fr-FR" sz="1200" b="1" i="0" u="none" strike="noStrike" kern="1200" cap="none" spc="0" normalizeH="0" dirty="0">
                <a:ln>
                  <a:noFill/>
                </a:ln>
                <a:solidFill>
                  <a:srgbClr val="000000"/>
                </a:solidFill>
                <a:effectLst/>
                <a:uLnTx/>
                <a:uFillTx/>
                <a:latin typeface="Arial Narrow" panose="020B0606020202030204" pitchFamily="34" charset="0"/>
                <a:ea typeface="+mn-ea"/>
                <a:cs typeface="+mn-cs"/>
              </a:rPr>
              <a:t> significative</a:t>
            </a:r>
            <a:endParaRPr kumimoji="0" lang="fr-FR" sz="1200" b="1" i="0" u="none" strike="noStrike" kern="1200" cap="none" spc="0" normalizeH="0" baseline="0" dirty="0">
              <a:ln>
                <a:noFill/>
              </a:ln>
              <a:solidFill>
                <a:srgbClr val="000000"/>
              </a:solidFill>
              <a:effectLst/>
              <a:uLnTx/>
              <a:uFillTx/>
              <a:latin typeface="Arial Narrow" panose="020B0606020202030204" pitchFamily="34" charset="0"/>
              <a:ea typeface="+mn-ea"/>
              <a:cs typeface="+mn-cs"/>
            </a:endParaRPr>
          </a:p>
        </p:txBody>
      </p:sp>
      <p:sp>
        <p:nvSpPr>
          <p:cNvPr id="68" name="Arrow: Striped Right 67">
            <a:extLst>
              <a:ext uri="{FF2B5EF4-FFF2-40B4-BE49-F238E27FC236}">
                <a16:creationId xmlns:a16="http://schemas.microsoft.com/office/drawing/2014/main" id="{032F2098-736F-4183-BA91-6F115FBAB386}"/>
              </a:ext>
            </a:extLst>
          </p:cNvPr>
          <p:cNvSpPr/>
          <p:nvPr/>
        </p:nvSpPr>
        <p:spPr>
          <a:xfrm rot="5400000" flipV="1">
            <a:off x="3829771" y="6011287"/>
            <a:ext cx="274320" cy="274320"/>
          </a:xfrm>
          <a:prstGeom prst="stripedRightArrow">
            <a:avLst/>
          </a:prstGeom>
          <a:solidFill>
            <a:srgbClr val="8AE072"/>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Narrow" panose="020B0606020202030204" pitchFamily="34" charset="0"/>
              <a:ea typeface="+mn-ea"/>
              <a:cs typeface="+mn-cs"/>
            </a:endParaRPr>
          </a:p>
        </p:txBody>
      </p:sp>
      <p:sp>
        <p:nvSpPr>
          <p:cNvPr id="69" name="Rectangle 68">
            <a:extLst>
              <a:ext uri="{FF2B5EF4-FFF2-40B4-BE49-F238E27FC236}">
                <a16:creationId xmlns:a16="http://schemas.microsoft.com/office/drawing/2014/main" id="{FBAC90C9-54E7-48BA-AACB-F5051DF79FDF}"/>
              </a:ext>
            </a:extLst>
          </p:cNvPr>
          <p:cNvSpPr/>
          <p:nvPr/>
        </p:nvSpPr>
        <p:spPr>
          <a:xfrm>
            <a:off x="4116940" y="5992644"/>
            <a:ext cx="1554480" cy="276999"/>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CH" sz="1200" b="1" i="0" u="none" strike="noStrike" kern="1200" cap="none" spc="0" normalizeH="0" baseline="0" dirty="0">
                <a:ln>
                  <a:noFill/>
                </a:ln>
                <a:solidFill>
                  <a:srgbClr val="000000"/>
                </a:solidFill>
                <a:effectLst/>
                <a:uLnTx/>
                <a:uFillTx/>
                <a:latin typeface="Arial Narrow" panose="020B0606020202030204" pitchFamily="34" charset="0"/>
                <a:ea typeface="+mn-ea"/>
                <a:cs typeface="+mn-cs"/>
              </a:rPr>
              <a:t>Réduction significative</a:t>
            </a:r>
          </a:p>
        </p:txBody>
      </p:sp>
      <p:sp>
        <p:nvSpPr>
          <p:cNvPr id="70" name="Left-Right Arrow 28">
            <a:extLst>
              <a:ext uri="{FF2B5EF4-FFF2-40B4-BE49-F238E27FC236}">
                <a16:creationId xmlns:a16="http://schemas.microsoft.com/office/drawing/2014/main" id="{4B6B85B8-6608-402B-9F83-8861056DBA04}"/>
              </a:ext>
            </a:extLst>
          </p:cNvPr>
          <p:cNvSpPr/>
          <p:nvPr/>
        </p:nvSpPr>
        <p:spPr>
          <a:xfrm>
            <a:off x="5694808" y="6044193"/>
            <a:ext cx="365760" cy="228600"/>
          </a:xfrm>
          <a:prstGeom prst="leftRightArrow">
            <a:avLst/>
          </a:prstGeom>
          <a:solidFill>
            <a:sysClr val="windowText" lastClr="000000">
              <a:lumMod val="75000"/>
              <a:lumOff val="25000"/>
            </a:sysClr>
          </a:solidFill>
          <a:ln w="12700" cap="flat" cmpd="sng" algn="ctr">
            <a:noFill/>
            <a:prstDash val="solid"/>
            <a:miter lim="800000"/>
          </a:ln>
          <a:effectLst>
            <a:outerShdw blurRad="50800" dist="38100" dir="2700000" algn="tl" rotWithShape="0">
              <a:prstClr val="black">
                <a:alpha val="40000"/>
              </a:prstClr>
            </a:outerShdw>
          </a:effectLst>
          <a:scene3d>
            <a:camera prst="orthographicFront"/>
            <a:lightRig rig="harsh" dir="t">
              <a:rot lat="0" lon="0" rev="1200000"/>
            </a:lightRig>
          </a:scene3d>
          <a:sp3d/>
        </p:spPr>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1" u="none" strike="noStrike" kern="0" cap="none" spc="0" normalizeH="0" baseline="0" noProof="0">
              <a:ln>
                <a:noFill/>
              </a:ln>
              <a:solidFill>
                <a:srgbClr val="000000"/>
              </a:solidFill>
              <a:effectLst/>
              <a:uLnTx/>
              <a:uFillTx/>
              <a:latin typeface="Arial Narrow" panose="020B0606020202030204" pitchFamily="34" charset="0"/>
              <a:ea typeface="+mn-ea"/>
              <a:cs typeface="+mn-cs"/>
            </a:endParaRPr>
          </a:p>
        </p:txBody>
      </p:sp>
      <p:sp>
        <p:nvSpPr>
          <p:cNvPr id="71" name="Rectangle 70">
            <a:extLst>
              <a:ext uri="{FF2B5EF4-FFF2-40B4-BE49-F238E27FC236}">
                <a16:creationId xmlns:a16="http://schemas.microsoft.com/office/drawing/2014/main" id="{0F895F5D-ECFE-441F-9441-9977FF54AEF4}"/>
              </a:ext>
            </a:extLst>
          </p:cNvPr>
          <p:cNvSpPr/>
          <p:nvPr/>
        </p:nvSpPr>
        <p:spPr>
          <a:xfrm>
            <a:off x="6060566" y="6008608"/>
            <a:ext cx="1828800" cy="276999"/>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CA" sz="1200" b="1" i="0" u="none" strike="noStrike" kern="1200" cap="none" spc="0" normalizeH="0" baseline="0" dirty="0">
                <a:ln>
                  <a:noFill/>
                </a:ln>
                <a:solidFill>
                  <a:srgbClr val="000000"/>
                </a:solidFill>
                <a:effectLst/>
                <a:uLnTx/>
                <a:uFillTx/>
                <a:latin typeface="Arial Narrow" panose="020B0606020202030204" pitchFamily="34" charset="0"/>
                <a:ea typeface="+mn-ea"/>
                <a:cs typeface="+mn-cs"/>
              </a:rPr>
              <a:t>Différence non significative</a:t>
            </a:r>
          </a:p>
        </p:txBody>
      </p:sp>
      <p:sp>
        <p:nvSpPr>
          <p:cNvPr id="87" name="Text Box 3">
            <a:extLst>
              <a:ext uri="{FF2B5EF4-FFF2-40B4-BE49-F238E27FC236}">
                <a16:creationId xmlns:a16="http://schemas.microsoft.com/office/drawing/2014/main" id="{BE6F3B41-7B2B-4938-A123-FE38AC93CAFA}"/>
              </a:ext>
            </a:extLst>
          </p:cNvPr>
          <p:cNvSpPr txBox="1">
            <a:spLocks noChangeArrowheads="1"/>
          </p:cNvSpPr>
          <p:nvPr/>
        </p:nvSpPr>
        <p:spPr bwMode="auto">
          <a:xfrm>
            <a:off x="261214" y="6416283"/>
            <a:ext cx="3501887" cy="369332"/>
          </a:xfrm>
          <a:prstGeom prst="rect">
            <a:avLst/>
          </a:prstGeom>
          <a:noFill/>
          <a:ln w="9525">
            <a:noFill/>
            <a:miter lim="800000"/>
            <a:headEnd/>
            <a:tailEnd/>
          </a:ln>
        </p:spPr>
        <p:txBody>
          <a:bodyPr wrap="square">
            <a:spAutoFit/>
          </a:bodyPr>
          <a:lstStyle/>
          <a:p>
            <a:pPr marL="685800" lvl="1" indent="-228600">
              <a:buFont typeface="+mj-lt"/>
              <a:buAutoNum type="arabicPeriod"/>
            </a:pPr>
            <a:r>
              <a:rPr lang="da-DK" sz="900" dirty="0">
                <a:solidFill>
                  <a:prstClr val="white"/>
                </a:solidFill>
                <a:latin typeface="Arial Narrow" panose="020B0606020202030204" pitchFamily="34" charset="0"/>
                <a:cs typeface="Lato"/>
              </a:rPr>
              <a:t>Granger et al., NEJM 2011; 365: 981-992</a:t>
            </a:r>
          </a:p>
          <a:p>
            <a:pPr marL="685800" lvl="1" indent="-228600">
              <a:buFont typeface="+mj-lt"/>
              <a:buAutoNum type="arabicPeriod"/>
            </a:pPr>
            <a:r>
              <a:rPr lang="da-DK" sz="900" dirty="0">
                <a:solidFill>
                  <a:prstClr val="white"/>
                </a:solidFill>
                <a:latin typeface="Arial Narrow" panose="020B0606020202030204" pitchFamily="34" charset="0"/>
                <a:cs typeface="Lato"/>
              </a:rPr>
              <a:t>Connolly et al., NEJM 2009; 361: 1139-1151</a:t>
            </a:r>
            <a:r>
              <a:rPr lang="en-US" sz="1050" baseline="30000" dirty="0">
                <a:solidFill>
                  <a:schemeClr val="bg1"/>
                </a:solidFill>
                <a:latin typeface="Arial Narrow" panose="020B0606020202030204" pitchFamily="34" charset="0"/>
              </a:rPr>
              <a:t> </a:t>
            </a:r>
          </a:p>
        </p:txBody>
      </p:sp>
      <p:sp>
        <p:nvSpPr>
          <p:cNvPr id="88" name="Text Box 3">
            <a:extLst>
              <a:ext uri="{FF2B5EF4-FFF2-40B4-BE49-F238E27FC236}">
                <a16:creationId xmlns:a16="http://schemas.microsoft.com/office/drawing/2014/main" id="{B68E3339-C10C-4261-95F4-843F48A68137}"/>
              </a:ext>
            </a:extLst>
          </p:cNvPr>
          <p:cNvSpPr txBox="1">
            <a:spLocks noChangeArrowheads="1"/>
          </p:cNvSpPr>
          <p:nvPr/>
        </p:nvSpPr>
        <p:spPr bwMode="auto">
          <a:xfrm>
            <a:off x="2437959" y="6420356"/>
            <a:ext cx="3501887" cy="369332"/>
          </a:xfrm>
          <a:prstGeom prst="rect">
            <a:avLst/>
          </a:prstGeom>
          <a:noFill/>
          <a:ln w="9525">
            <a:noFill/>
            <a:miter lim="800000"/>
            <a:headEnd/>
            <a:tailEnd/>
          </a:ln>
        </p:spPr>
        <p:txBody>
          <a:bodyPr wrap="square">
            <a:spAutoFit/>
          </a:bodyPr>
          <a:lstStyle/>
          <a:p>
            <a:pPr marL="685800" lvl="1" indent="-228600">
              <a:buFont typeface="+mj-lt"/>
              <a:buAutoNum type="arabicPeriod" startAt="3"/>
            </a:pPr>
            <a:r>
              <a:rPr lang="da-DK" sz="900" dirty="0">
                <a:solidFill>
                  <a:prstClr val="white"/>
                </a:solidFill>
                <a:latin typeface="Arial Narrow" panose="020B0606020202030204" pitchFamily="34" charset="0"/>
                <a:cs typeface="Lato"/>
              </a:rPr>
              <a:t>Patel et al., NEJM 2011; 365: 883-891</a:t>
            </a:r>
          </a:p>
          <a:p>
            <a:pPr marL="685800" lvl="1" indent="-228600">
              <a:buFont typeface="+mj-lt"/>
              <a:buAutoNum type="arabicPeriod" startAt="3"/>
            </a:pPr>
            <a:r>
              <a:rPr lang="en-CA" sz="900" dirty="0">
                <a:solidFill>
                  <a:prstClr val="white"/>
                </a:solidFill>
                <a:latin typeface="Arial Narrow" panose="020B0606020202030204" pitchFamily="34" charset="0"/>
                <a:cs typeface="Lato"/>
              </a:rPr>
              <a:t>YAO et al. J Am Heart </a:t>
            </a:r>
            <a:r>
              <a:rPr lang="en-CA" sz="900" dirty="0" err="1">
                <a:solidFill>
                  <a:prstClr val="white"/>
                </a:solidFill>
                <a:latin typeface="Arial Narrow" panose="020B0606020202030204" pitchFamily="34" charset="0"/>
                <a:cs typeface="Lato"/>
              </a:rPr>
              <a:t>Assoc</a:t>
            </a:r>
            <a:r>
              <a:rPr lang="en-CA" sz="900" dirty="0">
                <a:solidFill>
                  <a:prstClr val="white"/>
                </a:solidFill>
                <a:latin typeface="Arial Narrow" panose="020B0606020202030204" pitchFamily="34" charset="0"/>
                <a:cs typeface="Lato"/>
              </a:rPr>
              <a:t> 2016;5:e003725</a:t>
            </a:r>
          </a:p>
        </p:txBody>
      </p:sp>
      <p:pic>
        <p:nvPicPr>
          <p:cNvPr id="2" name="Picture 1">
            <a:extLst>
              <a:ext uri="{FF2B5EF4-FFF2-40B4-BE49-F238E27FC236}">
                <a16:creationId xmlns:a16="http://schemas.microsoft.com/office/drawing/2014/main" id="{46DC65C0-2A67-4352-A328-5AE38DC38269}"/>
              </a:ext>
            </a:extLst>
          </p:cNvPr>
          <p:cNvPicPr>
            <a:picLocks noChangeAspect="1"/>
          </p:cNvPicPr>
          <p:nvPr/>
        </p:nvPicPr>
        <p:blipFill>
          <a:blip r:embed="rId5"/>
          <a:stretch>
            <a:fillRect/>
          </a:stretch>
        </p:blipFill>
        <p:spPr>
          <a:xfrm>
            <a:off x="10275" y="1450355"/>
            <a:ext cx="9144000" cy="3895881"/>
          </a:xfrm>
          <a:prstGeom prst="rect">
            <a:avLst/>
          </a:prstGeom>
          <a:ln>
            <a:noFill/>
          </a:ln>
          <a:effectLst>
            <a:outerShdw blurRad="292100" dist="139700" dir="2700000" algn="tl" rotWithShape="0">
              <a:srgbClr val="333333">
                <a:alpha val="65000"/>
              </a:srgbClr>
            </a:outerShdw>
          </a:effectLst>
        </p:spPr>
      </p:pic>
      <p:sp>
        <p:nvSpPr>
          <p:cNvPr id="3" name="Rectangle 2">
            <a:extLst>
              <a:ext uri="{FF2B5EF4-FFF2-40B4-BE49-F238E27FC236}">
                <a16:creationId xmlns:a16="http://schemas.microsoft.com/office/drawing/2014/main" id="{4655E555-72B9-3D4B-BA61-FB4AC29DC7BE}"/>
              </a:ext>
            </a:extLst>
          </p:cNvPr>
          <p:cNvSpPr/>
          <p:nvPr/>
        </p:nvSpPr>
        <p:spPr>
          <a:xfrm>
            <a:off x="4453192" y="2193595"/>
            <a:ext cx="4562211" cy="2972765"/>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8" name="4E92DA43-5712-40E9-AFDC-2C1062C78C6F" descr="7646DFF2-B812-4635-AA57-5171E34E5A45@chrc">
            <a:extLst>
              <a:ext uri="{FF2B5EF4-FFF2-40B4-BE49-F238E27FC236}">
                <a16:creationId xmlns:a16="http://schemas.microsoft.com/office/drawing/2014/main" id="{BFD0FA47-74CB-4D03-84E7-06C06B51947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46366" y="205884"/>
            <a:ext cx="1494821" cy="85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7973744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58CEE0F-12BD-4833-AAE0-5F9373A6CFDE}"/>
              </a:ext>
            </a:extLst>
          </p:cNvPr>
          <p:cNvSpPr/>
          <p:nvPr/>
        </p:nvSpPr>
        <p:spPr>
          <a:xfrm>
            <a:off x="0" y="6348549"/>
            <a:ext cx="9144000" cy="509451"/>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5" name="Picture 4" descr="CHRC-logo_blue.png">
            <a:extLst>
              <a:ext uri="{FF2B5EF4-FFF2-40B4-BE49-F238E27FC236}">
                <a16:creationId xmlns:a16="http://schemas.microsoft.com/office/drawing/2014/main" id="{DF22A7E3-AECA-44A3-83B3-3BD4923641B4}"/>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380250" y="6007458"/>
            <a:ext cx="716292" cy="712746"/>
          </a:xfrm>
          <a:prstGeom prst="rect">
            <a:avLst/>
          </a:prstGeom>
        </p:spPr>
      </p:pic>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6448" y="1264319"/>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8545FEA6-91B3-4CEA-BDDB-78E11F2A9A3F}"/>
              </a:ext>
            </a:extLst>
          </p:cNvPr>
          <p:cNvSpPr/>
          <p:nvPr/>
        </p:nvSpPr>
        <p:spPr>
          <a:xfrm>
            <a:off x="188749" y="-17068"/>
            <a:ext cx="6581922" cy="1231106"/>
          </a:xfrm>
          <a:prstGeom prst="rect">
            <a:avLst/>
          </a:prstGeom>
          <a:noFill/>
        </p:spPr>
        <p:txBody>
          <a:bodyPr wrap="square">
            <a:spAutoFit/>
          </a:bodyPr>
          <a:lstStyle/>
          <a:p>
            <a:pPr lvl="0">
              <a:defRPr/>
            </a:pPr>
            <a:r>
              <a:rPr lang="fr-CA" sz="2800" b="1" dirty="0">
                <a:solidFill>
                  <a:srgbClr val="1B1A5A"/>
                </a:solidFill>
                <a:latin typeface="Arial Narrow" pitchFamily="34" charset="0"/>
                <a:cs typeface="Aharoni" panose="02010803020104030203" pitchFamily="2" charset="-79"/>
              </a:rPr>
              <a:t>Les AOD comparativement à la warfarine</a:t>
            </a:r>
            <a:r>
              <a:rPr lang="fr-CA" sz="2600" b="1" dirty="0">
                <a:solidFill>
                  <a:srgbClr val="1B1A5A"/>
                </a:solidFill>
                <a:latin typeface="Arial Narrow" pitchFamily="34" charset="0"/>
                <a:cs typeface="Aharoni" panose="02010803020104030203" pitchFamily="2" charset="-79"/>
              </a:rPr>
              <a:t/>
            </a:r>
            <a:br>
              <a:rPr lang="fr-CA" sz="2600" b="1" dirty="0">
                <a:solidFill>
                  <a:srgbClr val="1B1A5A"/>
                </a:solidFill>
                <a:latin typeface="Arial Narrow" pitchFamily="34" charset="0"/>
                <a:cs typeface="Aharoni" panose="02010803020104030203" pitchFamily="2" charset="-79"/>
              </a:rPr>
            </a:br>
            <a:r>
              <a:rPr lang="fr-CA" sz="2300" b="1" dirty="0">
                <a:solidFill>
                  <a:srgbClr val="0070C0"/>
                </a:solidFill>
                <a:latin typeface="Arial Narrow" panose="020B0606020202030204" pitchFamily="34" charset="0"/>
                <a:cs typeface="Aharoni" panose="02010803020104030203" pitchFamily="2" charset="-79"/>
              </a:rPr>
              <a:t>Données provenant d’études cliniques vs données du monde réel (DMR)</a:t>
            </a:r>
            <a:endParaRPr kumimoji="0" lang="en-CA" sz="3200" b="1" i="0" u="none" strike="noStrike" kern="1200" cap="none" spc="0" normalizeH="0" baseline="0" noProof="0" dirty="0">
              <a:ln>
                <a:noFill/>
              </a:ln>
              <a:solidFill>
                <a:srgbClr val="0070C0"/>
              </a:solidFill>
              <a:effectLst/>
              <a:uLnTx/>
              <a:uFillTx/>
              <a:latin typeface="Arial Narrow" panose="020B0606020202030204" pitchFamily="34" charset="0"/>
              <a:ea typeface="+mn-ea"/>
              <a:cs typeface="Aharoni" panose="02010803020104030203" pitchFamily="2" charset="-79"/>
            </a:endParaRPr>
          </a:p>
        </p:txBody>
      </p:sp>
      <p:sp>
        <p:nvSpPr>
          <p:cNvPr id="59" name="Rectangle 58">
            <a:extLst>
              <a:ext uri="{FF2B5EF4-FFF2-40B4-BE49-F238E27FC236}">
                <a16:creationId xmlns:a16="http://schemas.microsoft.com/office/drawing/2014/main" id="{F60A0E53-5AA9-4884-BDC5-52F267185623}"/>
              </a:ext>
            </a:extLst>
          </p:cNvPr>
          <p:cNvSpPr/>
          <p:nvPr/>
        </p:nvSpPr>
        <p:spPr>
          <a:xfrm>
            <a:off x="238344" y="5396518"/>
            <a:ext cx="8754199" cy="757130"/>
          </a:xfrm>
          <a:prstGeom prst="rect">
            <a:avLst/>
          </a:prstGeom>
        </p:spPr>
        <p:txBody>
          <a:bodyPr wrap="square">
            <a:spAutoFit/>
          </a:bodyPr>
          <a:lstStyle/>
          <a:p>
            <a:pPr algn="ctr">
              <a:lnSpc>
                <a:spcPct val="90000"/>
              </a:lnSpc>
            </a:pPr>
            <a:r>
              <a:rPr lang="fr-CH" sz="1600" b="1" dirty="0">
                <a:solidFill>
                  <a:prstClr val="black">
                    <a:lumMod val="85000"/>
                    <a:lumOff val="15000"/>
                  </a:prstClr>
                </a:solidFill>
                <a:latin typeface="Arial Narrow" pitchFamily="34" charset="0"/>
                <a:cs typeface="Lato"/>
              </a:rPr>
              <a:t>Jusqu’à présent, il n’existe pas d’études comparant l’apixaban, le dabigatran, l’</a:t>
            </a:r>
            <a:r>
              <a:rPr lang="fr-CH" sz="1600" b="1" dirty="0" err="1">
                <a:solidFill>
                  <a:prstClr val="black">
                    <a:lumMod val="85000"/>
                    <a:lumOff val="15000"/>
                  </a:prstClr>
                </a:solidFill>
                <a:latin typeface="Arial Narrow" pitchFamily="34" charset="0"/>
                <a:cs typeface="Lato"/>
              </a:rPr>
              <a:t>édoxaban</a:t>
            </a:r>
            <a:r>
              <a:rPr lang="fr-CH" sz="1600" b="1" dirty="0">
                <a:solidFill>
                  <a:prstClr val="black">
                    <a:lumMod val="85000"/>
                    <a:lumOff val="15000"/>
                  </a:prstClr>
                </a:solidFill>
                <a:latin typeface="Arial Narrow" pitchFamily="34" charset="0"/>
                <a:cs typeface="Lato"/>
              </a:rPr>
              <a:t> et le rivaroxaban. Une comparaison de leur efficacité et de leur innocuité n’a donc pas été établie.</a:t>
            </a:r>
            <a:endParaRPr lang="en-US" sz="1600" b="1" dirty="0">
              <a:solidFill>
                <a:prstClr val="black">
                  <a:lumMod val="85000"/>
                  <a:lumOff val="15000"/>
                </a:prstClr>
              </a:solidFill>
              <a:latin typeface="Arial Narrow" panose="020B0606020202030204" pitchFamily="34" charset="0"/>
              <a:cs typeface="Lato"/>
            </a:endParaRPr>
          </a:p>
          <a:p>
            <a:pPr lvl="0" algn="ctr">
              <a:lnSpc>
                <a:spcPct val="90000"/>
              </a:lnSpc>
            </a:pPr>
            <a:endParaRPr lang="en-CA" sz="1600" b="1" dirty="0">
              <a:solidFill>
                <a:prstClr val="black">
                  <a:lumMod val="85000"/>
                  <a:lumOff val="15000"/>
                </a:prstClr>
              </a:solidFill>
              <a:latin typeface="Arial Narrow" panose="020B0606020202030204" pitchFamily="34" charset="0"/>
              <a:cs typeface="Lato"/>
            </a:endParaRPr>
          </a:p>
        </p:txBody>
      </p:sp>
      <p:sp>
        <p:nvSpPr>
          <p:cNvPr id="66" name="Arrow: Striped Right 65">
            <a:extLst>
              <a:ext uri="{FF2B5EF4-FFF2-40B4-BE49-F238E27FC236}">
                <a16:creationId xmlns:a16="http://schemas.microsoft.com/office/drawing/2014/main" id="{658D5773-2B10-42C8-B16B-253847A48CE6}"/>
              </a:ext>
            </a:extLst>
          </p:cNvPr>
          <p:cNvSpPr/>
          <p:nvPr/>
        </p:nvSpPr>
        <p:spPr>
          <a:xfrm rot="16200000">
            <a:off x="2251576" y="5962833"/>
            <a:ext cx="274320" cy="274320"/>
          </a:xfrm>
          <a:prstGeom prst="stripedRightArrow">
            <a:avLst/>
          </a:prstGeom>
          <a:solidFill>
            <a:srgbClr val="FF6161"/>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Narrow" panose="020B0606020202030204" pitchFamily="34" charset="0"/>
              <a:ea typeface="+mn-ea"/>
              <a:cs typeface="+mn-cs"/>
            </a:endParaRPr>
          </a:p>
        </p:txBody>
      </p:sp>
      <p:sp>
        <p:nvSpPr>
          <p:cNvPr id="67" name="Rectangle 66">
            <a:extLst>
              <a:ext uri="{FF2B5EF4-FFF2-40B4-BE49-F238E27FC236}">
                <a16:creationId xmlns:a16="http://schemas.microsoft.com/office/drawing/2014/main" id="{70A14A4E-80D8-48A9-81E1-893B04427693}"/>
              </a:ext>
            </a:extLst>
          </p:cNvPr>
          <p:cNvSpPr/>
          <p:nvPr/>
        </p:nvSpPr>
        <p:spPr>
          <a:xfrm>
            <a:off x="2527665" y="5894774"/>
            <a:ext cx="1521458" cy="461665"/>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sz="1200" b="1" i="0" u="none" strike="noStrike" kern="1200" cap="none" spc="0" normalizeH="0" baseline="0" dirty="0">
                <a:ln>
                  <a:noFill/>
                </a:ln>
                <a:solidFill>
                  <a:srgbClr val="000000"/>
                </a:solidFill>
                <a:effectLst/>
                <a:uLnTx/>
                <a:uFillTx/>
                <a:latin typeface="Arial Narrow" panose="020B0606020202030204" pitchFamily="34" charset="0"/>
                <a:ea typeface="+mn-ea"/>
                <a:cs typeface="+mn-cs"/>
              </a:rPr>
              <a:t>Augmentation</a:t>
            </a:r>
            <a:r>
              <a:rPr kumimoji="0" lang="fr-FR" sz="1200" b="1" i="0" u="none" strike="noStrike" kern="1200" cap="none" spc="0" normalizeH="0" dirty="0">
                <a:ln>
                  <a:noFill/>
                </a:ln>
                <a:solidFill>
                  <a:srgbClr val="000000"/>
                </a:solidFill>
                <a:effectLst/>
                <a:uLnTx/>
                <a:uFillTx/>
                <a:latin typeface="Arial Narrow" panose="020B0606020202030204" pitchFamily="34" charset="0"/>
                <a:ea typeface="+mn-ea"/>
                <a:cs typeface="+mn-cs"/>
              </a:rPr>
              <a:t> significative</a:t>
            </a:r>
            <a:endParaRPr kumimoji="0" lang="fr-FR" sz="1200" b="1" i="0" u="none" strike="noStrike" kern="1200" cap="none" spc="0" normalizeH="0" baseline="0" dirty="0">
              <a:ln>
                <a:noFill/>
              </a:ln>
              <a:solidFill>
                <a:srgbClr val="000000"/>
              </a:solidFill>
              <a:effectLst/>
              <a:uLnTx/>
              <a:uFillTx/>
              <a:latin typeface="Arial Narrow" panose="020B0606020202030204" pitchFamily="34" charset="0"/>
              <a:ea typeface="+mn-ea"/>
              <a:cs typeface="+mn-cs"/>
            </a:endParaRPr>
          </a:p>
        </p:txBody>
      </p:sp>
      <p:sp>
        <p:nvSpPr>
          <p:cNvPr id="68" name="Arrow: Striped Right 67">
            <a:extLst>
              <a:ext uri="{FF2B5EF4-FFF2-40B4-BE49-F238E27FC236}">
                <a16:creationId xmlns:a16="http://schemas.microsoft.com/office/drawing/2014/main" id="{032F2098-736F-4183-BA91-6F115FBAB386}"/>
              </a:ext>
            </a:extLst>
          </p:cNvPr>
          <p:cNvSpPr/>
          <p:nvPr/>
        </p:nvSpPr>
        <p:spPr>
          <a:xfrm rot="5400000" flipV="1">
            <a:off x="3829771" y="6011287"/>
            <a:ext cx="274320" cy="274320"/>
          </a:xfrm>
          <a:prstGeom prst="stripedRightArrow">
            <a:avLst/>
          </a:prstGeom>
          <a:solidFill>
            <a:srgbClr val="8AE072"/>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Narrow" panose="020B0606020202030204" pitchFamily="34" charset="0"/>
              <a:ea typeface="+mn-ea"/>
              <a:cs typeface="+mn-cs"/>
            </a:endParaRPr>
          </a:p>
        </p:txBody>
      </p:sp>
      <p:sp>
        <p:nvSpPr>
          <p:cNvPr id="69" name="Rectangle 68">
            <a:extLst>
              <a:ext uri="{FF2B5EF4-FFF2-40B4-BE49-F238E27FC236}">
                <a16:creationId xmlns:a16="http://schemas.microsoft.com/office/drawing/2014/main" id="{FBAC90C9-54E7-48BA-AACB-F5051DF79FDF}"/>
              </a:ext>
            </a:extLst>
          </p:cNvPr>
          <p:cNvSpPr/>
          <p:nvPr/>
        </p:nvSpPr>
        <p:spPr>
          <a:xfrm>
            <a:off x="4116940" y="5992644"/>
            <a:ext cx="1554480" cy="276999"/>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CH" sz="1200" b="1" i="0" u="none" strike="noStrike" kern="1200" cap="none" spc="0" normalizeH="0" baseline="0" dirty="0">
                <a:ln>
                  <a:noFill/>
                </a:ln>
                <a:solidFill>
                  <a:srgbClr val="000000"/>
                </a:solidFill>
                <a:effectLst/>
                <a:uLnTx/>
                <a:uFillTx/>
                <a:latin typeface="Arial Narrow" panose="020B0606020202030204" pitchFamily="34" charset="0"/>
                <a:ea typeface="+mn-ea"/>
                <a:cs typeface="+mn-cs"/>
              </a:rPr>
              <a:t>Réduction significative</a:t>
            </a:r>
          </a:p>
        </p:txBody>
      </p:sp>
      <p:sp>
        <p:nvSpPr>
          <p:cNvPr id="70" name="Left-Right Arrow 28">
            <a:extLst>
              <a:ext uri="{FF2B5EF4-FFF2-40B4-BE49-F238E27FC236}">
                <a16:creationId xmlns:a16="http://schemas.microsoft.com/office/drawing/2014/main" id="{4B6B85B8-6608-402B-9F83-8861056DBA04}"/>
              </a:ext>
            </a:extLst>
          </p:cNvPr>
          <p:cNvSpPr/>
          <p:nvPr/>
        </p:nvSpPr>
        <p:spPr>
          <a:xfrm>
            <a:off x="5694808" y="6044193"/>
            <a:ext cx="365760" cy="228600"/>
          </a:xfrm>
          <a:prstGeom prst="leftRightArrow">
            <a:avLst/>
          </a:prstGeom>
          <a:solidFill>
            <a:sysClr val="windowText" lastClr="000000">
              <a:lumMod val="75000"/>
              <a:lumOff val="25000"/>
            </a:sysClr>
          </a:solidFill>
          <a:ln w="12700" cap="flat" cmpd="sng" algn="ctr">
            <a:noFill/>
            <a:prstDash val="solid"/>
            <a:miter lim="800000"/>
          </a:ln>
          <a:effectLst>
            <a:outerShdw blurRad="50800" dist="38100" dir="2700000" algn="tl" rotWithShape="0">
              <a:prstClr val="black">
                <a:alpha val="40000"/>
              </a:prstClr>
            </a:outerShdw>
          </a:effectLst>
          <a:scene3d>
            <a:camera prst="orthographicFront"/>
            <a:lightRig rig="harsh" dir="t">
              <a:rot lat="0" lon="0" rev="1200000"/>
            </a:lightRig>
          </a:scene3d>
          <a:sp3d/>
        </p:spPr>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1" u="none" strike="noStrike" kern="0" cap="none" spc="0" normalizeH="0" baseline="0" noProof="0">
              <a:ln>
                <a:noFill/>
              </a:ln>
              <a:solidFill>
                <a:srgbClr val="000000"/>
              </a:solidFill>
              <a:effectLst/>
              <a:uLnTx/>
              <a:uFillTx/>
              <a:latin typeface="Arial Narrow" panose="020B0606020202030204" pitchFamily="34" charset="0"/>
              <a:ea typeface="+mn-ea"/>
              <a:cs typeface="+mn-cs"/>
            </a:endParaRPr>
          </a:p>
        </p:txBody>
      </p:sp>
      <p:sp>
        <p:nvSpPr>
          <p:cNvPr id="71" name="Rectangle 70">
            <a:extLst>
              <a:ext uri="{FF2B5EF4-FFF2-40B4-BE49-F238E27FC236}">
                <a16:creationId xmlns:a16="http://schemas.microsoft.com/office/drawing/2014/main" id="{0F895F5D-ECFE-441F-9441-9977FF54AEF4}"/>
              </a:ext>
            </a:extLst>
          </p:cNvPr>
          <p:cNvSpPr/>
          <p:nvPr/>
        </p:nvSpPr>
        <p:spPr>
          <a:xfrm>
            <a:off x="6060566" y="6008608"/>
            <a:ext cx="1828800" cy="276999"/>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CA" sz="1200" b="1" i="0" u="none" strike="noStrike" kern="1200" cap="none" spc="0" normalizeH="0" baseline="0" dirty="0">
                <a:ln>
                  <a:noFill/>
                </a:ln>
                <a:solidFill>
                  <a:srgbClr val="000000"/>
                </a:solidFill>
                <a:effectLst/>
                <a:uLnTx/>
                <a:uFillTx/>
                <a:latin typeface="Arial Narrow" panose="020B0606020202030204" pitchFamily="34" charset="0"/>
                <a:ea typeface="+mn-ea"/>
                <a:cs typeface="+mn-cs"/>
              </a:rPr>
              <a:t>Différence non significative</a:t>
            </a:r>
          </a:p>
        </p:txBody>
      </p:sp>
      <p:sp>
        <p:nvSpPr>
          <p:cNvPr id="87" name="Text Box 3">
            <a:extLst>
              <a:ext uri="{FF2B5EF4-FFF2-40B4-BE49-F238E27FC236}">
                <a16:creationId xmlns:a16="http://schemas.microsoft.com/office/drawing/2014/main" id="{BE6F3B41-7B2B-4938-A123-FE38AC93CAFA}"/>
              </a:ext>
            </a:extLst>
          </p:cNvPr>
          <p:cNvSpPr txBox="1">
            <a:spLocks noChangeArrowheads="1"/>
          </p:cNvSpPr>
          <p:nvPr/>
        </p:nvSpPr>
        <p:spPr bwMode="auto">
          <a:xfrm>
            <a:off x="261214" y="6416283"/>
            <a:ext cx="3501887" cy="369332"/>
          </a:xfrm>
          <a:prstGeom prst="rect">
            <a:avLst/>
          </a:prstGeom>
          <a:noFill/>
          <a:ln w="9525">
            <a:noFill/>
            <a:miter lim="800000"/>
            <a:headEnd/>
            <a:tailEnd/>
          </a:ln>
        </p:spPr>
        <p:txBody>
          <a:bodyPr wrap="square">
            <a:spAutoFit/>
          </a:bodyPr>
          <a:lstStyle/>
          <a:p>
            <a:pPr marL="685800" lvl="1" indent="-228600">
              <a:buFont typeface="+mj-lt"/>
              <a:buAutoNum type="arabicPeriod"/>
            </a:pPr>
            <a:r>
              <a:rPr lang="da-DK" sz="900" dirty="0">
                <a:solidFill>
                  <a:prstClr val="white"/>
                </a:solidFill>
                <a:latin typeface="Arial Narrow" panose="020B0606020202030204" pitchFamily="34" charset="0"/>
                <a:cs typeface="Lato"/>
              </a:rPr>
              <a:t>Granger et al., NEJM 2011; 365: 981-992</a:t>
            </a:r>
          </a:p>
          <a:p>
            <a:pPr marL="685800" lvl="1" indent="-228600">
              <a:buFont typeface="+mj-lt"/>
              <a:buAutoNum type="arabicPeriod"/>
            </a:pPr>
            <a:r>
              <a:rPr lang="da-DK" sz="900" dirty="0">
                <a:solidFill>
                  <a:prstClr val="white"/>
                </a:solidFill>
                <a:latin typeface="Arial Narrow" panose="020B0606020202030204" pitchFamily="34" charset="0"/>
                <a:cs typeface="Lato"/>
              </a:rPr>
              <a:t>Connolly et al., NEJM 2009; 361: 1139-1151</a:t>
            </a:r>
            <a:r>
              <a:rPr lang="en-US" sz="1050" baseline="30000" dirty="0">
                <a:solidFill>
                  <a:schemeClr val="bg1"/>
                </a:solidFill>
                <a:latin typeface="Arial Narrow" panose="020B0606020202030204" pitchFamily="34" charset="0"/>
              </a:rPr>
              <a:t> </a:t>
            </a:r>
          </a:p>
        </p:txBody>
      </p:sp>
      <p:sp>
        <p:nvSpPr>
          <p:cNvPr id="88" name="Text Box 3">
            <a:extLst>
              <a:ext uri="{FF2B5EF4-FFF2-40B4-BE49-F238E27FC236}">
                <a16:creationId xmlns:a16="http://schemas.microsoft.com/office/drawing/2014/main" id="{B68E3339-C10C-4261-95F4-843F48A68137}"/>
              </a:ext>
            </a:extLst>
          </p:cNvPr>
          <p:cNvSpPr txBox="1">
            <a:spLocks noChangeArrowheads="1"/>
          </p:cNvSpPr>
          <p:nvPr/>
        </p:nvSpPr>
        <p:spPr bwMode="auto">
          <a:xfrm>
            <a:off x="2437959" y="6420356"/>
            <a:ext cx="3501887" cy="369332"/>
          </a:xfrm>
          <a:prstGeom prst="rect">
            <a:avLst/>
          </a:prstGeom>
          <a:noFill/>
          <a:ln w="9525">
            <a:noFill/>
            <a:miter lim="800000"/>
            <a:headEnd/>
            <a:tailEnd/>
          </a:ln>
        </p:spPr>
        <p:txBody>
          <a:bodyPr wrap="square">
            <a:spAutoFit/>
          </a:bodyPr>
          <a:lstStyle/>
          <a:p>
            <a:pPr marL="685800" lvl="1" indent="-228600">
              <a:buFont typeface="+mj-lt"/>
              <a:buAutoNum type="arabicPeriod" startAt="3"/>
            </a:pPr>
            <a:r>
              <a:rPr lang="da-DK" sz="900" dirty="0">
                <a:solidFill>
                  <a:prstClr val="white"/>
                </a:solidFill>
                <a:latin typeface="Arial Narrow" panose="020B0606020202030204" pitchFamily="34" charset="0"/>
                <a:cs typeface="Lato"/>
              </a:rPr>
              <a:t>Patel et al., NEJM 2011; 365: 883-891</a:t>
            </a:r>
          </a:p>
          <a:p>
            <a:pPr marL="685800" lvl="1" indent="-228600">
              <a:buFont typeface="+mj-lt"/>
              <a:buAutoNum type="arabicPeriod" startAt="3"/>
            </a:pPr>
            <a:r>
              <a:rPr lang="en-CA" sz="900" dirty="0">
                <a:solidFill>
                  <a:prstClr val="white"/>
                </a:solidFill>
                <a:latin typeface="Arial Narrow" panose="020B0606020202030204" pitchFamily="34" charset="0"/>
                <a:cs typeface="Lato"/>
              </a:rPr>
              <a:t>YAO et al. J Am Heart </a:t>
            </a:r>
            <a:r>
              <a:rPr lang="en-CA" sz="900" dirty="0" err="1">
                <a:solidFill>
                  <a:prstClr val="white"/>
                </a:solidFill>
                <a:latin typeface="Arial Narrow" panose="020B0606020202030204" pitchFamily="34" charset="0"/>
                <a:cs typeface="Lato"/>
              </a:rPr>
              <a:t>Assoc</a:t>
            </a:r>
            <a:r>
              <a:rPr lang="en-CA" sz="900" dirty="0">
                <a:solidFill>
                  <a:prstClr val="white"/>
                </a:solidFill>
                <a:latin typeface="Arial Narrow" panose="020B0606020202030204" pitchFamily="34" charset="0"/>
                <a:cs typeface="Lato"/>
              </a:rPr>
              <a:t> 2016;5:e003725</a:t>
            </a:r>
          </a:p>
        </p:txBody>
      </p:sp>
      <p:pic>
        <p:nvPicPr>
          <p:cNvPr id="2" name="Picture 1">
            <a:extLst>
              <a:ext uri="{FF2B5EF4-FFF2-40B4-BE49-F238E27FC236}">
                <a16:creationId xmlns:a16="http://schemas.microsoft.com/office/drawing/2014/main" id="{46DC65C0-2A67-4352-A328-5AE38DC38269}"/>
              </a:ext>
            </a:extLst>
          </p:cNvPr>
          <p:cNvPicPr>
            <a:picLocks noChangeAspect="1"/>
          </p:cNvPicPr>
          <p:nvPr/>
        </p:nvPicPr>
        <p:blipFill>
          <a:blip r:embed="rId5"/>
          <a:stretch>
            <a:fillRect/>
          </a:stretch>
        </p:blipFill>
        <p:spPr>
          <a:xfrm>
            <a:off x="10275" y="1450355"/>
            <a:ext cx="9144000" cy="3895881"/>
          </a:xfrm>
          <a:prstGeom prst="rect">
            <a:avLst/>
          </a:prstGeom>
          <a:ln>
            <a:noFill/>
          </a:ln>
          <a:effectLst>
            <a:outerShdw blurRad="292100" dist="139700" dir="2700000" algn="tl" rotWithShape="0">
              <a:srgbClr val="333333">
                <a:alpha val="65000"/>
              </a:srgbClr>
            </a:outerShdw>
          </a:effectLst>
        </p:spPr>
      </p:pic>
      <p:sp>
        <p:nvSpPr>
          <p:cNvPr id="17" name="Rectangle 16">
            <a:extLst>
              <a:ext uri="{FF2B5EF4-FFF2-40B4-BE49-F238E27FC236}">
                <a16:creationId xmlns:a16="http://schemas.microsoft.com/office/drawing/2014/main" id="{68FCCAB5-85D4-DC4E-88BB-5BAC3A568DBD}"/>
              </a:ext>
            </a:extLst>
          </p:cNvPr>
          <p:cNvSpPr/>
          <p:nvPr/>
        </p:nvSpPr>
        <p:spPr>
          <a:xfrm>
            <a:off x="6691282" y="2160753"/>
            <a:ext cx="2405260" cy="3065172"/>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8" name="4E92DA43-5712-40E9-AFDC-2C1062C78C6F" descr="7646DFF2-B812-4635-AA57-5171E34E5A45@chrc">
            <a:extLst>
              <a:ext uri="{FF2B5EF4-FFF2-40B4-BE49-F238E27FC236}">
                <a16:creationId xmlns:a16="http://schemas.microsoft.com/office/drawing/2014/main" id="{A64CDDE7-191E-4C0D-99F6-410024A7797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46366" y="205884"/>
            <a:ext cx="1494821" cy="85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84639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58CEE0F-12BD-4833-AAE0-5F9373A6CFDE}"/>
              </a:ext>
            </a:extLst>
          </p:cNvPr>
          <p:cNvSpPr/>
          <p:nvPr/>
        </p:nvSpPr>
        <p:spPr>
          <a:xfrm>
            <a:off x="0" y="6348549"/>
            <a:ext cx="9144000" cy="509451"/>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5" name="Picture 4" descr="CHRC-logo_blue.png">
            <a:extLst>
              <a:ext uri="{FF2B5EF4-FFF2-40B4-BE49-F238E27FC236}">
                <a16:creationId xmlns:a16="http://schemas.microsoft.com/office/drawing/2014/main" id="{DF22A7E3-AECA-44A3-83B3-3BD4923641B4}"/>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380250" y="6007458"/>
            <a:ext cx="716292" cy="712746"/>
          </a:xfrm>
          <a:prstGeom prst="rect">
            <a:avLst/>
          </a:prstGeom>
        </p:spPr>
      </p:pic>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6448" y="1264319"/>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8545FEA6-91B3-4CEA-BDDB-78E11F2A9A3F}"/>
              </a:ext>
            </a:extLst>
          </p:cNvPr>
          <p:cNvSpPr/>
          <p:nvPr/>
        </p:nvSpPr>
        <p:spPr>
          <a:xfrm>
            <a:off x="188749" y="-17068"/>
            <a:ext cx="6581922" cy="1231106"/>
          </a:xfrm>
          <a:prstGeom prst="rect">
            <a:avLst/>
          </a:prstGeom>
          <a:noFill/>
        </p:spPr>
        <p:txBody>
          <a:bodyPr wrap="square">
            <a:spAutoFit/>
          </a:bodyPr>
          <a:lstStyle/>
          <a:p>
            <a:pPr lvl="0">
              <a:defRPr/>
            </a:pPr>
            <a:r>
              <a:rPr lang="fr-CA" sz="2800" b="1" dirty="0">
                <a:solidFill>
                  <a:srgbClr val="1B1A5A"/>
                </a:solidFill>
                <a:latin typeface="Arial Narrow" pitchFamily="34" charset="0"/>
                <a:cs typeface="Aharoni" panose="02010803020104030203" pitchFamily="2" charset="-79"/>
              </a:rPr>
              <a:t>Les AOD comparativement à la warfarine</a:t>
            </a:r>
            <a:r>
              <a:rPr lang="fr-CA" sz="2600" b="1" dirty="0">
                <a:solidFill>
                  <a:srgbClr val="1B1A5A"/>
                </a:solidFill>
                <a:latin typeface="Arial Narrow" pitchFamily="34" charset="0"/>
                <a:cs typeface="Aharoni" panose="02010803020104030203" pitchFamily="2" charset="-79"/>
              </a:rPr>
              <a:t/>
            </a:r>
            <a:br>
              <a:rPr lang="fr-CA" sz="2600" b="1" dirty="0">
                <a:solidFill>
                  <a:srgbClr val="1B1A5A"/>
                </a:solidFill>
                <a:latin typeface="Arial Narrow" pitchFamily="34" charset="0"/>
                <a:cs typeface="Aharoni" panose="02010803020104030203" pitchFamily="2" charset="-79"/>
              </a:rPr>
            </a:br>
            <a:r>
              <a:rPr lang="fr-CA" sz="2300" b="1" dirty="0">
                <a:solidFill>
                  <a:srgbClr val="0070C0"/>
                </a:solidFill>
                <a:latin typeface="Arial Narrow" panose="020B0606020202030204" pitchFamily="34" charset="0"/>
                <a:cs typeface="Aharoni" panose="02010803020104030203" pitchFamily="2" charset="-79"/>
              </a:rPr>
              <a:t>Données provenant d’études cliniques vs données du monde réel (DMR)</a:t>
            </a:r>
            <a:endParaRPr kumimoji="0" lang="en-CA" sz="3200" b="1" i="0" u="none" strike="noStrike" kern="1200" cap="none" spc="0" normalizeH="0" baseline="0" noProof="0" dirty="0">
              <a:ln>
                <a:noFill/>
              </a:ln>
              <a:solidFill>
                <a:srgbClr val="0070C0"/>
              </a:solidFill>
              <a:effectLst/>
              <a:uLnTx/>
              <a:uFillTx/>
              <a:latin typeface="Arial Narrow" panose="020B0606020202030204" pitchFamily="34" charset="0"/>
              <a:ea typeface="+mn-ea"/>
              <a:cs typeface="Aharoni" panose="02010803020104030203" pitchFamily="2" charset="-79"/>
            </a:endParaRPr>
          </a:p>
        </p:txBody>
      </p:sp>
      <p:sp>
        <p:nvSpPr>
          <p:cNvPr id="59" name="Rectangle 58">
            <a:extLst>
              <a:ext uri="{FF2B5EF4-FFF2-40B4-BE49-F238E27FC236}">
                <a16:creationId xmlns:a16="http://schemas.microsoft.com/office/drawing/2014/main" id="{F60A0E53-5AA9-4884-BDC5-52F267185623}"/>
              </a:ext>
            </a:extLst>
          </p:cNvPr>
          <p:cNvSpPr/>
          <p:nvPr/>
        </p:nvSpPr>
        <p:spPr>
          <a:xfrm>
            <a:off x="238344" y="5396518"/>
            <a:ext cx="8754199" cy="757130"/>
          </a:xfrm>
          <a:prstGeom prst="rect">
            <a:avLst/>
          </a:prstGeom>
        </p:spPr>
        <p:txBody>
          <a:bodyPr wrap="square">
            <a:spAutoFit/>
          </a:bodyPr>
          <a:lstStyle/>
          <a:p>
            <a:pPr algn="ctr">
              <a:lnSpc>
                <a:spcPct val="90000"/>
              </a:lnSpc>
            </a:pPr>
            <a:r>
              <a:rPr lang="fr-CH" sz="1600" b="1" dirty="0">
                <a:solidFill>
                  <a:prstClr val="black">
                    <a:lumMod val="85000"/>
                    <a:lumOff val="15000"/>
                  </a:prstClr>
                </a:solidFill>
                <a:latin typeface="Arial Narrow" pitchFamily="34" charset="0"/>
                <a:cs typeface="Lato"/>
              </a:rPr>
              <a:t>Jusqu’à présent, il n’existe pas d’études comparant l’apixaban, le dabigatran, l’</a:t>
            </a:r>
            <a:r>
              <a:rPr lang="fr-CH" sz="1600" b="1" dirty="0" err="1">
                <a:solidFill>
                  <a:prstClr val="black">
                    <a:lumMod val="85000"/>
                    <a:lumOff val="15000"/>
                  </a:prstClr>
                </a:solidFill>
                <a:latin typeface="Arial Narrow" pitchFamily="34" charset="0"/>
                <a:cs typeface="Lato"/>
              </a:rPr>
              <a:t>édoxaban</a:t>
            </a:r>
            <a:r>
              <a:rPr lang="fr-CH" sz="1600" b="1" dirty="0">
                <a:solidFill>
                  <a:prstClr val="black">
                    <a:lumMod val="85000"/>
                    <a:lumOff val="15000"/>
                  </a:prstClr>
                </a:solidFill>
                <a:latin typeface="Arial Narrow" pitchFamily="34" charset="0"/>
                <a:cs typeface="Lato"/>
              </a:rPr>
              <a:t> et le rivaroxaban. Une comparaison de leur efficacité et de leur innocuité n’a donc pas été établie.</a:t>
            </a:r>
            <a:endParaRPr lang="en-US" sz="1600" b="1" dirty="0">
              <a:solidFill>
                <a:prstClr val="black">
                  <a:lumMod val="85000"/>
                  <a:lumOff val="15000"/>
                </a:prstClr>
              </a:solidFill>
              <a:latin typeface="Arial Narrow" panose="020B0606020202030204" pitchFamily="34" charset="0"/>
              <a:cs typeface="Lato"/>
            </a:endParaRPr>
          </a:p>
          <a:p>
            <a:pPr lvl="0" algn="ctr">
              <a:lnSpc>
                <a:spcPct val="90000"/>
              </a:lnSpc>
            </a:pPr>
            <a:endParaRPr lang="en-CA" sz="1600" b="1" dirty="0">
              <a:solidFill>
                <a:prstClr val="black">
                  <a:lumMod val="85000"/>
                  <a:lumOff val="15000"/>
                </a:prstClr>
              </a:solidFill>
              <a:latin typeface="Arial Narrow" panose="020B0606020202030204" pitchFamily="34" charset="0"/>
              <a:cs typeface="Lato"/>
            </a:endParaRPr>
          </a:p>
        </p:txBody>
      </p:sp>
      <p:sp>
        <p:nvSpPr>
          <p:cNvPr id="66" name="Arrow: Striped Right 65">
            <a:extLst>
              <a:ext uri="{FF2B5EF4-FFF2-40B4-BE49-F238E27FC236}">
                <a16:creationId xmlns:a16="http://schemas.microsoft.com/office/drawing/2014/main" id="{658D5773-2B10-42C8-B16B-253847A48CE6}"/>
              </a:ext>
            </a:extLst>
          </p:cNvPr>
          <p:cNvSpPr/>
          <p:nvPr/>
        </p:nvSpPr>
        <p:spPr>
          <a:xfrm rot="16200000">
            <a:off x="2251576" y="5962833"/>
            <a:ext cx="274320" cy="274320"/>
          </a:xfrm>
          <a:prstGeom prst="stripedRightArrow">
            <a:avLst/>
          </a:prstGeom>
          <a:solidFill>
            <a:srgbClr val="FF6161"/>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Narrow" panose="020B0606020202030204" pitchFamily="34" charset="0"/>
              <a:ea typeface="+mn-ea"/>
              <a:cs typeface="+mn-cs"/>
            </a:endParaRPr>
          </a:p>
        </p:txBody>
      </p:sp>
      <p:sp>
        <p:nvSpPr>
          <p:cNvPr id="67" name="Rectangle 66">
            <a:extLst>
              <a:ext uri="{FF2B5EF4-FFF2-40B4-BE49-F238E27FC236}">
                <a16:creationId xmlns:a16="http://schemas.microsoft.com/office/drawing/2014/main" id="{70A14A4E-80D8-48A9-81E1-893B04427693}"/>
              </a:ext>
            </a:extLst>
          </p:cNvPr>
          <p:cNvSpPr/>
          <p:nvPr/>
        </p:nvSpPr>
        <p:spPr>
          <a:xfrm>
            <a:off x="2527665" y="5894774"/>
            <a:ext cx="1521458" cy="461665"/>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sz="1200" b="1" i="0" u="none" strike="noStrike" kern="1200" cap="none" spc="0" normalizeH="0" baseline="0" dirty="0">
                <a:ln>
                  <a:noFill/>
                </a:ln>
                <a:solidFill>
                  <a:srgbClr val="000000"/>
                </a:solidFill>
                <a:effectLst/>
                <a:uLnTx/>
                <a:uFillTx/>
                <a:latin typeface="Arial Narrow" panose="020B0606020202030204" pitchFamily="34" charset="0"/>
                <a:ea typeface="+mn-ea"/>
                <a:cs typeface="+mn-cs"/>
              </a:rPr>
              <a:t>Augmentation</a:t>
            </a:r>
            <a:r>
              <a:rPr kumimoji="0" lang="fr-FR" sz="1200" b="1" i="0" u="none" strike="noStrike" kern="1200" cap="none" spc="0" normalizeH="0" dirty="0">
                <a:ln>
                  <a:noFill/>
                </a:ln>
                <a:solidFill>
                  <a:srgbClr val="000000"/>
                </a:solidFill>
                <a:effectLst/>
                <a:uLnTx/>
                <a:uFillTx/>
                <a:latin typeface="Arial Narrow" panose="020B0606020202030204" pitchFamily="34" charset="0"/>
                <a:ea typeface="+mn-ea"/>
                <a:cs typeface="+mn-cs"/>
              </a:rPr>
              <a:t> significative</a:t>
            </a:r>
            <a:endParaRPr kumimoji="0" lang="fr-FR" sz="1200" b="1" i="0" u="none" strike="noStrike" kern="1200" cap="none" spc="0" normalizeH="0" baseline="0" dirty="0">
              <a:ln>
                <a:noFill/>
              </a:ln>
              <a:solidFill>
                <a:srgbClr val="000000"/>
              </a:solidFill>
              <a:effectLst/>
              <a:uLnTx/>
              <a:uFillTx/>
              <a:latin typeface="Arial Narrow" panose="020B0606020202030204" pitchFamily="34" charset="0"/>
              <a:ea typeface="+mn-ea"/>
              <a:cs typeface="+mn-cs"/>
            </a:endParaRPr>
          </a:p>
        </p:txBody>
      </p:sp>
      <p:sp>
        <p:nvSpPr>
          <p:cNvPr id="68" name="Arrow: Striped Right 67">
            <a:extLst>
              <a:ext uri="{FF2B5EF4-FFF2-40B4-BE49-F238E27FC236}">
                <a16:creationId xmlns:a16="http://schemas.microsoft.com/office/drawing/2014/main" id="{032F2098-736F-4183-BA91-6F115FBAB386}"/>
              </a:ext>
            </a:extLst>
          </p:cNvPr>
          <p:cNvSpPr/>
          <p:nvPr/>
        </p:nvSpPr>
        <p:spPr>
          <a:xfrm rot="5400000" flipV="1">
            <a:off x="3829771" y="6011287"/>
            <a:ext cx="274320" cy="274320"/>
          </a:xfrm>
          <a:prstGeom prst="stripedRightArrow">
            <a:avLst/>
          </a:prstGeom>
          <a:solidFill>
            <a:srgbClr val="8AE072"/>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Narrow" panose="020B0606020202030204" pitchFamily="34" charset="0"/>
              <a:ea typeface="+mn-ea"/>
              <a:cs typeface="+mn-cs"/>
            </a:endParaRPr>
          </a:p>
        </p:txBody>
      </p:sp>
      <p:sp>
        <p:nvSpPr>
          <p:cNvPr id="69" name="Rectangle 68">
            <a:extLst>
              <a:ext uri="{FF2B5EF4-FFF2-40B4-BE49-F238E27FC236}">
                <a16:creationId xmlns:a16="http://schemas.microsoft.com/office/drawing/2014/main" id="{FBAC90C9-54E7-48BA-AACB-F5051DF79FDF}"/>
              </a:ext>
            </a:extLst>
          </p:cNvPr>
          <p:cNvSpPr/>
          <p:nvPr/>
        </p:nvSpPr>
        <p:spPr>
          <a:xfrm>
            <a:off x="4116940" y="5992644"/>
            <a:ext cx="1554480" cy="276999"/>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CH" sz="1200" b="1" i="0" u="none" strike="noStrike" kern="1200" cap="none" spc="0" normalizeH="0" baseline="0" dirty="0">
                <a:ln>
                  <a:noFill/>
                </a:ln>
                <a:solidFill>
                  <a:srgbClr val="000000"/>
                </a:solidFill>
                <a:effectLst/>
                <a:uLnTx/>
                <a:uFillTx/>
                <a:latin typeface="Arial Narrow" panose="020B0606020202030204" pitchFamily="34" charset="0"/>
                <a:ea typeface="+mn-ea"/>
                <a:cs typeface="+mn-cs"/>
              </a:rPr>
              <a:t>Réduction significative</a:t>
            </a:r>
          </a:p>
        </p:txBody>
      </p:sp>
      <p:sp>
        <p:nvSpPr>
          <p:cNvPr id="70" name="Left-Right Arrow 28">
            <a:extLst>
              <a:ext uri="{FF2B5EF4-FFF2-40B4-BE49-F238E27FC236}">
                <a16:creationId xmlns:a16="http://schemas.microsoft.com/office/drawing/2014/main" id="{4B6B85B8-6608-402B-9F83-8861056DBA04}"/>
              </a:ext>
            </a:extLst>
          </p:cNvPr>
          <p:cNvSpPr/>
          <p:nvPr/>
        </p:nvSpPr>
        <p:spPr>
          <a:xfrm>
            <a:off x="5694808" y="6044193"/>
            <a:ext cx="365760" cy="228600"/>
          </a:xfrm>
          <a:prstGeom prst="leftRightArrow">
            <a:avLst/>
          </a:prstGeom>
          <a:solidFill>
            <a:sysClr val="windowText" lastClr="000000">
              <a:lumMod val="75000"/>
              <a:lumOff val="25000"/>
            </a:sysClr>
          </a:solidFill>
          <a:ln w="12700" cap="flat" cmpd="sng" algn="ctr">
            <a:noFill/>
            <a:prstDash val="solid"/>
            <a:miter lim="800000"/>
          </a:ln>
          <a:effectLst>
            <a:outerShdw blurRad="50800" dist="38100" dir="2700000" algn="tl" rotWithShape="0">
              <a:prstClr val="black">
                <a:alpha val="40000"/>
              </a:prstClr>
            </a:outerShdw>
          </a:effectLst>
          <a:scene3d>
            <a:camera prst="orthographicFront"/>
            <a:lightRig rig="harsh" dir="t">
              <a:rot lat="0" lon="0" rev="1200000"/>
            </a:lightRig>
          </a:scene3d>
          <a:sp3d/>
        </p:spPr>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1" u="none" strike="noStrike" kern="0" cap="none" spc="0" normalizeH="0" baseline="0" noProof="0">
              <a:ln>
                <a:noFill/>
              </a:ln>
              <a:solidFill>
                <a:srgbClr val="000000"/>
              </a:solidFill>
              <a:effectLst/>
              <a:uLnTx/>
              <a:uFillTx/>
              <a:latin typeface="Arial Narrow" panose="020B0606020202030204" pitchFamily="34" charset="0"/>
              <a:ea typeface="+mn-ea"/>
              <a:cs typeface="+mn-cs"/>
            </a:endParaRPr>
          </a:p>
        </p:txBody>
      </p:sp>
      <p:sp>
        <p:nvSpPr>
          <p:cNvPr id="71" name="Rectangle 70">
            <a:extLst>
              <a:ext uri="{FF2B5EF4-FFF2-40B4-BE49-F238E27FC236}">
                <a16:creationId xmlns:a16="http://schemas.microsoft.com/office/drawing/2014/main" id="{0F895F5D-ECFE-441F-9441-9977FF54AEF4}"/>
              </a:ext>
            </a:extLst>
          </p:cNvPr>
          <p:cNvSpPr/>
          <p:nvPr/>
        </p:nvSpPr>
        <p:spPr>
          <a:xfrm>
            <a:off x="6060566" y="6008608"/>
            <a:ext cx="1828800" cy="276999"/>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CA" sz="1200" b="1" i="0" u="none" strike="noStrike" kern="1200" cap="none" spc="0" normalizeH="0" baseline="0" dirty="0">
                <a:ln>
                  <a:noFill/>
                </a:ln>
                <a:solidFill>
                  <a:srgbClr val="000000"/>
                </a:solidFill>
                <a:effectLst/>
                <a:uLnTx/>
                <a:uFillTx/>
                <a:latin typeface="Arial Narrow" panose="020B0606020202030204" pitchFamily="34" charset="0"/>
                <a:ea typeface="+mn-ea"/>
                <a:cs typeface="+mn-cs"/>
              </a:rPr>
              <a:t>Différence non significative</a:t>
            </a:r>
          </a:p>
        </p:txBody>
      </p:sp>
      <p:sp>
        <p:nvSpPr>
          <p:cNvPr id="87" name="Text Box 3">
            <a:extLst>
              <a:ext uri="{FF2B5EF4-FFF2-40B4-BE49-F238E27FC236}">
                <a16:creationId xmlns:a16="http://schemas.microsoft.com/office/drawing/2014/main" id="{BE6F3B41-7B2B-4938-A123-FE38AC93CAFA}"/>
              </a:ext>
            </a:extLst>
          </p:cNvPr>
          <p:cNvSpPr txBox="1">
            <a:spLocks noChangeArrowheads="1"/>
          </p:cNvSpPr>
          <p:nvPr/>
        </p:nvSpPr>
        <p:spPr bwMode="auto">
          <a:xfrm>
            <a:off x="261214" y="6416283"/>
            <a:ext cx="3501887" cy="369332"/>
          </a:xfrm>
          <a:prstGeom prst="rect">
            <a:avLst/>
          </a:prstGeom>
          <a:noFill/>
          <a:ln w="9525">
            <a:noFill/>
            <a:miter lim="800000"/>
            <a:headEnd/>
            <a:tailEnd/>
          </a:ln>
        </p:spPr>
        <p:txBody>
          <a:bodyPr wrap="square">
            <a:spAutoFit/>
          </a:bodyPr>
          <a:lstStyle/>
          <a:p>
            <a:pPr marL="685800" lvl="1" indent="-228600">
              <a:buFont typeface="+mj-lt"/>
              <a:buAutoNum type="arabicPeriod"/>
            </a:pPr>
            <a:r>
              <a:rPr lang="da-DK" sz="900" dirty="0">
                <a:solidFill>
                  <a:prstClr val="white"/>
                </a:solidFill>
                <a:latin typeface="Arial Narrow" panose="020B0606020202030204" pitchFamily="34" charset="0"/>
                <a:cs typeface="Lato"/>
              </a:rPr>
              <a:t>Granger et al., NEJM 2011; 365: 981-992</a:t>
            </a:r>
          </a:p>
          <a:p>
            <a:pPr marL="685800" lvl="1" indent="-228600">
              <a:buFont typeface="+mj-lt"/>
              <a:buAutoNum type="arabicPeriod"/>
            </a:pPr>
            <a:r>
              <a:rPr lang="da-DK" sz="900" dirty="0">
                <a:solidFill>
                  <a:prstClr val="white"/>
                </a:solidFill>
                <a:latin typeface="Arial Narrow" panose="020B0606020202030204" pitchFamily="34" charset="0"/>
                <a:cs typeface="Lato"/>
              </a:rPr>
              <a:t>Connolly et al., NEJM 2009; 361: 1139-1151</a:t>
            </a:r>
            <a:r>
              <a:rPr lang="en-US" sz="1050" baseline="30000" dirty="0">
                <a:solidFill>
                  <a:schemeClr val="bg1"/>
                </a:solidFill>
                <a:latin typeface="Arial Narrow" panose="020B0606020202030204" pitchFamily="34" charset="0"/>
              </a:rPr>
              <a:t> </a:t>
            </a:r>
          </a:p>
        </p:txBody>
      </p:sp>
      <p:sp>
        <p:nvSpPr>
          <p:cNvPr id="88" name="Text Box 3">
            <a:extLst>
              <a:ext uri="{FF2B5EF4-FFF2-40B4-BE49-F238E27FC236}">
                <a16:creationId xmlns:a16="http://schemas.microsoft.com/office/drawing/2014/main" id="{B68E3339-C10C-4261-95F4-843F48A68137}"/>
              </a:ext>
            </a:extLst>
          </p:cNvPr>
          <p:cNvSpPr txBox="1">
            <a:spLocks noChangeArrowheads="1"/>
          </p:cNvSpPr>
          <p:nvPr/>
        </p:nvSpPr>
        <p:spPr bwMode="auto">
          <a:xfrm>
            <a:off x="2437959" y="6420356"/>
            <a:ext cx="3501887" cy="369332"/>
          </a:xfrm>
          <a:prstGeom prst="rect">
            <a:avLst/>
          </a:prstGeom>
          <a:noFill/>
          <a:ln w="9525">
            <a:noFill/>
            <a:miter lim="800000"/>
            <a:headEnd/>
            <a:tailEnd/>
          </a:ln>
        </p:spPr>
        <p:txBody>
          <a:bodyPr wrap="square">
            <a:spAutoFit/>
          </a:bodyPr>
          <a:lstStyle/>
          <a:p>
            <a:pPr marL="685800" lvl="1" indent="-228600">
              <a:buFont typeface="+mj-lt"/>
              <a:buAutoNum type="arabicPeriod" startAt="3"/>
            </a:pPr>
            <a:r>
              <a:rPr lang="da-DK" sz="900" dirty="0">
                <a:solidFill>
                  <a:prstClr val="white"/>
                </a:solidFill>
                <a:latin typeface="Arial Narrow" panose="020B0606020202030204" pitchFamily="34" charset="0"/>
                <a:cs typeface="Lato"/>
              </a:rPr>
              <a:t>Patel et al., NEJM 2011; 365: 883-891</a:t>
            </a:r>
          </a:p>
          <a:p>
            <a:pPr marL="685800" lvl="1" indent="-228600">
              <a:buFont typeface="+mj-lt"/>
              <a:buAutoNum type="arabicPeriod" startAt="3"/>
            </a:pPr>
            <a:r>
              <a:rPr lang="en-CA" sz="900" dirty="0">
                <a:solidFill>
                  <a:prstClr val="white"/>
                </a:solidFill>
                <a:latin typeface="Arial Narrow" panose="020B0606020202030204" pitchFamily="34" charset="0"/>
                <a:cs typeface="Lato"/>
              </a:rPr>
              <a:t>YAO et al. J Am Heart </a:t>
            </a:r>
            <a:r>
              <a:rPr lang="en-CA" sz="900" dirty="0" err="1">
                <a:solidFill>
                  <a:prstClr val="white"/>
                </a:solidFill>
                <a:latin typeface="Arial Narrow" panose="020B0606020202030204" pitchFamily="34" charset="0"/>
                <a:cs typeface="Lato"/>
              </a:rPr>
              <a:t>Assoc</a:t>
            </a:r>
            <a:r>
              <a:rPr lang="en-CA" sz="900" dirty="0">
                <a:solidFill>
                  <a:prstClr val="white"/>
                </a:solidFill>
                <a:latin typeface="Arial Narrow" panose="020B0606020202030204" pitchFamily="34" charset="0"/>
                <a:cs typeface="Lato"/>
              </a:rPr>
              <a:t> 2016;5:e003725</a:t>
            </a:r>
          </a:p>
        </p:txBody>
      </p:sp>
      <p:pic>
        <p:nvPicPr>
          <p:cNvPr id="2" name="Picture 1">
            <a:extLst>
              <a:ext uri="{FF2B5EF4-FFF2-40B4-BE49-F238E27FC236}">
                <a16:creationId xmlns:a16="http://schemas.microsoft.com/office/drawing/2014/main" id="{46DC65C0-2A67-4352-A328-5AE38DC38269}"/>
              </a:ext>
            </a:extLst>
          </p:cNvPr>
          <p:cNvPicPr>
            <a:picLocks noChangeAspect="1"/>
          </p:cNvPicPr>
          <p:nvPr/>
        </p:nvPicPr>
        <p:blipFill>
          <a:blip r:embed="rId5"/>
          <a:stretch>
            <a:fillRect/>
          </a:stretch>
        </p:blipFill>
        <p:spPr>
          <a:xfrm>
            <a:off x="10275" y="1450355"/>
            <a:ext cx="9144000" cy="3895881"/>
          </a:xfrm>
          <a:prstGeom prst="rect">
            <a:avLst/>
          </a:prstGeom>
          <a:ln>
            <a:noFill/>
          </a:ln>
          <a:effectLst>
            <a:outerShdw blurRad="292100" dist="139700" dir="2700000" algn="tl" rotWithShape="0">
              <a:srgbClr val="333333">
                <a:alpha val="65000"/>
              </a:srgbClr>
            </a:outerShdw>
          </a:effectLst>
        </p:spPr>
      </p:pic>
      <p:pic>
        <p:nvPicPr>
          <p:cNvPr id="17" name="4E92DA43-5712-40E9-AFDC-2C1062C78C6F" descr="7646DFF2-B812-4635-AA57-5171E34E5A45@chrc">
            <a:extLst>
              <a:ext uri="{FF2B5EF4-FFF2-40B4-BE49-F238E27FC236}">
                <a16:creationId xmlns:a16="http://schemas.microsoft.com/office/drawing/2014/main" id="{BF213721-E0E5-428D-843B-470E47B620E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46366" y="205884"/>
            <a:ext cx="1494821" cy="85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93004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6448" y="1225130"/>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8545FEA6-91B3-4CEA-BDDB-78E11F2A9A3F}"/>
              </a:ext>
            </a:extLst>
          </p:cNvPr>
          <p:cNvSpPr/>
          <p:nvPr/>
        </p:nvSpPr>
        <p:spPr>
          <a:xfrm>
            <a:off x="114740" y="24563"/>
            <a:ext cx="7025648" cy="1015663"/>
          </a:xfrm>
          <a:prstGeom prst="rect">
            <a:avLst/>
          </a:prstGeom>
          <a:noFill/>
        </p:spPr>
        <p:txBody>
          <a:bodyPr wrap="square">
            <a:spAutoFit/>
          </a:bodyPr>
          <a:lstStyle/>
          <a:p>
            <a:pPr lvl="0">
              <a:defRPr/>
            </a:pPr>
            <a:r>
              <a:rPr lang="fr-FR" sz="2000" b="1" dirty="0">
                <a:solidFill>
                  <a:srgbClr val="183059"/>
                </a:solidFill>
                <a:latin typeface="Arial Narrow" panose="020B0606020202030204" pitchFamily="34" charset="0"/>
                <a:cs typeface="Aharoni" panose="02010803020104030203" pitchFamily="2" charset="-79"/>
              </a:rPr>
              <a:t>Étude </a:t>
            </a:r>
            <a:r>
              <a:rPr lang="fr-FR" sz="2000" b="1" dirty="0" err="1">
                <a:solidFill>
                  <a:srgbClr val="183059"/>
                </a:solidFill>
                <a:latin typeface="Arial Narrow" panose="020B0606020202030204" pitchFamily="34" charset="0"/>
                <a:cs typeface="Aharoni" panose="02010803020104030203" pitchFamily="2" charset="-79"/>
              </a:rPr>
              <a:t>ARISTOPHANES</a:t>
            </a:r>
            <a:r>
              <a:rPr lang="fr-FR" sz="2000" b="1" dirty="0">
                <a:solidFill>
                  <a:srgbClr val="183059"/>
                </a:solidFill>
                <a:latin typeface="Arial Narrow" panose="020B0606020202030204" pitchFamily="34" charset="0"/>
                <a:cs typeface="Aharoni" panose="02010803020104030203" pitchFamily="2" charset="-79"/>
              </a:rPr>
              <a:t> : Taux d’AVC/ES et d’hémorragie majeure chez les patients atteints de </a:t>
            </a:r>
            <a:r>
              <a:rPr lang="fr-FR" sz="2000" b="1" dirty="0" err="1">
                <a:solidFill>
                  <a:srgbClr val="183059"/>
                </a:solidFill>
                <a:latin typeface="Arial Narrow" panose="020B0606020202030204" pitchFamily="34" charset="0"/>
                <a:cs typeface="Aharoni" panose="02010803020104030203" pitchFamily="2" charset="-79"/>
              </a:rPr>
              <a:t>FANV</a:t>
            </a:r>
            <a:r>
              <a:rPr lang="fr-FR" sz="2000" b="1" dirty="0">
                <a:solidFill>
                  <a:srgbClr val="183059"/>
                </a:solidFill>
                <a:latin typeface="Arial Narrow" panose="020B0606020202030204" pitchFamily="34" charset="0"/>
                <a:cs typeface="Aharoni" panose="02010803020104030203" pitchFamily="2" charset="-79"/>
              </a:rPr>
              <a:t> traités par un </a:t>
            </a:r>
            <a:r>
              <a:rPr lang="fr-FR" sz="2000" b="1" dirty="0" err="1">
                <a:solidFill>
                  <a:srgbClr val="183059"/>
                </a:solidFill>
                <a:latin typeface="Arial Narrow" panose="020B0606020202030204" pitchFamily="34" charset="0"/>
                <a:cs typeface="Aharoni" panose="02010803020104030203" pitchFamily="2" charset="-79"/>
              </a:rPr>
              <a:t>ACOD</a:t>
            </a:r>
            <a:r>
              <a:rPr lang="fr-FR" sz="2000" b="1" dirty="0">
                <a:solidFill>
                  <a:srgbClr val="183059"/>
                </a:solidFill>
                <a:latin typeface="Arial Narrow" panose="020B0606020202030204" pitchFamily="34" charset="0"/>
                <a:cs typeface="Aharoni" panose="02010803020104030203" pitchFamily="2" charset="-79"/>
              </a:rPr>
              <a:t> p/r au schéma warfarine + </a:t>
            </a:r>
            <a:r>
              <a:rPr lang="fr-FR" sz="2000" b="1" dirty="0" err="1">
                <a:solidFill>
                  <a:srgbClr val="183059"/>
                </a:solidFill>
                <a:latin typeface="Arial Narrow" panose="020B0606020202030204" pitchFamily="34" charset="0"/>
                <a:cs typeface="Aharoni" panose="02010803020104030203" pitchFamily="2" charset="-79"/>
              </a:rPr>
              <a:t>ACOD</a:t>
            </a:r>
            <a:r>
              <a:rPr lang="fr-FR" sz="2000" b="1" dirty="0">
                <a:solidFill>
                  <a:srgbClr val="183059"/>
                </a:solidFill>
                <a:latin typeface="Arial Narrow" panose="020B0606020202030204" pitchFamily="34" charset="0"/>
                <a:cs typeface="Aharoni" panose="02010803020104030203" pitchFamily="2" charset="-79"/>
              </a:rPr>
              <a:t> p/r à un autre </a:t>
            </a:r>
            <a:r>
              <a:rPr lang="fr-FR" sz="2000" b="1" dirty="0" err="1">
                <a:solidFill>
                  <a:srgbClr val="183059"/>
                </a:solidFill>
                <a:latin typeface="Arial Narrow" panose="020B0606020202030204" pitchFamily="34" charset="0"/>
                <a:cs typeface="Aharoni" panose="02010803020104030203" pitchFamily="2" charset="-79"/>
              </a:rPr>
              <a:t>ACOD</a:t>
            </a:r>
            <a:endParaRPr lang="en-CA" sz="2000" b="1" dirty="0">
              <a:solidFill>
                <a:srgbClr val="0070C0"/>
              </a:solidFill>
              <a:latin typeface="Arial Narrow" panose="020B0606020202030204" pitchFamily="34" charset="0"/>
              <a:cs typeface="Aharoni" panose="02010803020104030203" pitchFamily="2" charset="-79"/>
            </a:endParaRPr>
          </a:p>
        </p:txBody>
      </p:sp>
      <p:sp>
        <p:nvSpPr>
          <p:cNvPr id="12" name="Rectangle 11">
            <a:extLst>
              <a:ext uri="{FF2B5EF4-FFF2-40B4-BE49-F238E27FC236}">
                <a16:creationId xmlns:a16="http://schemas.microsoft.com/office/drawing/2014/main" id="{2AECBCDA-5E07-409A-8F17-E36050586DFB}"/>
              </a:ext>
            </a:extLst>
          </p:cNvPr>
          <p:cNvSpPr/>
          <p:nvPr/>
        </p:nvSpPr>
        <p:spPr>
          <a:xfrm>
            <a:off x="0" y="6401169"/>
            <a:ext cx="9144000" cy="456831"/>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13" name="Picture 12" descr="CHRC-logo_blue.png">
            <a:extLst>
              <a:ext uri="{FF2B5EF4-FFF2-40B4-BE49-F238E27FC236}">
                <a16:creationId xmlns:a16="http://schemas.microsoft.com/office/drawing/2014/main" id="{F5F338AB-7CB1-4E75-B69F-7A7105565674}"/>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206029" y="6085781"/>
            <a:ext cx="716292" cy="712746"/>
          </a:xfrm>
          <a:prstGeom prst="rect">
            <a:avLst/>
          </a:prstGeom>
        </p:spPr>
      </p:pic>
      <p:sp>
        <p:nvSpPr>
          <p:cNvPr id="11" name="Text Box 3">
            <a:extLst>
              <a:ext uri="{FF2B5EF4-FFF2-40B4-BE49-F238E27FC236}">
                <a16:creationId xmlns:a16="http://schemas.microsoft.com/office/drawing/2014/main" id="{463F200F-D9DC-4E02-8310-89E6728C91E8}"/>
              </a:ext>
            </a:extLst>
          </p:cNvPr>
          <p:cNvSpPr txBox="1">
            <a:spLocks noChangeArrowheads="1"/>
          </p:cNvSpPr>
          <p:nvPr/>
        </p:nvSpPr>
        <p:spPr bwMode="auto">
          <a:xfrm>
            <a:off x="92104" y="6499534"/>
            <a:ext cx="6674132" cy="246221"/>
          </a:xfrm>
          <a:prstGeom prst="rect">
            <a:avLst/>
          </a:prstGeom>
          <a:noFill/>
          <a:ln w="9525">
            <a:noFill/>
            <a:miter lim="800000"/>
            <a:headEnd/>
            <a:tailEnd/>
          </a:ln>
        </p:spPr>
        <p:txBody>
          <a:bodyPr wrap="square">
            <a:spAutoFit/>
          </a:bodyPr>
          <a:lstStyle/>
          <a:p>
            <a:pPr lvl="0"/>
            <a:r>
              <a:rPr lang="fr-FR" sz="1000" dirty="0">
                <a:solidFill>
                  <a:prstClr val="white"/>
                </a:solidFill>
                <a:latin typeface="Arial Narrow" panose="020B0606020202030204" pitchFamily="34" charset="0"/>
              </a:rPr>
              <a:t>Lip et al. Stroke. 2018; 49: 2933-2944;  mis à jour le 10 janvier 2020.</a:t>
            </a:r>
          </a:p>
        </p:txBody>
      </p:sp>
      <p:pic>
        <p:nvPicPr>
          <p:cNvPr id="10" name="4E92DA43-5712-40E9-AFDC-2C1062C78C6F" descr="7646DFF2-B812-4635-AA57-5171E34E5A45@chrc">
            <a:extLst>
              <a:ext uri="{FF2B5EF4-FFF2-40B4-BE49-F238E27FC236}">
                <a16:creationId xmlns:a16="http://schemas.microsoft.com/office/drawing/2014/main" id="{B0BAFCC7-055E-468D-B839-EFE3D767959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46366" y="205884"/>
            <a:ext cx="1494821" cy="85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4" name="Group 13">
            <a:extLst>
              <a:ext uri="{FF2B5EF4-FFF2-40B4-BE49-F238E27FC236}">
                <a16:creationId xmlns:a16="http://schemas.microsoft.com/office/drawing/2014/main" id="{D3AFB557-7646-4ABC-A666-4985F572A2DF}"/>
              </a:ext>
            </a:extLst>
          </p:cNvPr>
          <p:cNvGrpSpPr/>
          <p:nvPr/>
        </p:nvGrpSpPr>
        <p:grpSpPr>
          <a:xfrm>
            <a:off x="-7913" y="1515726"/>
            <a:ext cx="9144000" cy="1666001"/>
            <a:chOff x="381000" y="5675619"/>
            <a:chExt cx="11353799" cy="206353"/>
          </a:xfrm>
        </p:grpSpPr>
        <p:sp>
          <p:nvSpPr>
            <p:cNvPr id="15" name="Rectangle 14">
              <a:extLst>
                <a:ext uri="{FF2B5EF4-FFF2-40B4-BE49-F238E27FC236}">
                  <a16:creationId xmlns:a16="http://schemas.microsoft.com/office/drawing/2014/main" id="{9C765CBC-AA10-4061-A255-9D80C12FC632}"/>
                </a:ext>
              </a:extLst>
            </p:cNvPr>
            <p:cNvSpPr/>
            <p:nvPr/>
          </p:nvSpPr>
          <p:spPr bwMode="auto">
            <a:xfrm>
              <a:off x="381000" y="5675619"/>
              <a:ext cx="11353799" cy="166334"/>
            </a:xfrm>
            <a:prstGeom prst="rect">
              <a:avLst/>
            </a:prstGeom>
            <a:solidFill>
              <a:schemeClr val="accent1"/>
            </a:solidFill>
            <a:ln w="12700" cap="flat" cmpd="sng" algn="ctr">
              <a:noFill/>
              <a:prstDash val="solid"/>
              <a:round/>
              <a:headEnd type="none" w="med" len="med"/>
              <a:tailEnd type="none" w="med" len="med"/>
            </a:ln>
            <a:effectLst/>
          </p:spPr>
          <p:txBody>
            <a:bodyPr vert="horz" wrap="square" lIns="18288" tIns="0" rIns="0" bIns="0" numCol="1" rtlCol="0" anchor="t" anchorCtr="0" compatLnSpc="1">
              <a:prstTxWarp prst="textNoShape">
                <a:avLst/>
              </a:prstTxWarp>
              <a:spAutoFit/>
            </a:bodyPr>
            <a:lstStyle/>
            <a:p>
              <a:pPr defTabSz="863600" eaLnBrk="0" fontAlgn="base" hangingPunct="0">
                <a:lnSpc>
                  <a:spcPct val="90000"/>
                </a:lnSpc>
                <a:spcBef>
                  <a:spcPct val="30000"/>
                </a:spcBef>
                <a:spcAft>
                  <a:spcPct val="0"/>
                </a:spcAft>
              </a:pPr>
              <a:endParaRPr lang="en-US" sz="1200" b="1" dirty="0">
                <a:solidFill>
                  <a:srgbClr val="1C3A56"/>
                </a:solidFill>
                <a:latin typeface="Arial Narrow" panose="020B0606020202030204" pitchFamily="34" charset="0"/>
                <a:ea typeface="Arial Unicode MS" pitchFamily="34" charset="-128"/>
                <a:cs typeface="Arial" charset="0"/>
              </a:endParaRPr>
            </a:p>
          </p:txBody>
        </p:sp>
        <p:sp>
          <p:nvSpPr>
            <p:cNvPr id="16" name="Content Placeholder 2">
              <a:extLst>
                <a:ext uri="{FF2B5EF4-FFF2-40B4-BE49-F238E27FC236}">
                  <a16:creationId xmlns:a16="http://schemas.microsoft.com/office/drawing/2014/main" id="{48C873D8-CAEF-49D0-833D-A24631C95C4A}"/>
                </a:ext>
              </a:extLst>
            </p:cNvPr>
            <p:cNvSpPr txBox="1">
              <a:spLocks/>
            </p:cNvSpPr>
            <p:nvPr/>
          </p:nvSpPr>
          <p:spPr bwMode="auto">
            <a:xfrm>
              <a:off x="533294" y="5684505"/>
              <a:ext cx="11144736" cy="197467"/>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342900" indent="-342900" algn="l" rtl="0" eaLnBrk="0" fontAlgn="base" hangingPunct="0">
                <a:lnSpc>
                  <a:spcPct val="90000"/>
                </a:lnSpc>
                <a:spcBef>
                  <a:spcPct val="30000"/>
                </a:spcBef>
                <a:spcAft>
                  <a:spcPct val="0"/>
                </a:spcAft>
                <a:defRPr sz="2400" b="1">
                  <a:solidFill>
                    <a:srgbClr val="2A4364"/>
                  </a:solidFill>
                  <a:latin typeface="+mn-lt"/>
                  <a:ea typeface="+mn-ea"/>
                  <a:cs typeface="+mn-cs"/>
                </a:defRPr>
              </a:lvl1pPr>
              <a:lvl2pPr marL="284163" indent="-282575" algn="l" rtl="0" eaLnBrk="0" fontAlgn="base" hangingPunct="0">
                <a:lnSpc>
                  <a:spcPct val="90000"/>
                </a:lnSpc>
                <a:spcBef>
                  <a:spcPct val="30000"/>
                </a:spcBef>
                <a:spcAft>
                  <a:spcPct val="0"/>
                </a:spcAft>
                <a:buClr>
                  <a:srgbClr val="FFCC00"/>
                </a:buClr>
                <a:buFont typeface="Wingdings" pitchFamily="2" charset="2"/>
                <a:buChar char="§"/>
                <a:defRPr sz="2400">
                  <a:solidFill>
                    <a:srgbClr val="2A4364"/>
                  </a:solidFill>
                  <a:latin typeface="+mn-lt"/>
                </a:defRPr>
              </a:lvl2pPr>
              <a:lvl3pPr marL="685800" indent="-287338" algn="l" rtl="0" eaLnBrk="0" fontAlgn="base" hangingPunct="0">
                <a:lnSpc>
                  <a:spcPct val="90000"/>
                </a:lnSpc>
                <a:spcBef>
                  <a:spcPct val="30000"/>
                </a:spcBef>
                <a:spcAft>
                  <a:spcPct val="0"/>
                </a:spcAft>
                <a:buClr>
                  <a:srgbClr val="FFCC00"/>
                </a:buClr>
                <a:buFont typeface="Arial" charset="0"/>
                <a:buChar char="–"/>
                <a:defRPr sz="2000">
                  <a:solidFill>
                    <a:srgbClr val="2A4364"/>
                  </a:solidFill>
                  <a:latin typeface="+mn-lt"/>
                </a:defRPr>
              </a:lvl3pPr>
              <a:lvl4pPr marL="1085850" indent="-285750" algn="l" rtl="0" eaLnBrk="0" fontAlgn="base" hangingPunct="0">
                <a:lnSpc>
                  <a:spcPct val="90000"/>
                </a:lnSpc>
                <a:spcBef>
                  <a:spcPct val="30000"/>
                </a:spcBef>
                <a:spcAft>
                  <a:spcPct val="0"/>
                </a:spcAft>
                <a:buClr>
                  <a:srgbClr val="FFCC00"/>
                </a:buClr>
                <a:buChar char="•"/>
                <a:defRPr>
                  <a:solidFill>
                    <a:srgbClr val="2A4364"/>
                  </a:solidFill>
                  <a:latin typeface="+mn-lt"/>
                </a:defRPr>
              </a:lvl4pPr>
              <a:lvl5pPr marL="1485900" indent="-285750" algn="l" rtl="0" eaLnBrk="0" fontAlgn="base" hangingPunct="0">
                <a:lnSpc>
                  <a:spcPct val="90000"/>
                </a:lnSpc>
                <a:spcBef>
                  <a:spcPct val="30000"/>
                </a:spcBef>
                <a:spcAft>
                  <a:spcPct val="0"/>
                </a:spcAft>
                <a:buClr>
                  <a:srgbClr val="FFCC00"/>
                </a:buClr>
                <a:buFont typeface="Arial" charset="0"/>
                <a:buChar char="–"/>
                <a:defRPr sz="1600">
                  <a:solidFill>
                    <a:srgbClr val="2A4364"/>
                  </a:solidFill>
                  <a:latin typeface="+mn-lt"/>
                </a:defRPr>
              </a:lvl5pPr>
              <a:lvl6pPr marL="1943100" indent="-285750" algn="l" rtl="0" fontAlgn="base">
                <a:lnSpc>
                  <a:spcPct val="90000"/>
                </a:lnSpc>
                <a:spcBef>
                  <a:spcPct val="30000"/>
                </a:spcBef>
                <a:spcAft>
                  <a:spcPct val="0"/>
                </a:spcAft>
                <a:buClr>
                  <a:srgbClr val="FFCC00"/>
                </a:buClr>
                <a:buFont typeface="Arial" charset="0"/>
                <a:buChar char="–"/>
                <a:defRPr sz="1600">
                  <a:solidFill>
                    <a:srgbClr val="2A4364"/>
                  </a:solidFill>
                  <a:latin typeface="+mn-lt"/>
                </a:defRPr>
              </a:lvl6pPr>
              <a:lvl7pPr marL="2400300" indent="-285750" algn="l" rtl="0" fontAlgn="base">
                <a:lnSpc>
                  <a:spcPct val="90000"/>
                </a:lnSpc>
                <a:spcBef>
                  <a:spcPct val="30000"/>
                </a:spcBef>
                <a:spcAft>
                  <a:spcPct val="0"/>
                </a:spcAft>
                <a:buClr>
                  <a:srgbClr val="FFCC00"/>
                </a:buClr>
                <a:buFont typeface="Arial" charset="0"/>
                <a:buChar char="–"/>
                <a:defRPr sz="1600">
                  <a:solidFill>
                    <a:srgbClr val="2A4364"/>
                  </a:solidFill>
                  <a:latin typeface="+mn-lt"/>
                </a:defRPr>
              </a:lvl7pPr>
              <a:lvl8pPr marL="2857500" indent="-285750" algn="l" rtl="0" fontAlgn="base">
                <a:lnSpc>
                  <a:spcPct val="90000"/>
                </a:lnSpc>
                <a:spcBef>
                  <a:spcPct val="30000"/>
                </a:spcBef>
                <a:spcAft>
                  <a:spcPct val="0"/>
                </a:spcAft>
                <a:buClr>
                  <a:srgbClr val="FFCC00"/>
                </a:buClr>
                <a:buFont typeface="Arial" charset="0"/>
                <a:buChar char="–"/>
                <a:defRPr sz="1600">
                  <a:solidFill>
                    <a:srgbClr val="2A4364"/>
                  </a:solidFill>
                  <a:latin typeface="+mn-lt"/>
                </a:defRPr>
              </a:lvl8pPr>
              <a:lvl9pPr marL="3314700" indent="-285750" algn="l" rtl="0" fontAlgn="base">
                <a:lnSpc>
                  <a:spcPct val="90000"/>
                </a:lnSpc>
                <a:spcBef>
                  <a:spcPct val="30000"/>
                </a:spcBef>
                <a:spcAft>
                  <a:spcPct val="0"/>
                </a:spcAft>
                <a:buClr>
                  <a:srgbClr val="FFCC00"/>
                </a:buClr>
                <a:buFont typeface="Arial" charset="0"/>
                <a:buChar char="–"/>
                <a:defRPr sz="1600">
                  <a:solidFill>
                    <a:srgbClr val="2A4364"/>
                  </a:solidFill>
                  <a:latin typeface="+mn-lt"/>
                </a:defRPr>
              </a:lvl9pPr>
            </a:lstStyle>
            <a:p>
              <a:pPr marL="0" indent="0" defTabSz="914014">
                <a:lnSpc>
                  <a:spcPct val="100000"/>
                </a:lnSpc>
                <a:spcBef>
                  <a:spcPts val="0"/>
                </a:spcBef>
              </a:pPr>
              <a:r>
                <a:rPr lang="fr-FR" dirty="0">
                  <a:solidFill>
                    <a:srgbClr val="FFFFFF"/>
                  </a:solidFill>
                  <a:latin typeface="Arial Narrow" panose="020B0606020202030204" pitchFamily="34" charset="0"/>
                </a:rPr>
                <a:t>Objectif de l’étude : Comparer le taux d’AVC/ES et d’hémorragie majeure chez un grand nombre de patients atteints de FANV recevant des </a:t>
              </a:r>
              <a:r>
                <a:rPr lang="fr-FR" dirty="0" smtClean="0">
                  <a:solidFill>
                    <a:srgbClr val="FFFFFF"/>
                  </a:solidFill>
                  <a:latin typeface="Arial Narrow" panose="020B0606020202030204" pitchFamily="34" charset="0"/>
                </a:rPr>
                <a:t>AOD </a:t>
              </a:r>
              <a:r>
                <a:rPr lang="fr-FR" dirty="0">
                  <a:solidFill>
                    <a:srgbClr val="FFFFFF"/>
                  </a:solidFill>
                  <a:latin typeface="Arial Narrow" panose="020B0606020202030204" pitchFamily="34" charset="0"/>
                </a:rPr>
                <a:t>ou la warfarine</a:t>
              </a:r>
            </a:p>
          </p:txBody>
        </p:sp>
      </p:grpSp>
      <p:sp>
        <p:nvSpPr>
          <p:cNvPr id="17" name="TextBox 16">
            <a:extLst>
              <a:ext uri="{FF2B5EF4-FFF2-40B4-BE49-F238E27FC236}">
                <a16:creationId xmlns:a16="http://schemas.microsoft.com/office/drawing/2014/main" id="{D911E8D8-83E0-431D-8709-34A79B1DF5CD}"/>
              </a:ext>
            </a:extLst>
          </p:cNvPr>
          <p:cNvSpPr txBox="1"/>
          <p:nvPr/>
        </p:nvSpPr>
        <p:spPr>
          <a:xfrm>
            <a:off x="161925" y="3181727"/>
            <a:ext cx="7627422" cy="461665"/>
          </a:xfrm>
          <a:prstGeom prst="rect">
            <a:avLst/>
          </a:prstGeom>
          <a:noFill/>
        </p:spPr>
        <p:txBody>
          <a:bodyPr wrap="square" rtlCol="0">
            <a:spAutoFit/>
          </a:bodyPr>
          <a:lstStyle/>
          <a:p>
            <a:pPr marL="225425" indent="-225425" defTabSz="914014">
              <a:buClr>
                <a:srgbClr val="00B0F0"/>
              </a:buClr>
              <a:buFont typeface="Wingdings" panose="05000000000000000000" pitchFamily="2" charset="2"/>
              <a:buChar char="§"/>
            </a:pPr>
            <a:r>
              <a:rPr lang="fr-CA" sz="2400" b="1" dirty="0">
                <a:latin typeface="Arial Narrow" panose="020B0606020202030204" pitchFamily="34" charset="0"/>
              </a:rPr>
              <a:t>Étude de cohorte observationnelle rétrospective</a:t>
            </a:r>
          </a:p>
        </p:txBody>
      </p:sp>
      <p:sp>
        <p:nvSpPr>
          <p:cNvPr id="18" name="TextBox 17">
            <a:extLst>
              <a:ext uri="{FF2B5EF4-FFF2-40B4-BE49-F238E27FC236}">
                <a16:creationId xmlns:a16="http://schemas.microsoft.com/office/drawing/2014/main" id="{B4F06224-8190-4A41-B756-C878FB81FC53}"/>
              </a:ext>
            </a:extLst>
          </p:cNvPr>
          <p:cNvSpPr txBox="1"/>
          <p:nvPr/>
        </p:nvSpPr>
        <p:spPr>
          <a:xfrm>
            <a:off x="161925" y="3894989"/>
            <a:ext cx="8760396" cy="2123658"/>
          </a:xfrm>
          <a:prstGeom prst="rect">
            <a:avLst/>
          </a:prstGeom>
          <a:noFill/>
        </p:spPr>
        <p:txBody>
          <a:bodyPr wrap="square" rtlCol="0">
            <a:spAutoFit/>
          </a:bodyPr>
          <a:lstStyle/>
          <a:p>
            <a:pPr marL="342900" indent="-342900" defTabSz="914014">
              <a:buClr>
                <a:srgbClr val="00B0F0"/>
              </a:buClr>
              <a:buFont typeface="Wingdings" panose="05000000000000000000" pitchFamily="2" charset="2"/>
              <a:buChar char="§"/>
            </a:pPr>
            <a:r>
              <a:rPr lang="fr-FR" sz="2200" b="1" dirty="0">
                <a:latin typeface="Arial Narrow" panose="020B0606020202030204" pitchFamily="34" charset="0"/>
              </a:rPr>
              <a:t>Un total de 466 991 patients atteints de </a:t>
            </a:r>
            <a:r>
              <a:rPr lang="fr-FR" sz="2200" b="1" dirty="0" err="1">
                <a:latin typeface="Arial Narrow" panose="020B0606020202030204" pitchFamily="34" charset="0"/>
              </a:rPr>
              <a:t>FANV</a:t>
            </a:r>
            <a:r>
              <a:rPr lang="fr-FR" sz="2200" b="1" dirty="0">
                <a:latin typeface="Arial Narrow" panose="020B0606020202030204" pitchFamily="34" charset="0"/>
              </a:rPr>
              <a:t> ont été inclus dans l’étude :</a:t>
            </a:r>
          </a:p>
          <a:p>
            <a:pPr defTabSz="914014">
              <a:buClr>
                <a:srgbClr val="00B0F0"/>
              </a:buClr>
            </a:pPr>
            <a:endParaRPr lang="fr-FR" sz="2200" b="1" dirty="0">
              <a:latin typeface="Arial Narrow" panose="020B0606020202030204" pitchFamily="34" charset="0"/>
            </a:endParaRPr>
          </a:p>
          <a:p>
            <a:pPr marL="342900" indent="-342900" defTabSz="914014">
              <a:buClr>
                <a:srgbClr val="00B0F0"/>
              </a:buClr>
              <a:buFont typeface="Arial" panose="020B0604020202020204" pitchFamily="34" charset="0"/>
              <a:buChar char="•"/>
            </a:pPr>
            <a:r>
              <a:rPr lang="fr-FR" sz="2200" b="1" dirty="0" err="1">
                <a:latin typeface="Arial Narrow" panose="020B0606020202030204" pitchFamily="34" charset="0"/>
              </a:rPr>
              <a:t>Apixaban</a:t>
            </a:r>
            <a:r>
              <a:rPr lang="fr-FR" sz="2200" b="1" dirty="0">
                <a:latin typeface="Arial Narrow" panose="020B0606020202030204" pitchFamily="34" charset="0"/>
              </a:rPr>
              <a:t> (n = 108 852)</a:t>
            </a:r>
          </a:p>
          <a:p>
            <a:pPr marL="342900" indent="-342900" defTabSz="914014">
              <a:buClr>
                <a:srgbClr val="00B0F0"/>
              </a:buClr>
              <a:buFont typeface="Arial" panose="020B0604020202020204" pitchFamily="34" charset="0"/>
              <a:buChar char="•"/>
            </a:pPr>
            <a:r>
              <a:rPr lang="fr-FR" sz="2200" b="1" dirty="0">
                <a:latin typeface="Arial Narrow" panose="020B0606020202030204" pitchFamily="34" charset="0"/>
              </a:rPr>
              <a:t>Dabigatran (n = 37 724)</a:t>
            </a:r>
          </a:p>
          <a:p>
            <a:pPr marL="342900" indent="-342900" defTabSz="914014">
              <a:buClr>
                <a:srgbClr val="00B0F0"/>
              </a:buClr>
              <a:buFont typeface="Arial" panose="020B0604020202020204" pitchFamily="34" charset="0"/>
              <a:buChar char="•"/>
            </a:pPr>
            <a:r>
              <a:rPr lang="fr-FR" sz="2200" b="1" dirty="0" err="1">
                <a:latin typeface="Arial Narrow" panose="020B0606020202030204" pitchFamily="34" charset="0"/>
              </a:rPr>
              <a:t>Rivaroxaban</a:t>
            </a:r>
            <a:r>
              <a:rPr lang="fr-FR" sz="2200" b="1" dirty="0">
                <a:latin typeface="Arial Narrow" panose="020B0606020202030204" pitchFamily="34" charset="0"/>
              </a:rPr>
              <a:t> (n = 153 002)</a:t>
            </a:r>
          </a:p>
          <a:p>
            <a:pPr marL="342900" indent="-342900" defTabSz="914014">
              <a:buClr>
                <a:srgbClr val="00B0F0"/>
              </a:buClr>
              <a:buFont typeface="Arial" panose="020B0604020202020204" pitchFamily="34" charset="0"/>
              <a:buChar char="•"/>
            </a:pPr>
            <a:r>
              <a:rPr lang="fr-FR" sz="2200" b="1" dirty="0">
                <a:latin typeface="Arial Narrow" panose="020B0606020202030204" pitchFamily="34" charset="0"/>
              </a:rPr>
              <a:t>Warfarine (n = 167 413)</a:t>
            </a:r>
          </a:p>
        </p:txBody>
      </p:sp>
      <p:sp>
        <p:nvSpPr>
          <p:cNvPr id="19" name="Rectangle 18"/>
          <p:cNvSpPr/>
          <p:nvPr/>
        </p:nvSpPr>
        <p:spPr>
          <a:xfrm>
            <a:off x="217083" y="6066440"/>
            <a:ext cx="8770939" cy="354071"/>
          </a:xfrm>
          <a:prstGeom prst="rect">
            <a:avLst/>
          </a:prstGeom>
        </p:spPr>
        <p:txBody>
          <a:bodyPr wrap="square">
            <a:spAutoFit/>
          </a:bodyPr>
          <a:lstStyle/>
          <a:p>
            <a:pPr marL="177800" indent="-177800" defTabSz="914014">
              <a:lnSpc>
                <a:spcPct val="80000"/>
              </a:lnSpc>
              <a:spcBef>
                <a:spcPts val="240"/>
              </a:spcBef>
              <a:defRPr/>
            </a:pPr>
            <a:r>
              <a:rPr lang="fr-CA" sz="1050" dirty="0">
                <a:ea typeface="Arial Unicode MS" pitchFamily="34" charset="-128"/>
                <a:cs typeface="Arial Unicode MS" pitchFamily="34" charset="-128"/>
              </a:rPr>
              <a:t>AOD : anticoagulant oral direct; AVC : accident vasculaire cérébral; ES : embolie systémique; FANV : fibrillation auriculaire non valvulaire; </a:t>
            </a:r>
            <a:r>
              <a:rPr lang="fr-CA" sz="1050" dirty="0" smtClean="0">
                <a:ea typeface="Arial Unicode MS" pitchFamily="34" charset="-128"/>
                <a:cs typeface="Arial Unicode MS" pitchFamily="34" charset="-128"/>
              </a:rPr>
              <a:t>                                                            </a:t>
            </a:r>
            <a:r>
              <a:rPr lang="fr-CA" sz="1050" dirty="0" smtClean="0"/>
              <a:t>IC</a:t>
            </a:r>
            <a:r>
              <a:rPr lang="fr-CA" sz="1050" dirty="0"/>
              <a:t> : intervalle de confiance; </a:t>
            </a:r>
            <a:r>
              <a:rPr lang="fr-CA" sz="1050" dirty="0">
                <a:ea typeface="Arial Unicode MS" pitchFamily="34" charset="-128"/>
                <a:cs typeface="Arial Unicode MS" pitchFamily="34" charset="-128"/>
              </a:rPr>
              <a:t>RRI : rapport des risques instantanés</a:t>
            </a:r>
          </a:p>
        </p:txBody>
      </p:sp>
    </p:spTree>
    <p:extLst>
      <p:ext uri="{BB962C8B-B14F-4D97-AF65-F5344CB8AC3E}">
        <p14:creationId xmlns:p14="http://schemas.microsoft.com/office/powerpoint/2010/main" val="24848446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58CEE0F-12BD-4833-AAE0-5F9373A6CFDE}"/>
              </a:ext>
            </a:extLst>
          </p:cNvPr>
          <p:cNvSpPr/>
          <p:nvPr/>
        </p:nvSpPr>
        <p:spPr>
          <a:xfrm>
            <a:off x="0" y="6274169"/>
            <a:ext cx="9144000" cy="583832"/>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5" name="Picture 4" descr="CHRC-logo_blue.png">
            <a:extLst>
              <a:ext uri="{FF2B5EF4-FFF2-40B4-BE49-F238E27FC236}">
                <a16:creationId xmlns:a16="http://schemas.microsoft.com/office/drawing/2014/main" id="{DF22A7E3-AECA-44A3-83B3-3BD4923641B4}"/>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122908" y="5956716"/>
            <a:ext cx="750084" cy="746371"/>
          </a:xfrm>
          <a:prstGeom prst="rect">
            <a:avLst/>
          </a:prstGeom>
        </p:spPr>
      </p:pic>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0" y="1073457"/>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8545FEA6-91B3-4CEA-BDDB-78E11F2A9A3F}"/>
              </a:ext>
            </a:extLst>
          </p:cNvPr>
          <p:cNvSpPr/>
          <p:nvPr/>
        </p:nvSpPr>
        <p:spPr>
          <a:xfrm>
            <a:off x="161925" y="161141"/>
            <a:ext cx="8068238" cy="646331"/>
          </a:xfrm>
          <a:prstGeom prst="rect">
            <a:avLst/>
          </a:prstGeom>
          <a:noFill/>
        </p:spPr>
        <p:txBody>
          <a:bodyPr wrap="square">
            <a:spAutoFit/>
          </a:bodyPr>
          <a:lstStyle/>
          <a:p>
            <a:pPr lvl="0">
              <a:defRPr/>
            </a:pPr>
            <a:r>
              <a:rPr lang="fr-CA" sz="3600" b="1" dirty="0">
                <a:solidFill>
                  <a:srgbClr val="1B1A5A"/>
                </a:solidFill>
                <a:latin typeface="Arial Narrow" panose="020B0606020202030204" pitchFamily="34" charset="0"/>
                <a:cs typeface="Aharoni" panose="02010803020104030203" pitchFamily="2" charset="-79"/>
              </a:rPr>
              <a:t>Divulgation de soutien commercial</a:t>
            </a:r>
          </a:p>
        </p:txBody>
      </p:sp>
      <p:pic>
        <p:nvPicPr>
          <p:cNvPr id="10" name="4E92DA43-5712-40E9-AFDC-2C1062C78C6F" descr="7646DFF2-B812-4635-AA57-5171E34E5A45@chrc">
            <a:extLst>
              <a:ext uri="{FF2B5EF4-FFF2-40B4-BE49-F238E27FC236}">
                <a16:creationId xmlns:a16="http://schemas.microsoft.com/office/drawing/2014/main" id="{8256D66B-F9BB-4FDA-BF72-7AE04BFB280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75497" y="154913"/>
            <a:ext cx="1494821" cy="85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Content Placeholder 2">
            <a:extLst>
              <a:ext uri="{FF2B5EF4-FFF2-40B4-BE49-F238E27FC236}">
                <a16:creationId xmlns:a16="http://schemas.microsoft.com/office/drawing/2014/main" id="{712727A1-5857-44D5-AE49-D2675786637F}"/>
              </a:ext>
            </a:extLst>
          </p:cNvPr>
          <p:cNvSpPr txBox="1">
            <a:spLocks/>
          </p:cNvSpPr>
          <p:nvPr/>
        </p:nvSpPr>
        <p:spPr>
          <a:xfrm>
            <a:off x="271009" y="1278357"/>
            <a:ext cx="8720592" cy="4909751"/>
          </a:xfrm>
          <a:prstGeom prst="rect">
            <a:avLst/>
          </a:prstGeom>
        </p:spPr>
        <p:txBody>
          <a:bodyPr vert="horz" lIns="91440" tIns="45720" rIns="91440" bIns="45720" rtlCol="0">
            <a:normAutofit fontScale="925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spcBef>
                <a:spcPct val="0"/>
              </a:spcBef>
              <a:defRPr/>
            </a:pPr>
            <a:r>
              <a:rPr lang="fr-BE" b="1" kern="0" dirty="0">
                <a:solidFill>
                  <a:schemeClr val="tx1">
                    <a:lumMod val="75000"/>
                    <a:lumOff val="25000"/>
                  </a:schemeClr>
                </a:solidFill>
                <a:latin typeface="Arial Narrow" panose="020B0606020202030204" pitchFamily="34" charset="0"/>
                <a:sym typeface="Arial Narrow Bold" charset="0"/>
              </a:rPr>
              <a:t>Ce programme a reçu le soutien financier de BMS et Pfizer Alliance Canada sous la forme d’une subvention à l’éducation.</a:t>
            </a:r>
            <a:endParaRPr lang="fr-BE" b="1" kern="0" dirty="0">
              <a:solidFill>
                <a:schemeClr val="tx1">
                  <a:lumMod val="75000"/>
                  <a:lumOff val="25000"/>
                </a:schemeClr>
              </a:solidFill>
              <a:latin typeface="Arial Narrow" panose="020B0606020202030204" pitchFamily="34" charset="0"/>
            </a:endParaRPr>
          </a:p>
          <a:p>
            <a:pPr algn="l">
              <a:spcBef>
                <a:spcPts val="200"/>
              </a:spcBef>
              <a:defRPr/>
            </a:pPr>
            <a:endParaRPr lang="fr-BE" b="1" kern="0" dirty="0">
              <a:solidFill>
                <a:schemeClr val="tx1">
                  <a:lumMod val="75000"/>
                  <a:lumOff val="25000"/>
                </a:schemeClr>
              </a:solidFill>
              <a:latin typeface="Arial Narrow" panose="020B0606020202030204" pitchFamily="34" charset="0"/>
              <a:ea typeface="ヒラギノ角ゴ ProN W6" charset="-128"/>
              <a:sym typeface="Arial Narrow Bold" charset="0"/>
            </a:endParaRPr>
          </a:p>
          <a:p>
            <a:pPr algn="l">
              <a:spcBef>
                <a:spcPts val="200"/>
              </a:spcBef>
              <a:defRPr/>
            </a:pPr>
            <a:r>
              <a:rPr lang="fr-BE" b="1" dirty="0">
                <a:solidFill>
                  <a:schemeClr val="tx1">
                    <a:lumMod val="75000"/>
                    <a:lumOff val="25000"/>
                  </a:schemeClr>
                </a:solidFill>
                <a:latin typeface="Arial Narrow" panose="020B0606020202030204" pitchFamily="34" charset="0"/>
              </a:rPr>
              <a:t>Ce programme a reçu un soutien non financier de </a:t>
            </a:r>
            <a:r>
              <a:rPr lang="fr-BE" b="1" kern="0" dirty="0">
                <a:solidFill>
                  <a:schemeClr val="tx1">
                    <a:lumMod val="75000"/>
                    <a:lumOff val="25000"/>
                  </a:schemeClr>
                </a:solidFill>
                <a:latin typeface="Arial Narrow" panose="020B0606020202030204" pitchFamily="34" charset="0"/>
                <a:sym typeface="Arial Narrow Bold" charset="0"/>
              </a:rPr>
              <a:t>BMS et Pfizer Alliance Canada sous la forme d’un soutien logistique</a:t>
            </a:r>
            <a:r>
              <a:rPr lang="fr-BE" b="1" dirty="0">
                <a:solidFill>
                  <a:schemeClr val="tx1">
                    <a:lumMod val="75000"/>
                    <a:lumOff val="25000"/>
                  </a:schemeClr>
                </a:solidFill>
                <a:latin typeface="Arial Narrow" panose="020B0606020202030204" pitchFamily="34" charset="0"/>
              </a:rPr>
              <a:t>. </a:t>
            </a:r>
            <a:endParaRPr lang="fr-BE" dirty="0">
              <a:solidFill>
                <a:schemeClr val="tx1">
                  <a:lumMod val="75000"/>
                  <a:lumOff val="25000"/>
                </a:schemeClr>
              </a:solidFill>
              <a:latin typeface="Arial Narrow" panose="020B0606020202030204" pitchFamily="34" charset="0"/>
            </a:endParaRPr>
          </a:p>
          <a:p>
            <a:pPr algn="l">
              <a:spcBef>
                <a:spcPct val="0"/>
              </a:spcBef>
              <a:defRPr/>
            </a:pPr>
            <a:endParaRPr lang="fr-BE" b="1" kern="0" dirty="0">
              <a:solidFill>
                <a:prstClr val="black"/>
              </a:solidFill>
              <a:latin typeface="Arial Narrow" panose="020B0606020202030204" pitchFamily="34" charset="0"/>
              <a:ea typeface="ヒラギノ角ゴ ProN W6" charset="-128"/>
              <a:sym typeface="Arial Narrow Bold" charset="0"/>
            </a:endParaRPr>
          </a:p>
          <a:p>
            <a:pPr lvl="0" algn="l">
              <a:spcBef>
                <a:spcPts val="400"/>
              </a:spcBef>
              <a:defRPr/>
            </a:pPr>
            <a:r>
              <a:rPr lang="fr-CA" b="1" u="sng" kern="0" dirty="0">
                <a:solidFill>
                  <a:srgbClr val="002060"/>
                </a:solidFill>
                <a:latin typeface="Arial Narrow" panose="020B0606020202030204" pitchFamily="34" charset="0"/>
                <a:sym typeface="Arial Narrow Bold" charset="0"/>
              </a:rPr>
              <a:t>Conflit(s) d’intérêt potentiel(s) :</a:t>
            </a:r>
            <a:endParaRPr lang="fr-CA" b="1" kern="0" dirty="0">
              <a:solidFill>
                <a:srgbClr val="002060"/>
              </a:solidFill>
              <a:latin typeface="Arial Narrow" panose="020B0606020202030204" pitchFamily="34" charset="0"/>
            </a:endParaRPr>
          </a:p>
          <a:p>
            <a:pPr lvl="0" algn="l">
              <a:spcBef>
                <a:spcPts val="200"/>
              </a:spcBef>
              <a:defRPr/>
            </a:pPr>
            <a:endParaRPr lang="fr-CA" b="1" u="sng" kern="0" dirty="0">
              <a:solidFill>
                <a:prstClr val="black"/>
              </a:solidFill>
              <a:latin typeface="Arial Narrow" panose="020B0606020202030204" pitchFamily="34" charset="0"/>
              <a:ea typeface="ヒラギノ角ゴ ProN W6" charset="-128"/>
              <a:sym typeface="Arial Narrow Bold" charset="0"/>
            </a:endParaRPr>
          </a:p>
          <a:p>
            <a:pPr lvl="0" algn="l">
              <a:spcBef>
                <a:spcPts val="400"/>
              </a:spcBef>
              <a:defRPr/>
            </a:pPr>
            <a:r>
              <a:rPr lang="fr-CA" b="1" kern="0" dirty="0">
                <a:solidFill>
                  <a:srgbClr val="002060"/>
                </a:solidFill>
                <a:latin typeface="Arial Narrow" panose="020B0606020202030204" pitchFamily="34" charset="0"/>
                <a:sym typeface="Arial Narrow Bold" charset="0"/>
              </a:rPr>
              <a:t>[Nom du </a:t>
            </a:r>
            <a:r>
              <a:rPr lang="fr-CA" b="1" kern="0" dirty="0" err="1">
                <a:solidFill>
                  <a:srgbClr val="002060"/>
                </a:solidFill>
                <a:latin typeface="Arial Narrow" panose="020B0606020202030204" pitchFamily="34" charset="0"/>
                <a:sym typeface="Arial Narrow Bold" charset="0"/>
              </a:rPr>
              <a:t>confériencier</a:t>
            </a:r>
            <a:r>
              <a:rPr lang="fr-CA" b="1" kern="0" dirty="0">
                <a:solidFill>
                  <a:srgbClr val="002060"/>
                </a:solidFill>
                <a:latin typeface="Arial Narrow" panose="020B0606020202030204" pitchFamily="34" charset="0"/>
                <a:sym typeface="Arial Narrow Bold" charset="0"/>
              </a:rPr>
              <a:t>]</a:t>
            </a:r>
            <a:r>
              <a:rPr lang="fr-CA" b="1" i="1" kern="0" dirty="0">
                <a:solidFill>
                  <a:srgbClr val="002060"/>
                </a:solidFill>
                <a:latin typeface="Arial Narrow" panose="020B0606020202030204" pitchFamily="34" charset="0"/>
                <a:sym typeface="Arial Narrow Bold" charset="0"/>
              </a:rPr>
              <a:t> </a:t>
            </a:r>
            <a:r>
              <a:rPr lang="fr-CA" b="1" kern="0" dirty="0">
                <a:solidFill>
                  <a:prstClr val="black"/>
                </a:solidFill>
                <a:latin typeface="Arial Narrow" panose="020B0606020202030204" pitchFamily="34" charset="0"/>
                <a:sym typeface="Arial Narrow Bold" charset="0"/>
              </a:rPr>
              <a:t>a reçu des honoraires [paiement/financement, etc.] de [organisation soutenant ce programme ET/OU organisation dont le ou les produits font l’objet d’une discussion dans ce programme].</a:t>
            </a:r>
          </a:p>
          <a:p>
            <a:pPr marL="0" lvl="1" algn="l">
              <a:spcBef>
                <a:spcPts val="400"/>
              </a:spcBef>
              <a:buClr>
                <a:srgbClr val="595959"/>
              </a:buClr>
              <a:defRPr/>
            </a:pPr>
            <a:endParaRPr lang="fr-CA" sz="2400" u="sng" kern="0" dirty="0">
              <a:solidFill>
                <a:srgbClr val="595959"/>
              </a:solidFill>
              <a:latin typeface="Arial Narrow" panose="020B0606020202030204" pitchFamily="34" charset="0"/>
              <a:ea typeface="MS PGothic" pitchFamily="34" charset="-128"/>
              <a:sym typeface="Arial Narrow Bold Italic" charset="0"/>
            </a:endParaRPr>
          </a:p>
          <a:p>
            <a:pPr marL="0" lvl="1" algn="l">
              <a:spcBef>
                <a:spcPts val="400"/>
              </a:spcBef>
              <a:buClr>
                <a:srgbClr val="595959"/>
              </a:buClr>
              <a:defRPr/>
            </a:pPr>
            <a:r>
              <a:rPr lang="fr-CA" sz="2400" b="1" kern="0" dirty="0">
                <a:solidFill>
                  <a:prstClr val="black"/>
                </a:solidFill>
                <a:latin typeface="Arial Narrow" panose="020B0606020202030204" pitchFamily="34" charset="0"/>
                <a:sym typeface="Arial Narrow Bold Italic" charset="0"/>
              </a:rPr>
              <a:t>BMS et Pfizer Alliance Canada ont développé un produit (</a:t>
            </a:r>
            <a:r>
              <a:rPr lang="fr-CA" sz="2400" b="1" kern="0" dirty="0" err="1">
                <a:solidFill>
                  <a:prstClr val="black"/>
                </a:solidFill>
                <a:latin typeface="Arial Narrow" panose="020B0606020202030204" pitchFamily="34" charset="0"/>
                <a:sym typeface="Arial Narrow Bold Italic" charset="0"/>
              </a:rPr>
              <a:t>apixaban</a:t>
            </a:r>
            <a:r>
              <a:rPr lang="fr-CA" sz="2400" b="1" kern="0" dirty="0">
                <a:solidFill>
                  <a:prstClr val="black"/>
                </a:solidFill>
                <a:latin typeface="Arial Narrow" panose="020B0606020202030204" pitchFamily="34" charset="0"/>
                <a:sym typeface="Arial Narrow Bold Italic" charset="0"/>
              </a:rPr>
              <a:t>) qui sera discuté dans ce programme; elles détiennent une licence pour ce produit et tire des bénéfices de sa vente</a:t>
            </a:r>
            <a:endParaRPr lang="fr-CA" sz="2400" b="1" u="sng" kern="0" dirty="0">
              <a:solidFill>
                <a:srgbClr val="1B1A5A"/>
              </a:solidFill>
              <a:latin typeface="Arial Narrow" panose="020B0606020202030204" pitchFamily="34" charset="0"/>
              <a:ea typeface="MS PGothic" pitchFamily="34" charset="-128"/>
              <a:sym typeface="Arial Narrow Bold Italic" charset="0"/>
            </a:endParaRPr>
          </a:p>
        </p:txBody>
      </p:sp>
    </p:spTree>
    <p:extLst>
      <p:ext uri="{BB962C8B-B14F-4D97-AF65-F5344CB8AC3E}">
        <p14:creationId xmlns:p14="http://schemas.microsoft.com/office/powerpoint/2010/main" val="9987522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6448" y="1225130"/>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8545FEA6-91B3-4CEA-BDDB-78E11F2A9A3F}"/>
              </a:ext>
            </a:extLst>
          </p:cNvPr>
          <p:cNvSpPr/>
          <p:nvPr/>
        </p:nvSpPr>
        <p:spPr>
          <a:xfrm>
            <a:off x="155242" y="88724"/>
            <a:ext cx="7184441" cy="1015663"/>
          </a:xfrm>
          <a:prstGeom prst="rect">
            <a:avLst/>
          </a:prstGeom>
          <a:noFill/>
        </p:spPr>
        <p:txBody>
          <a:bodyPr wrap="square">
            <a:spAutoFit/>
          </a:bodyPr>
          <a:lstStyle/>
          <a:p>
            <a:pPr lvl="0">
              <a:defRPr/>
            </a:pPr>
            <a:r>
              <a:rPr lang="fr-FR" sz="2000" b="1" dirty="0">
                <a:solidFill>
                  <a:srgbClr val="183059"/>
                </a:solidFill>
                <a:latin typeface="Arial Narrow" panose="020B0606020202030204" pitchFamily="34" charset="0"/>
                <a:cs typeface="Aharoni" panose="02010803020104030203" pitchFamily="2" charset="-79"/>
              </a:rPr>
              <a:t>Analyse principale : Taux d’incidence et RRI des AVC/ES et d’hémorragie majeure dans les cohortes </a:t>
            </a:r>
            <a:r>
              <a:rPr lang="en-US" sz="2000" b="1" dirty="0" err="1">
                <a:solidFill>
                  <a:srgbClr val="45C4D8"/>
                </a:solidFill>
                <a:latin typeface="Arial Narrow" panose="020B0606020202030204" pitchFamily="34" charset="0"/>
                <a:cs typeface="Aharoni" panose="02010803020104030203" pitchFamily="2" charset="-79"/>
              </a:rPr>
              <a:t>Apixaban</a:t>
            </a:r>
            <a:r>
              <a:rPr lang="en-US" sz="2000" b="1" dirty="0">
                <a:solidFill>
                  <a:srgbClr val="45C4D8"/>
                </a:solidFill>
                <a:latin typeface="Arial Narrow" panose="020B0606020202030204" pitchFamily="34" charset="0"/>
                <a:cs typeface="Aharoni" panose="02010803020104030203" pitchFamily="2" charset="-79"/>
              </a:rPr>
              <a:t>–</a:t>
            </a:r>
            <a:r>
              <a:rPr lang="en-US" sz="2000" b="1" dirty="0" err="1">
                <a:solidFill>
                  <a:srgbClr val="4071AF"/>
                </a:solidFill>
                <a:latin typeface="Arial Narrow" panose="020B0606020202030204" pitchFamily="34" charset="0"/>
                <a:cs typeface="Aharoni" panose="02010803020104030203" pitchFamily="2" charset="-79"/>
              </a:rPr>
              <a:t>Warfarine</a:t>
            </a:r>
            <a:r>
              <a:rPr lang="fr-FR" sz="2000" b="1" dirty="0" smtClean="0">
                <a:solidFill>
                  <a:srgbClr val="183059"/>
                </a:solidFill>
                <a:latin typeface="Arial Narrow" panose="020B0606020202030204" pitchFamily="34" charset="0"/>
                <a:cs typeface="Aharoni" panose="02010803020104030203" pitchFamily="2" charset="-79"/>
              </a:rPr>
              <a:t> </a:t>
            </a:r>
            <a:r>
              <a:rPr lang="fr-FR" sz="2000" b="1" dirty="0">
                <a:solidFill>
                  <a:srgbClr val="183059"/>
                </a:solidFill>
                <a:latin typeface="Arial Narrow" panose="020B0606020202030204" pitchFamily="34" charset="0"/>
                <a:cs typeface="Aharoni" panose="02010803020104030203" pitchFamily="2" charset="-79"/>
              </a:rPr>
              <a:t>appariées en fonction du score de propension</a:t>
            </a:r>
            <a:endParaRPr lang="en-CA" sz="1600" b="1" dirty="0">
              <a:solidFill>
                <a:srgbClr val="0070C0"/>
              </a:solidFill>
              <a:latin typeface="Arial Narrow" panose="020B0606020202030204" pitchFamily="34" charset="0"/>
              <a:cs typeface="Aharoni" panose="02010803020104030203" pitchFamily="2" charset="-79"/>
            </a:endParaRPr>
          </a:p>
        </p:txBody>
      </p:sp>
      <p:sp>
        <p:nvSpPr>
          <p:cNvPr id="12" name="Rectangle 11">
            <a:extLst>
              <a:ext uri="{FF2B5EF4-FFF2-40B4-BE49-F238E27FC236}">
                <a16:creationId xmlns:a16="http://schemas.microsoft.com/office/drawing/2014/main" id="{2AECBCDA-5E07-409A-8F17-E36050586DFB}"/>
              </a:ext>
            </a:extLst>
          </p:cNvPr>
          <p:cNvSpPr/>
          <p:nvPr/>
        </p:nvSpPr>
        <p:spPr>
          <a:xfrm>
            <a:off x="0" y="6401169"/>
            <a:ext cx="9144000" cy="456831"/>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13" name="Picture 12" descr="CHRC-logo_blue.png">
            <a:extLst>
              <a:ext uri="{FF2B5EF4-FFF2-40B4-BE49-F238E27FC236}">
                <a16:creationId xmlns:a16="http://schemas.microsoft.com/office/drawing/2014/main" id="{F5F338AB-7CB1-4E75-B69F-7A7105565674}"/>
              </a:ext>
            </a:extLst>
          </p:cNvPr>
          <p:cNvPicPr>
            <a:picLocks noChangeAspect="1"/>
          </p:cNvPicPr>
          <p:nvPr/>
        </p:nvPicPr>
        <p:blipFill>
          <a:blip r:embed="rId12" cstate="print">
            <a:extLst>
              <a:ext uri="{BEBA8EAE-BF5A-486C-A8C5-ECC9F3942E4B}">
                <a14:imgProps xmlns:a14="http://schemas.microsoft.com/office/drawing/2010/main">
                  <a14:imgLayer r:embed="rId13">
                    <a14:imgEffect>
                      <a14:saturation sat="66000"/>
                    </a14:imgEffect>
                  </a14:imgLayer>
                </a14:imgProps>
              </a:ext>
              <a:ext uri="{28A0092B-C50C-407E-A947-70E740481C1C}">
                <a14:useLocalDpi xmlns:a14="http://schemas.microsoft.com/office/drawing/2010/main" val="0"/>
              </a:ext>
            </a:extLst>
          </a:blip>
          <a:stretch>
            <a:fillRect/>
          </a:stretch>
        </p:blipFill>
        <p:spPr>
          <a:xfrm>
            <a:off x="8206029" y="6085781"/>
            <a:ext cx="716292" cy="712746"/>
          </a:xfrm>
          <a:prstGeom prst="rect">
            <a:avLst/>
          </a:prstGeom>
        </p:spPr>
      </p:pic>
      <p:sp>
        <p:nvSpPr>
          <p:cNvPr id="11" name="Text Box 3">
            <a:extLst>
              <a:ext uri="{FF2B5EF4-FFF2-40B4-BE49-F238E27FC236}">
                <a16:creationId xmlns:a16="http://schemas.microsoft.com/office/drawing/2014/main" id="{463F200F-D9DC-4E02-8310-89E6728C91E8}"/>
              </a:ext>
            </a:extLst>
          </p:cNvPr>
          <p:cNvSpPr txBox="1">
            <a:spLocks noChangeArrowheads="1"/>
          </p:cNvSpPr>
          <p:nvPr/>
        </p:nvSpPr>
        <p:spPr bwMode="auto">
          <a:xfrm>
            <a:off x="92104" y="6499534"/>
            <a:ext cx="6674132" cy="246221"/>
          </a:xfrm>
          <a:prstGeom prst="rect">
            <a:avLst/>
          </a:prstGeom>
          <a:noFill/>
          <a:ln w="9525">
            <a:noFill/>
            <a:miter lim="800000"/>
            <a:headEnd/>
            <a:tailEnd/>
          </a:ln>
        </p:spPr>
        <p:txBody>
          <a:bodyPr wrap="square">
            <a:spAutoFit/>
          </a:bodyPr>
          <a:lstStyle/>
          <a:p>
            <a:pPr lvl="0"/>
            <a:r>
              <a:rPr lang="fr-FR" sz="1000" dirty="0">
                <a:solidFill>
                  <a:prstClr val="white"/>
                </a:solidFill>
                <a:latin typeface="Arial Narrow" panose="020B0606020202030204" pitchFamily="34" charset="0"/>
              </a:rPr>
              <a:t>Lip et al. Stroke. 2018; 49: 2933-2944; mis à jour le 10 janvier 2020.</a:t>
            </a:r>
          </a:p>
        </p:txBody>
      </p:sp>
      <p:pic>
        <p:nvPicPr>
          <p:cNvPr id="10" name="4E92DA43-5712-40E9-AFDC-2C1062C78C6F" descr="7646DFF2-B812-4635-AA57-5171E34E5A45@chrc">
            <a:extLst>
              <a:ext uri="{FF2B5EF4-FFF2-40B4-BE49-F238E27FC236}">
                <a16:creationId xmlns:a16="http://schemas.microsoft.com/office/drawing/2014/main" id="{B0BAFCC7-055E-468D-B839-EFE3D767959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346366" y="205884"/>
            <a:ext cx="1494821" cy="85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6" name="Group 25">
            <a:extLst>
              <a:ext uri="{FF2B5EF4-FFF2-40B4-BE49-F238E27FC236}">
                <a16:creationId xmlns:a16="http://schemas.microsoft.com/office/drawing/2014/main" id="{EF71D098-108F-475F-B8B3-98D1A8E37A29}"/>
              </a:ext>
            </a:extLst>
          </p:cNvPr>
          <p:cNvGrpSpPr/>
          <p:nvPr/>
        </p:nvGrpSpPr>
        <p:grpSpPr>
          <a:xfrm>
            <a:off x="7044" y="5280036"/>
            <a:ext cx="9144000" cy="558622"/>
            <a:chOff x="381000" y="5675619"/>
            <a:chExt cx="11353799" cy="166334"/>
          </a:xfrm>
        </p:grpSpPr>
        <p:sp>
          <p:nvSpPr>
            <p:cNvPr id="27" name="Rectangle 26">
              <a:extLst>
                <a:ext uri="{FF2B5EF4-FFF2-40B4-BE49-F238E27FC236}">
                  <a16:creationId xmlns:a16="http://schemas.microsoft.com/office/drawing/2014/main" id="{38CD753A-1892-443F-9303-907EAF7B3DF3}"/>
                </a:ext>
              </a:extLst>
            </p:cNvPr>
            <p:cNvSpPr/>
            <p:nvPr/>
          </p:nvSpPr>
          <p:spPr bwMode="auto">
            <a:xfrm>
              <a:off x="381000" y="5675619"/>
              <a:ext cx="11353799" cy="166334"/>
            </a:xfrm>
            <a:prstGeom prst="rect">
              <a:avLst/>
            </a:prstGeom>
            <a:solidFill>
              <a:schemeClr val="accent1"/>
            </a:solidFill>
            <a:ln w="12700" cap="flat" cmpd="sng" algn="ctr">
              <a:noFill/>
              <a:prstDash val="solid"/>
              <a:round/>
              <a:headEnd type="none" w="med" len="med"/>
              <a:tailEnd type="none" w="med" len="med"/>
            </a:ln>
            <a:effectLst/>
          </p:spPr>
          <p:txBody>
            <a:bodyPr vert="horz" wrap="square" lIns="18288" tIns="0" rIns="0" bIns="0" numCol="1" rtlCol="0" anchor="t" anchorCtr="0" compatLnSpc="1">
              <a:prstTxWarp prst="textNoShape">
                <a:avLst/>
              </a:prstTxWarp>
              <a:spAutoFit/>
            </a:bodyPr>
            <a:lstStyle/>
            <a:p>
              <a:pPr defTabSz="863600" eaLnBrk="0" fontAlgn="base" hangingPunct="0">
                <a:lnSpc>
                  <a:spcPct val="90000"/>
                </a:lnSpc>
                <a:spcBef>
                  <a:spcPct val="30000"/>
                </a:spcBef>
                <a:spcAft>
                  <a:spcPct val="0"/>
                </a:spcAft>
              </a:pPr>
              <a:endParaRPr lang="en-US" sz="1200" b="1" dirty="0">
                <a:solidFill>
                  <a:srgbClr val="1C3A56"/>
                </a:solidFill>
                <a:latin typeface="Arial Narrow" panose="020B0606020202030204" pitchFamily="34" charset="0"/>
                <a:ea typeface="Arial Unicode MS" pitchFamily="34" charset="-128"/>
                <a:cs typeface="Arial" charset="0"/>
              </a:endParaRPr>
            </a:p>
          </p:txBody>
        </p:sp>
        <p:sp>
          <p:nvSpPr>
            <p:cNvPr id="28" name="Content Placeholder 2">
              <a:extLst>
                <a:ext uri="{FF2B5EF4-FFF2-40B4-BE49-F238E27FC236}">
                  <a16:creationId xmlns:a16="http://schemas.microsoft.com/office/drawing/2014/main" id="{9F620A8B-52CC-447D-998F-E70C22736725}"/>
                </a:ext>
              </a:extLst>
            </p:cNvPr>
            <p:cNvSpPr txBox="1">
              <a:spLocks/>
            </p:cNvSpPr>
            <p:nvPr/>
          </p:nvSpPr>
          <p:spPr bwMode="auto">
            <a:xfrm>
              <a:off x="406154" y="5686720"/>
              <a:ext cx="11320269" cy="15514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342900" indent="-342900" algn="l" rtl="0" eaLnBrk="0" fontAlgn="base" hangingPunct="0">
                <a:lnSpc>
                  <a:spcPct val="90000"/>
                </a:lnSpc>
                <a:spcBef>
                  <a:spcPct val="30000"/>
                </a:spcBef>
                <a:spcAft>
                  <a:spcPct val="0"/>
                </a:spcAft>
                <a:defRPr sz="2400" b="1">
                  <a:solidFill>
                    <a:srgbClr val="2A4364"/>
                  </a:solidFill>
                  <a:latin typeface="+mn-lt"/>
                  <a:ea typeface="+mn-ea"/>
                  <a:cs typeface="+mn-cs"/>
                </a:defRPr>
              </a:lvl1pPr>
              <a:lvl2pPr marL="284163" indent="-282575" algn="l" rtl="0" eaLnBrk="0" fontAlgn="base" hangingPunct="0">
                <a:lnSpc>
                  <a:spcPct val="90000"/>
                </a:lnSpc>
                <a:spcBef>
                  <a:spcPct val="30000"/>
                </a:spcBef>
                <a:spcAft>
                  <a:spcPct val="0"/>
                </a:spcAft>
                <a:buClr>
                  <a:srgbClr val="FFCC00"/>
                </a:buClr>
                <a:buFont typeface="Wingdings" pitchFamily="2" charset="2"/>
                <a:buChar char="§"/>
                <a:defRPr sz="2400">
                  <a:solidFill>
                    <a:srgbClr val="2A4364"/>
                  </a:solidFill>
                  <a:latin typeface="+mn-lt"/>
                </a:defRPr>
              </a:lvl2pPr>
              <a:lvl3pPr marL="685800" indent="-287338" algn="l" rtl="0" eaLnBrk="0" fontAlgn="base" hangingPunct="0">
                <a:lnSpc>
                  <a:spcPct val="90000"/>
                </a:lnSpc>
                <a:spcBef>
                  <a:spcPct val="30000"/>
                </a:spcBef>
                <a:spcAft>
                  <a:spcPct val="0"/>
                </a:spcAft>
                <a:buClr>
                  <a:srgbClr val="FFCC00"/>
                </a:buClr>
                <a:buFont typeface="Arial" charset="0"/>
                <a:buChar char="–"/>
                <a:defRPr sz="2000">
                  <a:solidFill>
                    <a:srgbClr val="2A4364"/>
                  </a:solidFill>
                  <a:latin typeface="+mn-lt"/>
                </a:defRPr>
              </a:lvl3pPr>
              <a:lvl4pPr marL="1085850" indent="-285750" algn="l" rtl="0" eaLnBrk="0" fontAlgn="base" hangingPunct="0">
                <a:lnSpc>
                  <a:spcPct val="90000"/>
                </a:lnSpc>
                <a:spcBef>
                  <a:spcPct val="30000"/>
                </a:spcBef>
                <a:spcAft>
                  <a:spcPct val="0"/>
                </a:spcAft>
                <a:buClr>
                  <a:srgbClr val="FFCC00"/>
                </a:buClr>
                <a:buChar char="•"/>
                <a:defRPr>
                  <a:solidFill>
                    <a:srgbClr val="2A4364"/>
                  </a:solidFill>
                  <a:latin typeface="+mn-lt"/>
                </a:defRPr>
              </a:lvl4pPr>
              <a:lvl5pPr marL="1485900" indent="-285750" algn="l" rtl="0" eaLnBrk="0" fontAlgn="base" hangingPunct="0">
                <a:lnSpc>
                  <a:spcPct val="90000"/>
                </a:lnSpc>
                <a:spcBef>
                  <a:spcPct val="30000"/>
                </a:spcBef>
                <a:spcAft>
                  <a:spcPct val="0"/>
                </a:spcAft>
                <a:buClr>
                  <a:srgbClr val="FFCC00"/>
                </a:buClr>
                <a:buFont typeface="Arial" charset="0"/>
                <a:buChar char="–"/>
                <a:defRPr sz="1600">
                  <a:solidFill>
                    <a:srgbClr val="2A4364"/>
                  </a:solidFill>
                  <a:latin typeface="+mn-lt"/>
                </a:defRPr>
              </a:lvl5pPr>
              <a:lvl6pPr marL="1943100" indent="-285750" algn="l" rtl="0" fontAlgn="base">
                <a:lnSpc>
                  <a:spcPct val="90000"/>
                </a:lnSpc>
                <a:spcBef>
                  <a:spcPct val="30000"/>
                </a:spcBef>
                <a:spcAft>
                  <a:spcPct val="0"/>
                </a:spcAft>
                <a:buClr>
                  <a:srgbClr val="FFCC00"/>
                </a:buClr>
                <a:buFont typeface="Arial" charset="0"/>
                <a:buChar char="–"/>
                <a:defRPr sz="1600">
                  <a:solidFill>
                    <a:srgbClr val="2A4364"/>
                  </a:solidFill>
                  <a:latin typeface="+mn-lt"/>
                </a:defRPr>
              </a:lvl6pPr>
              <a:lvl7pPr marL="2400300" indent="-285750" algn="l" rtl="0" fontAlgn="base">
                <a:lnSpc>
                  <a:spcPct val="90000"/>
                </a:lnSpc>
                <a:spcBef>
                  <a:spcPct val="30000"/>
                </a:spcBef>
                <a:spcAft>
                  <a:spcPct val="0"/>
                </a:spcAft>
                <a:buClr>
                  <a:srgbClr val="FFCC00"/>
                </a:buClr>
                <a:buFont typeface="Arial" charset="0"/>
                <a:buChar char="–"/>
                <a:defRPr sz="1600">
                  <a:solidFill>
                    <a:srgbClr val="2A4364"/>
                  </a:solidFill>
                  <a:latin typeface="+mn-lt"/>
                </a:defRPr>
              </a:lvl7pPr>
              <a:lvl8pPr marL="2857500" indent="-285750" algn="l" rtl="0" fontAlgn="base">
                <a:lnSpc>
                  <a:spcPct val="90000"/>
                </a:lnSpc>
                <a:spcBef>
                  <a:spcPct val="30000"/>
                </a:spcBef>
                <a:spcAft>
                  <a:spcPct val="0"/>
                </a:spcAft>
                <a:buClr>
                  <a:srgbClr val="FFCC00"/>
                </a:buClr>
                <a:buFont typeface="Arial" charset="0"/>
                <a:buChar char="–"/>
                <a:defRPr sz="1600">
                  <a:solidFill>
                    <a:srgbClr val="2A4364"/>
                  </a:solidFill>
                  <a:latin typeface="+mn-lt"/>
                </a:defRPr>
              </a:lvl8pPr>
              <a:lvl9pPr marL="3314700" indent="-285750" algn="l" rtl="0" fontAlgn="base">
                <a:lnSpc>
                  <a:spcPct val="90000"/>
                </a:lnSpc>
                <a:spcBef>
                  <a:spcPct val="30000"/>
                </a:spcBef>
                <a:spcAft>
                  <a:spcPct val="0"/>
                </a:spcAft>
                <a:buClr>
                  <a:srgbClr val="FFCC00"/>
                </a:buClr>
                <a:buFont typeface="Arial" charset="0"/>
                <a:buChar char="–"/>
                <a:defRPr sz="1600">
                  <a:solidFill>
                    <a:srgbClr val="2A4364"/>
                  </a:solidFill>
                  <a:latin typeface="+mn-lt"/>
                </a:defRPr>
              </a:lvl9pPr>
            </a:lstStyle>
            <a:p>
              <a:pPr marL="0" indent="0" algn="ctr" defTabSz="914014">
                <a:lnSpc>
                  <a:spcPct val="100000"/>
                </a:lnSpc>
                <a:spcBef>
                  <a:spcPts val="0"/>
                </a:spcBef>
              </a:pPr>
              <a:r>
                <a:rPr lang="fr-CA" sz="1200" dirty="0">
                  <a:solidFill>
                    <a:srgbClr val="FFFFFF"/>
                  </a:solidFill>
                  <a:latin typeface="Arial Narrow" panose="020B0606020202030204" pitchFamily="34" charset="0"/>
                </a:rPr>
                <a:t>Limites : Aucun essai clinique comparatif direct adéquat et bien contrôlé n’a comparé l’efficacité et l’innocuité de divers </a:t>
              </a:r>
              <a:r>
                <a:rPr lang="fr-CA" sz="1200" dirty="0" smtClean="0">
                  <a:solidFill>
                    <a:srgbClr val="FFFFFF"/>
                  </a:solidFill>
                  <a:latin typeface="Arial Narrow" panose="020B0606020202030204" pitchFamily="34" charset="0"/>
                </a:rPr>
                <a:t>AOD.</a:t>
              </a:r>
              <a:endParaRPr lang="fr-CA" sz="1200" dirty="0">
                <a:solidFill>
                  <a:srgbClr val="FFFFFF"/>
                </a:solidFill>
                <a:latin typeface="Arial Narrow" panose="020B0606020202030204" pitchFamily="34" charset="0"/>
              </a:endParaRPr>
            </a:p>
            <a:p>
              <a:pPr marL="0" indent="0" algn="ctr" defTabSz="914014">
                <a:lnSpc>
                  <a:spcPct val="100000"/>
                </a:lnSpc>
                <a:spcBef>
                  <a:spcPts val="0"/>
                </a:spcBef>
              </a:pPr>
              <a:r>
                <a:rPr lang="fr-CA" sz="1200" dirty="0">
                  <a:solidFill>
                    <a:srgbClr val="FFFFFF"/>
                  </a:solidFill>
                  <a:latin typeface="Arial Narrow" panose="020B0606020202030204" pitchFamily="34" charset="0"/>
                </a:rPr>
                <a:t>Chaque cohorte était appariée séparément. Par conséquent, il n’est pas approprié de faire des comparaisons entre les cohortes.</a:t>
              </a:r>
            </a:p>
          </p:txBody>
        </p:sp>
      </p:grpSp>
      <p:sp>
        <p:nvSpPr>
          <p:cNvPr id="15" name="Rectangle 14"/>
          <p:cNvSpPr/>
          <p:nvPr/>
        </p:nvSpPr>
        <p:spPr>
          <a:xfrm>
            <a:off x="190603" y="5872627"/>
            <a:ext cx="8770939" cy="392223"/>
          </a:xfrm>
          <a:prstGeom prst="rect">
            <a:avLst/>
          </a:prstGeom>
        </p:spPr>
        <p:txBody>
          <a:bodyPr wrap="square">
            <a:spAutoFit/>
          </a:bodyPr>
          <a:lstStyle/>
          <a:p>
            <a:pPr marL="177800" indent="-177800" defTabSz="914014">
              <a:lnSpc>
                <a:spcPct val="80000"/>
              </a:lnSpc>
              <a:spcBef>
                <a:spcPts val="240"/>
              </a:spcBef>
              <a:defRPr/>
            </a:pPr>
            <a:r>
              <a:rPr lang="fr-CA" sz="1050" dirty="0">
                <a:ea typeface="Arial Unicode MS" pitchFamily="34" charset="-128"/>
                <a:cs typeface="Arial Unicode MS" pitchFamily="34" charset="-128"/>
              </a:rPr>
              <a:t>AOD : anticoagulant oral direct; AVC : accident vasculaire cérébral; ES : embolie systémique; FANV : fibrillation auriculaire non valvulaire; GI : </a:t>
            </a:r>
            <a:r>
              <a:rPr lang="fr-CA" sz="1050" dirty="0" smtClean="0">
                <a:ea typeface="Arial Unicode MS" pitchFamily="34" charset="-128"/>
                <a:cs typeface="Arial Unicode MS" pitchFamily="34" charset="-128"/>
              </a:rPr>
              <a:t>gastro-</a:t>
            </a:r>
          </a:p>
          <a:p>
            <a:pPr marL="177800" indent="-177800" defTabSz="914014">
              <a:lnSpc>
                <a:spcPct val="80000"/>
              </a:lnSpc>
              <a:spcBef>
                <a:spcPts val="240"/>
              </a:spcBef>
              <a:defRPr/>
            </a:pPr>
            <a:r>
              <a:rPr lang="fr-CA" sz="1050" dirty="0" smtClean="0">
                <a:ea typeface="Arial Unicode MS" pitchFamily="34" charset="-128"/>
                <a:cs typeface="Arial Unicode MS" pitchFamily="34" charset="-128"/>
              </a:rPr>
              <a:t>intestinal</a:t>
            </a:r>
            <a:r>
              <a:rPr lang="fr-CA" sz="1050" dirty="0">
                <a:ea typeface="Arial Unicode MS" pitchFamily="34" charset="-128"/>
                <a:cs typeface="Arial Unicode MS" pitchFamily="34" charset="-128"/>
              </a:rPr>
              <a:t>; </a:t>
            </a:r>
            <a:r>
              <a:rPr lang="fr-CA" sz="1050" dirty="0"/>
              <a:t>HIC : hémorragie intracrânienne; IC : intervalle de confiance; </a:t>
            </a:r>
            <a:r>
              <a:rPr lang="fr-CA" sz="1050" dirty="0">
                <a:ea typeface="Arial Unicode MS" pitchFamily="34" charset="-128"/>
                <a:cs typeface="Arial Unicode MS" pitchFamily="34" charset="-128"/>
              </a:rPr>
              <a:t>RRI : rapport des risques instantanés</a:t>
            </a:r>
          </a:p>
        </p:txBody>
      </p:sp>
      <p:sp>
        <p:nvSpPr>
          <p:cNvPr id="16" name="Line 44">
            <a:extLst>
              <a:ext uri="{FF2B5EF4-FFF2-40B4-BE49-F238E27FC236}">
                <a16:creationId xmlns:a16="http://schemas.microsoft.com/office/drawing/2014/main" id="{15B42846-61EC-4BEB-B5A0-37B76865EDEE}"/>
              </a:ext>
            </a:extLst>
          </p:cNvPr>
          <p:cNvSpPr>
            <a:spLocks noChangeShapeType="1"/>
          </p:cNvSpPr>
          <p:nvPr>
            <p:custDataLst>
              <p:tags r:id="rId1"/>
            </p:custDataLst>
          </p:nvPr>
        </p:nvSpPr>
        <p:spPr bwMode="auto">
          <a:xfrm>
            <a:off x="6927150" y="1635401"/>
            <a:ext cx="992881" cy="0"/>
          </a:xfrm>
          <a:prstGeom prst="line">
            <a:avLst/>
          </a:prstGeom>
          <a:noFill/>
          <a:ln w="25400">
            <a:solidFill>
              <a:schemeClr val="bg1"/>
            </a:solidFill>
            <a:round/>
            <a:headEnd/>
            <a:tailEnd type="triangle" w="med" len="me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dirty="0">
              <a:solidFill>
                <a:srgbClr val="1C3A56"/>
              </a:solidFill>
            </a:endParaRPr>
          </a:p>
        </p:txBody>
      </p:sp>
      <p:sp>
        <p:nvSpPr>
          <p:cNvPr id="17" name="Line 43">
            <a:extLst>
              <a:ext uri="{FF2B5EF4-FFF2-40B4-BE49-F238E27FC236}">
                <a16:creationId xmlns:a16="http://schemas.microsoft.com/office/drawing/2014/main" id="{2DA7A146-F283-41E0-9BFB-AA65F527D624}"/>
              </a:ext>
            </a:extLst>
          </p:cNvPr>
          <p:cNvSpPr>
            <a:spLocks noChangeShapeType="1"/>
          </p:cNvSpPr>
          <p:nvPr>
            <p:custDataLst>
              <p:tags r:id="rId2"/>
            </p:custDataLst>
          </p:nvPr>
        </p:nvSpPr>
        <p:spPr bwMode="auto">
          <a:xfrm flipH="1">
            <a:off x="5850137" y="1635401"/>
            <a:ext cx="902767" cy="0"/>
          </a:xfrm>
          <a:prstGeom prst="line">
            <a:avLst/>
          </a:prstGeom>
          <a:noFill/>
          <a:ln w="25400">
            <a:solidFill>
              <a:schemeClr val="bg1"/>
            </a:solidFill>
            <a:round/>
            <a:headEnd/>
            <a:tailEnd type="triangle" w="med" len="me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dirty="0">
              <a:solidFill>
                <a:srgbClr val="1C3A56"/>
              </a:solidFill>
            </a:endParaRPr>
          </a:p>
        </p:txBody>
      </p:sp>
      <p:sp>
        <p:nvSpPr>
          <p:cNvPr id="18" name="Line 44">
            <a:extLst>
              <a:ext uri="{FF2B5EF4-FFF2-40B4-BE49-F238E27FC236}">
                <a16:creationId xmlns:a16="http://schemas.microsoft.com/office/drawing/2014/main" id="{40B6778E-B219-43D9-9924-C4A822116794}"/>
              </a:ext>
            </a:extLst>
          </p:cNvPr>
          <p:cNvSpPr>
            <a:spLocks noChangeShapeType="1"/>
          </p:cNvSpPr>
          <p:nvPr>
            <p:custDataLst>
              <p:tags r:id="rId3"/>
            </p:custDataLst>
          </p:nvPr>
        </p:nvSpPr>
        <p:spPr bwMode="auto">
          <a:xfrm>
            <a:off x="7913233" y="1866680"/>
            <a:ext cx="992881" cy="0"/>
          </a:xfrm>
          <a:prstGeom prst="line">
            <a:avLst/>
          </a:prstGeom>
          <a:noFill/>
          <a:ln w="25400">
            <a:solidFill>
              <a:schemeClr val="bg1"/>
            </a:solidFill>
            <a:round/>
            <a:headEnd/>
            <a:tailEnd type="triangle" w="med" len="me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dirty="0">
              <a:solidFill>
                <a:srgbClr val="1C3A56"/>
              </a:solidFill>
            </a:endParaRPr>
          </a:p>
        </p:txBody>
      </p:sp>
      <p:sp>
        <p:nvSpPr>
          <p:cNvPr id="19" name="Line 43">
            <a:extLst>
              <a:ext uri="{FF2B5EF4-FFF2-40B4-BE49-F238E27FC236}">
                <a16:creationId xmlns:a16="http://schemas.microsoft.com/office/drawing/2014/main" id="{AE0AE3B0-D280-4FC8-9577-ACED8BE76857}"/>
              </a:ext>
            </a:extLst>
          </p:cNvPr>
          <p:cNvSpPr>
            <a:spLocks noChangeShapeType="1"/>
          </p:cNvSpPr>
          <p:nvPr>
            <p:custDataLst>
              <p:tags r:id="rId4"/>
            </p:custDataLst>
          </p:nvPr>
        </p:nvSpPr>
        <p:spPr bwMode="auto">
          <a:xfrm flipH="1">
            <a:off x="6888300" y="1866680"/>
            <a:ext cx="902767" cy="0"/>
          </a:xfrm>
          <a:prstGeom prst="line">
            <a:avLst/>
          </a:prstGeom>
          <a:noFill/>
          <a:ln w="25400">
            <a:solidFill>
              <a:schemeClr val="bg1"/>
            </a:solidFill>
            <a:round/>
            <a:headEnd/>
            <a:tailEnd type="triangle" w="med" len="me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dirty="0">
              <a:solidFill>
                <a:srgbClr val="1C3A56"/>
              </a:solidFill>
            </a:endParaRPr>
          </a:p>
        </p:txBody>
      </p:sp>
      <p:sp>
        <p:nvSpPr>
          <p:cNvPr id="20" name="Line 44">
            <a:extLst>
              <a:ext uri="{FF2B5EF4-FFF2-40B4-BE49-F238E27FC236}">
                <a16:creationId xmlns:a16="http://schemas.microsoft.com/office/drawing/2014/main" id="{AB25B578-27F7-419E-9F54-9C3A86029E8A}"/>
              </a:ext>
            </a:extLst>
          </p:cNvPr>
          <p:cNvSpPr>
            <a:spLocks noChangeShapeType="1"/>
          </p:cNvSpPr>
          <p:nvPr>
            <p:custDataLst>
              <p:tags r:id="rId5"/>
            </p:custDataLst>
          </p:nvPr>
        </p:nvSpPr>
        <p:spPr bwMode="auto">
          <a:xfrm>
            <a:off x="6927150" y="1635401"/>
            <a:ext cx="992881" cy="0"/>
          </a:xfrm>
          <a:prstGeom prst="line">
            <a:avLst/>
          </a:prstGeom>
          <a:noFill/>
          <a:ln w="25400">
            <a:solidFill>
              <a:schemeClr val="bg1"/>
            </a:solidFill>
            <a:round/>
            <a:headEnd/>
            <a:tailEnd type="triangle" w="med" len="me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dirty="0">
              <a:solidFill>
                <a:srgbClr val="1C3A56"/>
              </a:solidFill>
            </a:endParaRPr>
          </a:p>
        </p:txBody>
      </p:sp>
      <p:sp>
        <p:nvSpPr>
          <p:cNvPr id="21" name="Line 43">
            <a:extLst>
              <a:ext uri="{FF2B5EF4-FFF2-40B4-BE49-F238E27FC236}">
                <a16:creationId xmlns:a16="http://schemas.microsoft.com/office/drawing/2014/main" id="{4D50F4D1-89AC-48C8-B8DB-5EA1129F60C1}"/>
              </a:ext>
            </a:extLst>
          </p:cNvPr>
          <p:cNvSpPr>
            <a:spLocks noChangeShapeType="1"/>
          </p:cNvSpPr>
          <p:nvPr>
            <p:custDataLst>
              <p:tags r:id="rId6"/>
            </p:custDataLst>
          </p:nvPr>
        </p:nvSpPr>
        <p:spPr bwMode="auto">
          <a:xfrm flipH="1">
            <a:off x="5850137" y="1635401"/>
            <a:ext cx="902767" cy="0"/>
          </a:xfrm>
          <a:prstGeom prst="line">
            <a:avLst/>
          </a:prstGeom>
          <a:noFill/>
          <a:ln w="25400">
            <a:solidFill>
              <a:schemeClr val="bg1"/>
            </a:solidFill>
            <a:round/>
            <a:headEnd/>
            <a:tailEnd type="triangle" w="med" len="me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dirty="0">
              <a:solidFill>
                <a:srgbClr val="1C3A56"/>
              </a:solidFill>
            </a:endParaRPr>
          </a:p>
        </p:txBody>
      </p:sp>
      <p:sp>
        <p:nvSpPr>
          <p:cNvPr id="22" name="Line 44">
            <a:extLst>
              <a:ext uri="{FF2B5EF4-FFF2-40B4-BE49-F238E27FC236}">
                <a16:creationId xmlns:a16="http://schemas.microsoft.com/office/drawing/2014/main" id="{7C6C7A14-CDF1-4BB1-AF8A-7061D6797299}"/>
              </a:ext>
            </a:extLst>
          </p:cNvPr>
          <p:cNvSpPr>
            <a:spLocks noChangeShapeType="1"/>
          </p:cNvSpPr>
          <p:nvPr>
            <p:custDataLst>
              <p:tags r:id="rId7"/>
            </p:custDataLst>
          </p:nvPr>
        </p:nvSpPr>
        <p:spPr bwMode="auto">
          <a:xfrm>
            <a:off x="7913233" y="1866680"/>
            <a:ext cx="992881" cy="0"/>
          </a:xfrm>
          <a:prstGeom prst="line">
            <a:avLst/>
          </a:prstGeom>
          <a:noFill/>
          <a:ln w="25400">
            <a:solidFill>
              <a:schemeClr val="bg1"/>
            </a:solidFill>
            <a:round/>
            <a:headEnd/>
            <a:tailEnd type="triangle" w="med" len="me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dirty="0">
              <a:solidFill>
                <a:srgbClr val="1C3A56"/>
              </a:solidFill>
            </a:endParaRPr>
          </a:p>
        </p:txBody>
      </p:sp>
      <p:sp>
        <p:nvSpPr>
          <p:cNvPr id="23" name="Line 43">
            <a:extLst>
              <a:ext uri="{FF2B5EF4-FFF2-40B4-BE49-F238E27FC236}">
                <a16:creationId xmlns:a16="http://schemas.microsoft.com/office/drawing/2014/main" id="{780093A3-E6BA-40EF-8055-0E17F573E7FA}"/>
              </a:ext>
            </a:extLst>
          </p:cNvPr>
          <p:cNvSpPr>
            <a:spLocks noChangeShapeType="1"/>
          </p:cNvSpPr>
          <p:nvPr>
            <p:custDataLst>
              <p:tags r:id="rId8"/>
            </p:custDataLst>
          </p:nvPr>
        </p:nvSpPr>
        <p:spPr bwMode="auto">
          <a:xfrm flipH="1">
            <a:off x="6888300" y="1866680"/>
            <a:ext cx="902767" cy="0"/>
          </a:xfrm>
          <a:prstGeom prst="line">
            <a:avLst/>
          </a:prstGeom>
          <a:noFill/>
          <a:ln w="25400">
            <a:solidFill>
              <a:schemeClr val="bg1"/>
            </a:solidFill>
            <a:round/>
            <a:headEnd/>
            <a:tailEnd type="triangle" w="med" len="me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dirty="0">
              <a:solidFill>
                <a:srgbClr val="1C3A56"/>
              </a:solidFill>
            </a:endParaRPr>
          </a:p>
        </p:txBody>
      </p:sp>
      <p:pic>
        <p:nvPicPr>
          <p:cNvPr id="24" name="Picture 29">
            <a:extLst>
              <a:ext uri="{FF2B5EF4-FFF2-40B4-BE49-F238E27FC236}">
                <a16:creationId xmlns:a16="http://schemas.microsoft.com/office/drawing/2014/main" id="{89EE4DCB-FE9E-4D10-B997-30D6F7FE426C}"/>
              </a:ext>
            </a:extLst>
          </p:cNvPr>
          <p:cNvPicPr>
            <a:picLocks noChangeAspect="1"/>
          </p:cNvPicPr>
          <p:nvPr>
            <p:custDataLst>
              <p:tags r:id="rId9"/>
            </p:custDataLst>
          </p:nvPr>
        </p:nvPicPr>
        <p:blipFill>
          <a:blip r:embed="rId15" cstate="print">
            <a:extLst>
              <a:ext uri="{28A0092B-C50C-407E-A947-70E740481C1C}">
                <a14:useLocalDpi xmlns:a14="http://schemas.microsoft.com/office/drawing/2010/main" val="0"/>
              </a:ext>
            </a:extLst>
          </a:blip>
          <a:stretch>
            <a:fillRect/>
          </a:stretch>
        </p:blipFill>
        <p:spPr>
          <a:xfrm>
            <a:off x="481477" y="1648241"/>
            <a:ext cx="8223136" cy="3211705"/>
          </a:xfrm>
          <a:prstGeom prst="rect">
            <a:avLst/>
          </a:prstGeom>
        </p:spPr>
      </p:pic>
      <p:sp>
        <p:nvSpPr>
          <p:cNvPr id="25" name="TextBox 30">
            <a:extLst>
              <a:ext uri="{FF2B5EF4-FFF2-40B4-BE49-F238E27FC236}">
                <a16:creationId xmlns:a16="http://schemas.microsoft.com/office/drawing/2014/main" id="{B66F81E7-9F8F-4D88-B425-DC9B4BCE85FC}"/>
              </a:ext>
            </a:extLst>
          </p:cNvPr>
          <p:cNvSpPr txBox="1"/>
          <p:nvPr/>
        </p:nvSpPr>
        <p:spPr>
          <a:xfrm>
            <a:off x="7120752" y="1610251"/>
            <a:ext cx="2023248" cy="211259"/>
          </a:xfrm>
          <a:prstGeom prst="rect">
            <a:avLst/>
          </a:prstGeom>
          <a:solidFill>
            <a:schemeClr val="bg1"/>
          </a:solidFill>
        </p:spPr>
        <p:txBody>
          <a:bodyPr wrap="square" lIns="0" tIns="0" rIns="0" bIns="0" rtlCol="0">
            <a:noAutofit/>
          </a:bodyPr>
          <a:lstStyle/>
          <a:p>
            <a:r>
              <a:rPr lang="fr-CA" sz="1400" b="1" dirty="0">
                <a:solidFill>
                  <a:srgbClr val="000000"/>
                </a:solidFill>
              </a:rPr>
              <a:t>Rapport des risques instantanés (IC à 95 %)</a:t>
            </a:r>
          </a:p>
        </p:txBody>
      </p:sp>
      <p:sp>
        <p:nvSpPr>
          <p:cNvPr id="30" name="TextBox 32">
            <a:extLst>
              <a:ext uri="{FF2B5EF4-FFF2-40B4-BE49-F238E27FC236}">
                <a16:creationId xmlns:a16="http://schemas.microsoft.com/office/drawing/2014/main" id="{3229EAF4-86E8-40AD-81F2-AA3FAF4F4F5B}"/>
              </a:ext>
            </a:extLst>
          </p:cNvPr>
          <p:cNvSpPr txBox="1"/>
          <p:nvPr/>
        </p:nvSpPr>
        <p:spPr>
          <a:xfrm>
            <a:off x="3662786" y="1620503"/>
            <a:ext cx="902766" cy="221785"/>
          </a:xfrm>
          <a:prstGeom prst="rect">
            <a:avLst/>
          </a:prstGeom>
          <a:solidFill>
            <a:schemeClr val="bg1"/>
          </a:solidFill>
        </p:spPr>
        <p:txBody>
          <a:bodyPr wrap="square" lIns="0" tIns="0" rIns="0" bIns="0" rtlCol="0">
            <a:noAutofit/>
          </a:bodyPr>
          <a:lstStyle/>
          <a:p>
            <a:r>
              <a:rPr lang="fr-CA" sz="1600" b="1" dirty="0" err="1">
                <a:solidFill>
                  <a:srgbClr val="4071AF"/>
                </a:solidFill>
                <a:latin typeface="Arial Narrow" panose="020B0606020202030204" pitchFamily="34" charset="0"/>
                <a:cs typeface="Aharoni" panose="02010803020104030203" pitchFamily="2" charset="-79"/>
              </a:rPr>
              <a:t>Warfarine</a:t>
            </a:r>
            <a:endParaRPr lang="fr-CA" sz="1600" b="1" dirty="0">
              <a:solidFill>
                <a:srgbClr val="4071AF"/>
              </a:solidFill>
              <a:latin typeface="Arial Narrow" panose="020B0606020202030204" pitchFamily="34" charset="0"/>
              <a:cs typeface="Aharoni" panose="02010803020104030203" pitchFamily="2" charset="-79"/>
            </a:endParaRPr>
          </a:p>
        </p:txBody>
      </p:sp>
      <p:sp>
        <p:nvSpPr>
          <p:cNvPr id="31" name="TextBox 33">
            <a:extLst>
              <a:ext uri="{FF2B5EF4-FFF2-40B4-BE49-F238E27FC236}">
                <a16:creationId xmlns:a16="http://schemas.microsoft.com/office/drawing/2014/main" id="{9EC0CB15-BC3D-43B4-A875-89AD07E14B29}"/>
              </a:ext>
            </a:extLst>
          </p:cNvPr>
          <p:cNvSpPr txBox="1"/>
          <p:nvPr/>
        </p:nvSpPr>
        <p:spPr>
          <a:xfrm>
            <a:off x="1689186" y="1873273"/>
            <a:ext cx="5063718" cy="265226"/>
          </a:xfrm>
          <a:prstGeom prst="rect">
            <a:avLst/>
          </a:prstGeom>
          <a:solidFill>
            <a:schemeClr val="bg1"/>
          </a:solidFill>
        </p:spPr>
        <p:txBody>
          <a:bodyPr wrap="square" lIns="0" tIns="0" rIns="0" bIns="0" rtlCol="0">
            <a:noAutofit/>
          </a:bodyPr>
          <a:lstStyle/>
          <a:p>
            <a:r>
              <a:rPr lang="fr-CA" sz="1400" dirty="0">
                <a:solidFill>
                  <a:srgbClr val="000000"/>
                </a:solidFill>
              </a:rPr>
              <a:t>N</a:t>
            </a:r>
            <a:r>
              <a:rPr lang="fr-CA" sz="1400" baseline="30000" dirty="0">
                <a:solidFill>
                  <a:srgbClr val="000000"/>
                </a:solidFill>
              </a:rPr>
              <a:t>bre</a:t>
            </a:r>
            <a:r>
              <a:rPr lang="fr-CA" sz="1400" dirty="0">
                <a:solidFill>
                  <a:srgbClr val="000000"/>
                </a:solidFill>
              </a:rPr>
              <a:t> d’événements (incidence par 100 années-personnes)</a:t>
            </a:r>
          </a:p>
        </p:txBody>
      </p:sp>
      <p:sp>
        <p:nvSpPr>
          <p:cNvPr id="32" name="TextBox 34">
            <a:extLst>
              <a:ext uri="{FF2B5EF4-FFF2-40B4-BE49-F238E27FC236}">
                <a16:creationId xmlns:a16="http://schemas.microsoft.com/office/drawing/2014/main" id="{1147D646-4AA3-4BF3-A36E-7BAD8F41D1F0}"/>
              </a:ext>
            </a:extLst>
          </p:cNvPr>
          <p:cNvSpPr txBox="1"/>
          <p:nvPr/>
        </p:nvSpPr>
        <p:spPr>
          <a:xfrm>
            <a:off x="473858" y="2096185"/>
            <a:ext cx="2027653" cy="2213274"/>
          </a:xfrm>
          <a:prstGeom prst="rect">
            <a:avLst/>
          </a:prstGeom>
          <a:solidFill>
            <a:schemeClr val="bg1"/>
          </a:solidFill>
        </p:spPr>
        <p:txBody>
          <a:bodyPr wrap="square" lIns="0" tIns="0" rIns="0" bIns="0" rtlCol="0">
            <a:noAutofit/>
          </a:bodyPr>
          <a:lstStyle/>
          <a:p>
            <a:pPr>
              <a:spcBef>
                <a:spcPts val="100"/>
              </a:spcBef>
              <a:spcAft>
                <a:spcPts val="100"/>
              </a:spcAft>
            </a:pPr>
            <a:r>
              <a:rPr lang="fr-CA" sz="1400" b="1" dirty="0" err="1">
                <a:solidFill>
                  <a:srgbClr val="000000"/>
                </a:solidFill>
              </a:rPr>
              <a:t>Apixaban</a:t>
            </a:r>
            <a:r>
              <a:rPr lang="fr-CA" sz="1400" b="1" dirty="0">
                <a:solidFill>
                  <a:srgbClr val="000000"/>
                </a:solidFill>
              </a:rPr>
              <a:t> p/r à la warfarine</a:t>
            </a:r>
          </a:p>
          <a:p>
            <a:pPr marL="180975">
              <a:spcBef>
                <a:spcPts val="100"/>
              </a:spcBef>
              <a:spcAft>
                <a:spcPts val="100"/>
              </a:spcAft>
            </a:pPr>
            <a:r>
              <a:rPr lang="fr-CA" sz="1400" b="1" dirty="0">
                <a:solidFill>
                  <a:srgbClr val="000000"/>
                </a:solidFill>
              </a:rPr>
              <a:t>AVC/ES</a:t>
            </a:r>
          </a:p>
          <a:p>
            <a:pPr marL="361950">
              <a:spcBef>
                <a:spcPts val="100"/>
              </a:spcBef>
              <a:spcAft>
                <a:spcPts val="100"/>
              </a:spcAft>
            </a:pPr>
            <a:r>
              <a:rPr lang="fr-CA" sz="1400" b="1" dirty="0">
                <a:solidFill>
                  <a:srgbClr val="000000"/>
                </a:solidFill>
              </a:rPr>
              <a:t>AVC ischémique</a:t>
            </a:r>
          </a:p>
          <a:p>
            <a:pPr marL="361950">
              <a:spcBef>
                <a:spcPts val="100"/>
              </a:spcBef>
              <a:spcAft>
                <a:spcPts val="100"/>
              </a:spcAft>
            </a:pPr>
            <a:r>
              <a:rPr lang="fr-CA" sz="1400" b="1" dirty="0">
                <a:solidFill>
                  <a:srgbClr val="000000"/>
                </a:solidFill>
              </a:rPr>
              <a:t>AVC hémorragique</a:t>
            </a:r>
          </a:p>
          <a:p>
            <a:pPr marL="361950">
              <a:spcBef>
                <a:spcPts val="100"/>
              </a:spcBef>
              <a:spcAft>
                <a:spcPts val="100"/>
              </a:spcAft>
            </a:pPr>
            <a:r>
              <a:rPr lang="fr-CA" sz="1400" b="1" dirty="0">
                <a:solidFill>
                  <a:srgbClr val="000000"/>
                </a:solidFill>
              </a:rPr>
              <a:t>ES</a:t>
            </a:r>
          </a:p>
          <a:p>
            <a:pPr marL="180975">
              <a:spcBef>
                <a:spcPts val="100"/>
              </a:spcBef>
              <a:spcAft>
                <a:spcPts val="100"/>
              </a:spcAft>
            </a:pPr>
            <a:r>
              <a:rPr lang="fr-CA" sz="1400" b="1" dirty="0">
                <a:solidFill>
                  <a:srgbClr val="000000"/>
                </a:solidFill>
              </a:rPr>
              <a:t>Hémorragie grave</a:t>
            </a:r>
          </a:p>
          <a:p>
            <a:pPr marL="361950">
              <a:spcBef>
                <a:spcPts val="100"/>
              </a:spcBef>
              <a:spcAft>
                <a:spcPts val="100"/>
              </a:spcAft>
            </a:pPr>
            <a:r>
              <a:rPr lang="fr-CA" sz="1400" b="1" dirty="0">
                <a:solidFill>
                  <a:srgbClr val="000000"/>
                </a:solidFill>
              </a:rPr>
              <a:t>Hémorragie GI</a:t>
            </a:r>
          </a:p>
          <a:p>
            <a:pPr marL="361950">
              <a:spcBef>
                <a:spcPts val="100"/>
              </a:spcBef>
              <a:spcAft>
                <a:spcPts val="100"/>
              </a:spcAft>
            </a:pPr>
            <a:r>
              <a:rPr lang="fr-CA" sz="1400" b="1" dirty="0">
                <a:solidFill>
                  <a:srgbClr val="000000"/>
                </a:solidFill>
              </a:rPr>
              <a:t>HIC</a:t>
            </a:r>
          </a:p>
          <a:p>
            <a:pPr marL="361950">
              <a:spcBef>
                <a:spcPts val="100"/>
              </a:spcBef>
              <a:spcAft>
                <a:spcPts val="100"/>
              </a:spcAft>
            </a:pPr>
            <a:r>
              <a:rPr lang="fr-CA" sz="1400" b="1" dirty="0">
                <a:solidFill>
                  <a:srgbClr val="000000"/>
                </a:solidFill>
              </a:rPr>
              <a:t>Autre hémorragie</a:t>
            </a:r>
          </a:p>
        </p:txBody>
      </p:sp>
      <p:sp>
        <p:nvSpPr>
          <p:cNvPr id="33" name="TextBox 35">
            <a:extLst>
              <a:ext uri="{FF2B5EF4-FFF2-40B4-BE49-F238E27FC236}">
                <a16:creationId xmlns:a16="http://schemas.microsoft.com/office/drawing/2014/main" id="{0DCE8524-9FDF-41F0-A3B3-71B07D3D256B}"/>
              </a:ext>
            </a:extLst>
          </p:cNvPr>
          <p:cNvSpPr txBox="1"/>
          <p:nvPr/>
        </p:nvSpPr>
        <p:spPr>
          <a:xfrm>
            <a:off x="4606614" y="4611604"/>
            <a:ext cx="1478732" cy="221785"/>
          </a:xfrm>
          <a:prstGeom prst="rect">
            <a:avLst/>
          </a:prstGeom>
          <a:solidFill>
            <a:schemeClr val="bg1"/>
          </a:solidFill>
        </p:spPr>
        <p:txBody>
          <a:bodyPr wrap="square" lIns="0" tIns="0" rIns="0" bIns="0" rtlCol="0">
            <a:noAutofit/>
          </a:bodyPr>
          <a:lstStyle/>
          <a:p>
            <a:pPr algn="ctr"/>
            <a:r>
              <a:rPr lang="fr-CA" sz="1400" b="1" dirty="0">
                <a:solidFill>
                  <a:srgbClr val="45C4D8"/>
                </a:solidFill>
                <a:latin typeface="Arial Narrow" panose="020B0606020202030204" pitchFamily="34" charset="0"/>
                <a:cs typeface="Aharoni" panose="02010803020104030203" pitchFamily="2" charset="-79"/>
              </a:rPr>
              <a:t>En faveur de l’</a:t>
            </a:r>
            <a:r>
              <a:rPr lang="fr-CA" sz="1400" b="1" dirty="0" err="1">
                <a:solidFill>
                  <a:srgbClr val="45C4D8"/>
                </a:solidFill>
                <a:latin typeface="Arial Narrow" panose="020B0606020202030204" pitchFamily="34" charset="0"/>
                <a:cs typeface="Aharoni" panose="02010803020104030203" pitchFamily="2" charset="-79"/>
              </a:rPr>
              <a:t>apixaban</a:t>
            </a:r>
            <a:endParaRPr lang="fr-CA" sz="1400" b="1" dirty="0">
              <a:solidFill>
                <a:srgbClr val="45C4D8"/>
              </a:solidFill>
              <a:latin typeface="Arial Narrow" panose="020B0606020202030204" pitchFamily="34" charset="0"/>
              <a:cs typeface="Aharoni" panose="02010803020104030203" pitchFamily="2" charset="-79"/>
            </a:endParaRPr>
          </a:p>
        </p:txBody>
      </p:sp>
      <p:sp>
        <p:nvSpPr>
          <p:cNvPr id="34" name="TextBox 36">
            <a:extLst>
              <a:ext uri="{FF2B5EF4-FFF2-40B4-BE49-F238E27FC236}">
                <a16:creationId xmlns:a16="http://schemas.microsoft.com/office/drawing/2014/main" id="{0D753F11-E5DC-4AF5-878A-65996EE1F4A2}"/>
              </a:ext>
            </a:extLst>
          </p:cNvPr>
          <p:cNvSpPr txBox="1"/>
          <p:nvPr/>
        </p:nvSpPr>
        <p:spPr>
          <a:xfrm>
            <a:off x="6012164" y="4624882"/>
            <a:ext cx="1327519" cy="221785"/>
          </a:xfrm>
          <a:prstGeom prst="rect">
            <a:avLst/>
          </a:prstGeom>
          <a:solidFill>
            <a:schemeClr val="bg1"/>
          </a:solidFill>
        </p:spPr>
        <p:txBody>
          <a:bodyPr wrap="square" lIns="0" tIns="0" rIns="0" bIns="0" rtlCol="0">
            <a:noAutofit/>
          </a:bodyPr>
          <a:lstStyle/>
          <a:p>
            <a:pPr algn="ctr"/>
            <a:r>
              <a:rPr lang="fr-CA" sz="1400" b="1" dirty="0">
                <a:solidFill>
                  <a:srgbClr val="4071AF"/>
                </a:solidFill>
                <a:latin typeface="Arial Narrow" panose="020B0606020202030204" pitchFamily="34" charset="0"/>
                <a:cs typeface="Aharoni" panose="02010803020104030203" pitchFamily="2" charset="-79"/>
              </a:rPr>
              <a:t>En faveur de la warfarine</a:t>
            </a:r>
          </a:p>
        </p:txBody>
      </p:sp>
      <p:sp>
        <p:nvSpPr>
          <p:cNvPr id="35" name="TextBox 32">
            <a:extLst>
              <a:ext uri="{FF2B5EF4-FFF2-40B4-BE49-F238E27FC236}">
                <a16:creationId xmlns:a16="http://schemas.microsoft.com/office/drawing/2014/main" id="{3229EAF4-86E8-40AD-81F2-AA3FAF4F4F5B}"/>
              </a:ext>
            </a:extLst>
          </p:cNvPr>
          <p:cNvSpPr txBox="1"/>
          <p:nvPr/>
        </p:nvSpPr>
        <p:spPr>
          <a:xfrm>
            <a:off x="2526404" y="1605123"/>
            <a:ext cx="902766" cy="221785"/>
          </a:xfrm>
          <a:prstGeom prst="rect">
            <a:avLst/>
          </a:prstGeom>
          <a:solidFill>
            <a:schemeClr val="bg1"/>
          </a:solidFill>
        </p:spPr>
        <p:txBody>
          <a:bodyPr wrap="square" lIns="0" tIns="0" rIns="0" bIns="0" rtlCol="0">
            <a:noAutofit/>
          </a:bodyPr>
          <a:lstStyle/>
          <a:p>
            <a:r>
              <a:rPr lang="fr-CA" sz="1600" b="1" dirty="0" err="1">
                <a:solidFill>
                  <a:srgbClr val="45C4D8"/>
                </a:solidFill>
                <a:latin typeface="Arial Narrow" panose="020B0606020202030204" pitchFamily="34" charset="0"/>
                <a:cs typeface="Aharoni" panose="02010803020104030203" pitchFamily="2" charset="-79"/>
              </a:rPr>
              <a:t>Apixaban</a:t>
            </a:r>
            <a:r>
              <a:rPr lang="fr-CA" sz="1600" b="1" dirty="0">
                <a:solidFill>
                  <a:srgbClr val="45C4D8"/>
                </a:solidFill>
                <a:latin typeface="Arial Narrow" panose="020B0606020202030204" pitchFamily="34" charset="0"/>
                <a:cs typeface="Aharoni" panose="02010803020104030203" pitchFamily="2" charset="-79"/>
              </a:rPr>
              <a:t> </a:t>
            </a:r>
          </a:p>
        </p:txBody>
      </p:sp>
    </p:spTree>
    <p:extLst>
      <p:ext uri="{BB962C8B-B14F-4D97-AF65-F5344CB8AC3E}">
        <p14:creationId xmlns:p14="http://schemas.microsoft.com/office/powerpoint/2010/main" val="21933071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6448" y="1225130"/>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8545FEA6-91B3-4CEA-BDDB-78E11F2A9A3F}"/>
              </a:ext>
            </a:extLst>
          </p:cNvPr>
          <p:cNvSpPr/>
          <p:nvPr/>
        </p:nvSpPr>
        <p:spPr>
          <a:xfrm>
            <a:off x="161925" y="70844"/>
            <a:ext cx="7184441" cy="1138773"/>
          </a:xfrm>
          <a:prstGeom prst="rect">
            <a:avLst/>
          </a:prstGeom>
          <a:noFill/>
        </p:spPr>
        <p:txBody>
          <a:bodyPr wrap="square">
            <a:spAutoFit/>
          </a:bodyPr>
          <a:lstStyle/>
          <a:p>
            <a:pPr lvl="0">
              <a:defRPr/>
            </a:pPr>
            <a:r>
              <a:rPr lang="fr-FR" sz="2200" b="1" dirty="0">
                <a:solidFill>
                  <a:srgbClr val="183059"/>
                </a:solidFill>
                <a:latin typeface="Arial Narrow" panose="020B0606020202030204" pitchFamily="34" charset="0"/>
                <a:cs typeface="Aharoni" panose="02010803020104030203" pitchFamily="2" charset="-79"/>
              </a:rPr>
              <a:t>Analyse principale : Taux d’incidence et RRI des AVC/ES et d’hémorragie majeure dans les cohortes </a:t>
            </a:r>
            <a:r>
              <a:rPr lang="fr-CA" sz="2000" b="1" dirty="0" err="1">
                <a:solidFill>
                  <a:srgbClr val="45C4D8"/>
                </a:solidFill>
                <a:latin typeface="Arial Narrow" panose="020B0606020202030204" pitchFamily="34" charset="0"/>
                <a:cs typeface="Aharoni" panose="02010803020104030203" pitchFamily="2" charset="-79"/>
              </a:rPr>
              <a:t>dabigatran-</a:t>
            </a:r>
            <a:r>
              <a:rPr lang="fr-CA" sz="2000" b="1" dirty="0" err="1">
                <a:solidFill>
                  <a:srgbClr val="4071AF"/>
                </a:solidFill>
                <a:latin typeface="Arial Narrow" panose="020B0606020202030204" pitchFamily="34" charset="0"/>
                <a:cs typeface="Aharoni" panose="02010803020104030203" pitchFamily="2" charset="-79"/>
              </a:rPr>
              <a:t>warfarine</a:t>
            </a:r>
            <a:r>
              <a:rPr lang="fr-FR" sz="2200" b="1" dirty="0" smtClean="0">
                <a:solidFill>
                  <a:srgbClr val="183059"/>
                </a:solidFill>
                <a:latin typeface="Arial Narrow" panose="020B0606020202030204" pitchFamily="34" charset="0"/>
                <a:cs typeface="Aharoni" panose="02010803020104030203" pitchFamily="2" charset="-79"/>
              </a:rPr>
              <a:t> </a:t>
            </a:r>
            <a:r>
              <a:rPr lang="fr-FR" sz="2200" b="1" dirty="0">
                <a:solidFill>
                  <a:srgbClr val="183059"/>
                </a:solidFill>
                <a:latin typeface="Arial Narrow" panose="020B0606020202030204" pitchFamily="34" charset="0"/>
                <a:cs typeface="Aharoni" panose="02010803020104030203" pitchFamily="2" charset="-79"/>
              </a:rPr>
              <a:t>appariées en fonction du score de propension</a:t>
            </a:r>
            <a:endParaRPr lang="en-CA" sz="2200" b="1" dirty="0">
              <a:solidFill>
                <a:srgbClr val="0070C0"/>
              </a:solidFill>
              <a:latin typeface="Arial Narrow" panose="020B0606020202030204" pitchFamily="34" charset="0"/>
              <a:cs typeface="Aharoni" panose="02010803020104030203" pitchFamily="2" charset="-79"/>
            </a:endParaRPr>
          </a:p>
        </p:txBody>
      </p:sp>
      <p:sp>
        <p:nvSpPr>
          <p:cNvPr id="12" name="Rectangle 11">
            <a:extLst>
              <a:ext uri="{FF2B5EF4-FFF2-40B4-BE49-F238E27FC236}">
                <a16:creationId xmlns:a16="http://schemas.microsoft.com/office/drawing/2014/main" id="{2AECBCDA-5E07-409A-8F17-E36050586DFB}"/>
              </a:ext>
            </a:extLst>
          </p:cNvPr>
          <p:cNvSpPr/>
          <p:nvPr/>
        </p:nvSpPr>
        <p:spPr>
          <a:xfrm>
            <a:off x="0" y="6401169"/>
            <a:ext cx="9144000" cy="456831"/>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13" name="Picture 12" descr="CHRC-logo_blue.png">
            <a:extLst>
              <a:ext uri="{FF2B5EF4-FFF2-40B4-BE49-F238E27FC236}">
                <a16:creationId xmlns:a16="http://schemas.microsoft.com/office/drawing/2014/main" id="{F5F338AB-7CB1-4E75-B69F-7A7105565674}"/>
              </a:ext>
            </a:extLst>
          </p:cNvPr>
          <p:cNvPicPr>
            <a:picLocks noChangeAspect="1"/>
          </p:cNvPicPr>
          <p:nvPr/>
        </p:nvPicPr>
        <p:blipFill>
          <a:blip r:embed="rId4" cstate="print">
            <a:extLst>
              <a:ext uri="{BEBA8EAE-BF5A-486C-A8C5-ECC9F3942E4B}">
                <a14:imgProps xmlns:a14="http://schemas.microsoft.com/office/drawing/2010/main">
                  <a14:imgLayer r:embed="rId5">
                    <a14:imgEffect>
                      <a14:saturation sat="66000"/>
                    </a14:imgEffect>
                  </a14:imgLayer>
                </a14:imgProps>
              </a:ext>
              <a:ext uri="{28A0092B-C50C-407E-A947-70E740481C1C}">
                <a14:useLocalDpi xmlns:a14="http://schemas.microsoft.com/office/drawing/2010/main" val="0"/>
              </a:ext>
            </a:extLst>
          </a:blip>
          <a:stretch>
            <a:fillRect/>
          </a:stretch>
        </p:blipFill>
        <p:spPr>
          <a:xfrm>
            <a:off x="8206029" y="6085781"/>
            <a:ext cx="716292" cy="712746"/>
          </a:xfrm>
          <a:prstGeom prst="rect">
            <a:avLst/>
          </a:prstGeom>
        </p:spPr>
      </p:pic>
      <p:sp>
        <p:nvSpPr>
          <p:cNvPr id="11" name="Text Box 3">
            <a:extLst>
              <a:ext uri="{FF2B5EF4-FFF2-40B4-BE49-F238E27FC236}">
                <a16:creationId xmlns:a16="http://schemas.microsoft.com/office/drawing/2014/main" id="{463F200F-D9DC-4E02-8310-89E6728C91E8}"/>
              </a:ext>
            </a:extLst>
          </p:cNvPr>
          <p:cNvSpPr txBox="1">
            <a:spLocks noChangeArrowheads="1"/>
          </p:cNvSpPr>
          <p:nvPr/>
        </p:nvSpPr>
        <p:spPr bwMode="auto">
          <a:xfrm>
            <a:off x="92104" y="6499534"/>
            <a:ext cx="6674132" cy="246221"/>
          </a:xfrm>
          <a:prstGeom prst="rect">
            <a:avLst/>
          </a:prstGeom>
          <a:noFill/>
          <a:ln w="9525">
            <a:noFill/>
            <a:miter lim="800000"/>
            <a:headEnd/>
            <a:tailEnd/>
          </a:ln>
        </p:spPr>
        <p:txBody>
          <a:bodyPr wrap="square">
            <a:spAutoFit/>
          </a:bodyPr>
          <a:lstStyle/>
          <a:p>
            <a:pPr lvl="0"/>
            <a:r>
              <a:rPr lang="fr-FR" sz="1000" dirty="0">
                <a:solidFill>
                  <a:prstClr val="white"/>
                </a:solidFill>
                <a:latin typeface="Arial Narrow" panose="020B0606020202030204" pitchFamily="34" charset="0"/>
              </a:rPr>
              <a:t>Lip et al. Stroke. 2018; 49: 2933-2944;  mis à jour le 10 janvier 2020.</a:t>
            </a:r>
          </a:p>
        </p:txBody>
      </p:sp>
      <p:pic>
        <p:nvPicPr>
          <p:cNvPr id="10" name="4E92DA43-5712-40E9-AFDC-2C1062C78C6F" descr="7646DFF2-B812-4635-AA57-5171E34E5A45@chrc">
            <a:extLst>
              <a:ext uri="{FF2B5EF4-FFF2-40B4-BE49-F238E27FC236}">
                <a16:creationId xmlns:a16="http://schemas.microsoft.com/office/drawing/2014/main" id="{B0BAFCC7-055E-468D-B839-EFE3D767959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46366" y="205884"/>
            <a:ext cx="1494821" cy="85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6" name="Group 25">
            <a:extLst>
              <a:ext uri="{FF2B5EF4-FFF2-40B4-BE49-F238E27FC236}">
                <a16:creationId xmlns:a16="http://schemas.microsoft.com/office/drawing/2014/main" id="{EF71D098-108F-475F-B8B3-98D1A8E37A29}"/>
              </a:ext>
            </a:extLst>
          </p:cNvPr>
          <p:cNvGrpSpPr/>
          <p:nvPr/>
        </p:nvGrpSpPr>
        <p:grpSpPr>
          <a:xfrm>
            <a:off x="-6447" y="5411652"/>
            <a:ext cx="9150447" cy="578638"/>
            <a:chOff x="381000" y="5675619"/>
            <a:chExt cx="11361804" cy="172294"/>
          </a:xfrm>
        </p:grpSpPr>
        <p:sp>
          <p:nvSpPr>
            <p:cNvPr id="27" name="Rectangle 26">
              <a:extLst>
                <a:ext uri="{FF2B5EF4-FFF2-40B4-BE49-F238E27FC236}">
                  <a16:creationId xmlns:a16="http://schemas.microsoft.com/office/drawing/2014/main" id="{38CD753A-1892-443F-9303-907EAF7B3DF3}"/>
                </a:ext>
              </a:extLst>
            </p:cNvPr>
            <p:cNvSpPr/>
            <p:nvPr/>
          </p:nvSpPr>
          <p:spPr bwMode="auto">
            <a:xfrm>
              <a:off x="381000" y="5675619"/>
              <a:ext cx="11353799" cy="166334"/>
            </a:xfrm>
            <a:prstGeom prst="rect">
              <a:avLst/>
            </a:prstGeom>
            <a:solidFill>
              <a:schemeClr val="accent1"/>
            </a:solidFill>
            <a:ln w="12700" cap="flat" cmpd="sng" algn="ctr">
              <a:noFill/>
              <a:prstDash val="solid"/>
              <a:round/>
              <a:headEnd type="none" w="med" len="med"/>
              <a:tailEnd type="none" w="med" len="med"/>
            </a:ln>
            <a:effectLst/>
          </p:spPr>
          <p:txBody>
            <a:bodyPr vert="horz" wrap="square" lIns="18288" tIns="0" rIns="0" bIns="0" numCol="1" rtlCol="0" anchor="t" anchorCtr="0" compatLnSpc="1">
              <a:prstTxWarp prst="textNoShape">
                <a:avLst/>
              </a:prstTxWarp>
              <a:spAutoFit/>
            </a:bodyPr>
            <a:lstStyle/>
            <a:p>
              <a:pPr defTabSz="863600" eaLnBrk="0" fontAlgn="base" hangingPunct="0">
                <a:lnSpc>
                  <a:spcPct val="90000"/>
                </a:lnSpc>
                <a:spcBef>
                  <a:spcPct val="30000"/>
                </a:spcBef>
                <a:spcAft>
                  <a:spcPct val="0"/>
                </a:spcAft>
              </a:pPr>
              <a:endParaRPr lang="en-US" sz="1200" b="1" dirty="0">
                <a:solidFill>
                  <a:srgbClr val="1C3A56"/>
                </a:solidFill>
                <a:latin typeface="Arial Narrow" panose="020B0606020202030204" pitchFamily="34" charset="0"/>
                <a:ea typeface="Arial Unicode MS" pitchFamily="34" charset="-128"/>
                <a:cs typeface="Arial" charset="0"/>
              </a:endParaRPr>
            </a:p>
          </p:txBody>
        </p:sp>
        <p:sp>
          <p:nvSpPr>
            <p:cNvPr id="28" name="Content Placeholder 2">
              <a:extLst>
                <a:ext uri="{FF2B5EF4-FFF2-40B4-BE49-F238E27FC236}">
                  <a16:creationId xmlns:a16="http://schemas.microsoft.com/office/drawing/2014/main" id="{9F620A8B-52CC-447D-998F-E70C22736725}"/>
                </a:ext>
              </a:extLst>
            </p:cNvPr>
            <p:cNvSpPr txBox="1">
              <a:spLocks/>
            </p:cNvSpPr>
            <p:nvPr/>
          </p:nvSpPr>
          <p:spPr bwMode="auto">
            <a:xfrm>
              <a:off x="422535" y="5692773"/>
              <a:ext cx="11320269" cy="15514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342900" indent="-342900" algn="l" rtl="0" eaLnBrk="0" fontAlgn="base" hangingPunct="0">
                <a:lnSpc>
                  <a:spcPct val="90000"/>
                </a:lnSpc>
                <a:spcBef>
                  <a:spcPct val="30000"/>
                </a:spcBef>
                <a:spcAft>
                  <a:spcPct val="0"/>
                </a:spcAft>
                <a:defRPr sz="2400" b="1">
                  <a:solidFill>
                    <a:srgbClr val="2A4364"/>
                  </a:solidFill>
                  <a:latin typeface="+mn-lt"/>
                  <a:ea typeface="+mn-ea"/>
                  <a:cs typeface="+mn-cs"/>
                </a:defRPr>
              </a:lvl1pPr>
              <a:lvl2pPr marL="284163" indent="-282575" algn="l" rtl="0" eaLnBrk="0" fontAlgn="base" hangingPunct="0">
                <a:lnSpc>
                  <a:spcPct val="90000"/>
                </a:lnSpc>
                <a:spcBef>
                  <a:spcPct val="30000"/>
                </a:spcBef>
                <a:spcAft>
                  <a:spcPct val="0"/>
                </a:spcAft>
                <a:buClr>
                  <a:srgbClr val="FFCC00"/>
                </a:buClr>
                <a:buFont typeface="Wingdings" pitchFamily="2" charset="2"/>
                <a:buChar char="§"/>
                <a:defRPr sz="2400">
                  <a:solidFill>
                    <a:srgbClr val="2A4364"/>
                  </a:solidFill>
                  <a:latin typeface="+mn-lt"/>
                </a:defRPr>
              </a:lvl2pPr>
              <a:lvl3pPr marL="685800" indent="-287338" algn="l" rtl="0" eaLnBrk="0" fontAlgn="base" hangingPunct="0">
                <a:lnSpc>
                  <a:spcPct val="90000"/>
                </a:lnSpc>
                <a:spcBef>
                  <a:spcPct val="30000"/>
                </a:spcBef>
                <a:spcAft>
                  <a:spcPct val="0"/>
                </a:spcAft>
                <a:buClr>
                  <a:srgbClr val="FFCC00"/>
                </a:buClr>
                <a:buFont typeface="Arial" charset="0"/>
                <a:buChar char="–"/>
                <a:defRPr sz="2000">
                  <a:solidFill>
                    <a:srgbClr val="2A4364"/>
                  </a:solidFill>
                  <a:latin typeface="+mn-lt"/>
                </a:defRPr>
              </a:lvl3pPr>
              <a:lvl4pPr marL="1085850" indent="-285750" algn="l" rtl="0" eaLnBrk="0" fontAlgn="base" hangingPunct="0">
                <a:lnSpc>
                  <a:spcPct val="90000"/>
                </a:lnSpc>
                <a:spcBef>
                  <a:spcPct val="30000"/>
                </a:spcBef>
                <a:spcAft>
                  <a:spcPct val="0"/>
                </a:spcAft>
                <a:buClr>
                  <a:srgbClr val="FFCC00"/>
                </a:buClr>
                <a:buChar char="•"/>
                <a:defRPr>
                  <a:solidFill>
                    <a:srgbClr val="2A4364"/>
                  </a:solidFill>
                  <a:latin typeface="+mn-lt"/>
                </a:defRPr>
              </a:lvl4pPr>
              <a:lvl5pPr marL="1485900" indent="-285750" algn="l" rtl="0" eaLnBrk="0" fontAlgn="base" hangingPunct="0">
                <a:lnSpc>
                  <a:spcPct val="90000"/>
                </a:lnSpc>
                <a:spcBef>
                  <a:spcPct val="30000"/>
                </a:spcBef>
                <a:spcAft>
                  <a:spcPct val="0"/>
                </a:spcAft>
                <a:buClr>
                  <a:srgbClr val="FFCC00"/>
                </a:buClr>
                <a:buFont typeface="Arial" charset="0"/>
                <a:buChar char="–"/>
                <a:defRPr sz="1600">
                  <a:solidFill>
                    <a:srgbClr val="2A4364"/>
                  </a:solidFill>
                  <a:latin typeface="+mn-lt"/>
                </a:defRPr>
              </a:lvl5pPr>
              <a:lvl6pPr marL="1943100" indent="-285750" algn="l" rtl="0" fontAlgn="base">
                <a:lnSpc>
                  <a:spcPct val="90000"/>
                </a:lnSpc>
                <a:spcBef>
                  <a:spcPct val="30000"/>
                </a:spcBef>
                <a:spcAft>
                  <a:spcPct val="0"/>
                </a:spcAft>
                <a:buClr>
                  <a:srgbClr val="FFCC00"/>
                </a:buClr>
                <a:buFont typeface="Arial" charset="0"/>
                <a:buChar char="–"/>
                <a:defRPr sz="1600">
                  <a:solidFill>
                    <a:srgbClr val="2A4364"/>
                  </a:solidFill>
                  <a:latin typeface="+mn-lt"/>
                </a:defRPr>
              </a:lvl6pPr>
              <a:lvl7pPr marL="2400300" indent="-285750" algn="l" rtl="0" fontAlgn="base">
                <a:lnSpc>
                  <a:spcPct val="90000"/>
                </a:lnSpc>
                <a:spcBef>
                  <a:spcPct val="30000"/>
                </a:spcBef>
                <a:spcAft>
                  <a:spcPct val="0"/>
                </a:spcAft>
                <a:buClr>
                  <a:srgbClr val="FFCC00"/>
                </a:buClr>
                <a:buFont typeface="Arial" charset="0"/>
                <a:buChar char="–"/>
                <a:defRPr sz="1600">
                  <a:solidFill>
                    <a:srgbClr val="2A4364"/>
                  </a:solidFill>
                  <a:latin typeface="+mn-lt"/>
                </a:defRPr>
              </a:lvl7pPr>
              <a:lvl8pPr marL="2857500" indent="-285750" algn="l" rtl="0" fontAlgn="base">
                <a:lnSpc>
                  <a:spcPct val="90000"/>
                </a:lnSpc>
                <a:spcBef>
                  <a:spcPct val="30000"/>
                </a:spcBef>
                <a:spcAft>
                  <a:spcPct val="0"/>
                </a:spcAft>
                <a:buClr>
                  <a:srgbClr val="FFCC00"/>
                </a:buClr>
                <a:buFont typeface="Arial" charset="0"/>
                <a:buChar char="–"/>
                <a:defRPr sz="1600">
                  <a:solidFill>
                    <a:srgbClr val="2A4364"/>
                  </a:solidFill>
                  <a:latin typeface="+mn-lt"/>
                </a:defRPr>
              </a:lvl8pPr>
              <a:lvl9pPr marL="3314700" indent="-285750" algn="l" rtl="0" fontAlgn="base">
                <a:lnSpc>
                  <a:spcPct val="90000"/>
                </a:lnSpc>
                <a:spcBef>
                  <a:spcPct val="30000"/>
                </a:spcBef>
                <a:spcAft>
                  <a:spcPct val="0"/>
                </a:spcAft>
                <a:buClr>
                  <a:srgbClr val="FFCC00"/>
                </a:buClr>
                <a:buFont typeface="Arial" charset="0"/>
                <a:buChar char="–"/>
                <a:defRPr sz="1600">
                  <a:solidFill>
                    <a:srgbClr val="2A4364"/>
                  </a:solidFill>
                  <a:latin typeface="+mn-lt"/>
                </a:defRPr>
              </a:lvl9pPr>
            </a:lstStyle>
            <a:p>
              <a:pPr marL="0" indent="0" algn="ctr" defTabSz="914014">
                <a:lnSpc>
                  <a:spcPct val="100000"/>
                </a:lnSpc>
                <a:spcBef>
                  <a:spcPts val="0"/>
                </a:spcBef>
              </a:pPr>
              <a:r>
                <a:rPr lang="fr-FR" sz="1200" dirty="0">
                  <a:solidFill>
                    <a:srgbClr val="FFFFFF"/>
                  </a:solidFill>
                  <a:latin typeface="Arial Narrow" panose="020B0606020202030204" pitchFamily="34" charset="0"/>
                </a:rPr>
                <a:t>Limites : Aucun essai clinique comparatif direct adéquat et bien contrôlé n’a comparé l’efficacité et l’innocuité de divers </a:t>
              </a:r>
              <a:r>
                <a:rPr lang="fr-FR" sz="1200" dirty="0" smtClean="0">
                  <a:solidFill>
                    <a:srgbClr val="FFFFFF"/>
                  </a:solidFill>
                  <a:latin typeface="Arial Narrow" panose="020B0606020202030204" pitchFamily="34" charset="0"/>
                </a:rPr>
                <a:t>AOD  </a:t>
              </a:r>
              <a:endParaRPr lang="fr-FR" sz="1200" dirty="0">
                <a:solidFill>
                  <a:srgbClr val="FFFFFF"/>
                </a:solidFill>
                <a:latin typeface="Arial Narrow" panose="020B0606020202030204" pitchFamily="34" charset="0"/>
              </a:endParaRPr>
            </a:p>
            <a:p>
              <a:pPr marL="0" indent="0" algn="ctr" defTabSz="914014">
                <a:lnSpc>
                  <a:spcPct val="100000"/>
                </a:lnSpc>
                <a:spcBef>
                  <a:spcPts val="0"/>
                </a:spcBef>
              </a:pPr>
              <a:r>
                <a:rPr lang="fr-FR" sz="1200" dirty="0">
                  <a:solidFill>
                    <a:srgbClr val="FFFFFF"/>
                  </a:solidFill>
                  <a:latin typeface="Arial Narrow" panose="020B0606020202030204" pitchFamily="34" charset="0"/>
                </a:rPr>
                <a:t>Chaque cohorte était appariée séparément. Par conséquent, il n’est pas approprié de faire des comparaisons entre les cohortes.</a:t>
              </a:r>
            </a:p>
          </p:txBody>
        </p:sp>
      </p:grpSp>
      <p:sp>
        <p:nvSpPr>
          <p:cNvPr id="15" name="Rectangle 14"/>
          <p:cNvSpPr/>
          <p:nvPr/>
        </p:nvSpPr>
        <p:spPr>
          <a:xfrm>
            <a:off x="200032" y="5989610"/>
            <a:ext cx="8770939" cy="392223"/>
          </a:xfrm>
          <a:prstGeom prst="rect">
            <a:avLst/>
          </a:prstGeom>
        </p:spPr>
        <p:txBody>
          <a:bodyPr wrap="square">
            <a:spAutoFit/>
          </a:bodyPr>
          <a:lstStyle/>
          <a:p>
            <a:pPr marL="177800" indent="-177800" defTabSz="914014">
              <a:lnSpc>
                <a:spcPct val="80000"/>
              </a:lnSpc>
              <a:spcBef>
                <a:spcPts val="240"/>
              </a:spcBef>
              <a:defRPr/>
            </a:pPr>
            <a:r>
              <a:rPr lang="fr-CA" sz="1050" dirty="0">
                <a:ea typeface="Arial Unicode MS" pitchFamily="34" charset="-128"/>
                <a:cs typeface="Arial Unicode MS" pitchFamily="34" charset="-128"/>
              </a:rPr>
              <a:t>AOD : anticoagulant oral direct; AVC : accident vasculaire cérébral; ES : embolie systémique; FANV : fibrillation auriculaire non valvulaire; GI : </a:t>
            </a:r>
            <a:r>
              <a:rPr lang="fr-CA" sz="1050" dirty="0" smtClean="0">
                <a:ea typeface="Arial Unicode MS" pitchFamily="34" charset="-128"/>
                <a:cs typeface="Arial Unicode MS" pitchFamily="34" charset="-128"/>
              </a:rPr>
              <a:t>gastro-</a:t>
            </a:r>
          </a:p>
          <a:p>
            <a:pPr marL="177800" indent="-177800" defTabSz="914014">
              <a:lnSpc>
                <a:spcPct val="80000"/>
              </a:lnSpc>
              <a:spcBef>
                <a:spcPts val="240"/>
              </a:spcBef>
              <a:defRPr/>
            </a:pPr>
            <a:r>
              <a:rPr lang="fr-CA" sz="1050" dirty="0" smtClean="0">
                <a:ea typeface="Arial Unicode MS" pitchFamily="34" charset="-128"/>
                <a:cs typeface="Arial Unicode MS" pitchFamily="34" charset="-128"/>
              </a:rPr>
              <a:t>intestinal</a:t>
            </a:r>
            <a:r>
              <a:rPr lang="fr-CA" sz="1050" dirty="0">
                <a:ea typeface="Arial Unicode MS" pitchFamily="34" charset="-128"/>
                <a:cs typeface="Arial Unicode MS" pitchFamily="34" charset="-128"/>
              </a:rPr>
              <a:t>; </a:t>
            </a:r>
            <a:r>
              <a:rPr lang="fr-CA" sz="1050" dirty="0"/>
              <a:t>HIC : hémorragie intracrânienne; IC : intervalle de confiance; </a:t>
            </a:r>
            <a:r>
              <a:rPr lang="fr-CA" sz="1050" dirty="0">
                <a:ea typeface="Arial Unicode MS" pitchFamily="34" charset="-128"/>
                <a:cs typeface="Arial Unicode MS" pitchFamily="34" charset="-128"/>
              </a:rPr>
              <a:t>RRI : rapport des risques instantanés</a:t>
            </a:r>
          </a:p>
        </p:txBody>
      </p:sp>
      <p:pic>
        <p:nvPicPr>
          <p:cNvPr id="16" name="Picture 17">
            <a:extLst>
              <a:ext uri="{FF2B5EF4-FFF2-40B4-BE49-F238E27FC236}">
                <a16:creationId xmlns:a16="http://schemas.microsoft.com/office/drawing/2014/main" id="{7927D981-568E-4D9A-929D-7BDF2671AE4A}"/>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337777" y="1671457"/>
            <a:ext cx="8432673" cy="3109847"/>
          </a:xfrm>
          <a:prstGeom prst="rect">
            <a:avLst/>
          </a:prstGeom>
        </p:spPr>
      </p:pic>
      <p:sp>
        <p:nvSpPr>
          <p:cNvPr id="17" name="TextBox 20">
            <a:extLst>
              <a:ext uri="{FF2B5EF4-FFF2-40B4-BE49-F238E27FC236}">
                <a16:creationId xmlns:a16="http://schemas.microsoft.com/office/drawing/2014/main" id="{0DCB7DF5-0B03-4F6A-BD88-14CEE9D8AABE}"/>
              </a:ext>
            </a:extLst>
          </p:cNvPr>
          <p:cNvSpPr txBox="1"/>
          <p:nvPr/>
        </p:nvSpPr>
        <p:spPr>
          <a:xfrm>
            <a:off x="7120752" y="1635630"/>
            <a:ext cx="2023248" cy="211259"/>
          </a:xfrm>
          <a:prstGeom prst="rect">
            <a:avLst/>
          </a:prstGeom>
          <a:solidFill>
            <a:schemeClr val="bg1"/>
          </a:solidFill>
        </p:spPr>
        <p:txBody>
          <a:bodyPr wrap="square" lIns="0" tIns="0" rIns="0" bIns="0" rtlCol="0">
            <a:noAutofit/>
          </a:bodyPr>
          <a:lstStyle/>
          <a:p>
            <a:r>
              <a:rPr lang="fr-CA" sz="1400" b="1" dirty="0">
                <a:solidFill>
                  <a:srgbClr val="000000"/>
                </a:solidFill>
              </a:rPr>
              <a:t>Rapport des risques instantanés (IC à 95 %)</a:t>
            </a:r>
          </a:p>
        </p:txBody>
      </p:sp>
      <p:sp>
        <p:nvSpPr>
          <p:cNvPr id="18" name="TextBox 23">
            <a:extLst>
              <a:ext uri="{FF2B5EF4-FFF2-40B4-BE49-F238E27FC236}">
                <a16:creationId xmlns:a16="http://schemas.microsoft.com/office/drawing/2014/main" id="{0A12604D-C4D6-4BE0-8E16-419EEEA48337}"/>
              </a:ext>
            </a:extLst>
          </p:cNvPr>
          <p:cNvSpPr txBox="1"/>
          <p:nvPr/>
        </p:nvSpPr>
        <p:spPr>
          <a:xfrm>
            <a:off x="3596587" y="1647609"/>
            <a:ext cx="902766" cy="221785"/>
          </a:xfrm>
          <a:prstGeom prst="rect">
            <a:avLst/>
          </a:prstGeom>
          <a:solidFill>
            <a:schemeClr val="bg1"/>
          </a:solidFill>
        </p:spPr>
        <p:txBody>
          <a:bodyPr wrap="square" lIns="0" tIns="0" rIns="0" bIns="0" rtlCol="0">
            <a:noAutofit/>
          </a:bodyPr>
          <a:lstStyle/>
          <a:p>
            <a:r>
              <a:rPr lang="fr-CA" sz="1400" b="1" dirty="0" err="1">
                <a:solidFill>
                  <a:srgbClr val="000000"/>
                </a:solidFill>
              </a:rPr>
              <a:t>Warfarine</a:t>
            </a:r>
            <a:endParaRPr lang="fr-CA" sz="1400" b="1" dirty="0">
              <a:solidFill>
                <a:srgbClr val="000000"/>
              </a:solidFill>
            </a:endParaRPr>
          </a:p>
        </p:txBody>
      </p:sp>
      <p:sp>
        <p:nvSpPr>
          <p:cNvPr id="19" name="TextBox 25">
            <a:extLst>
              <a:ext uri="{FF2B5EF4-FFF2-40B4-BE49-F238E27FC236}">
                <a16:creationId xmlns:a16="http://schemas.microsoft.com/office/drawing/2014/main" id="{8D8793CC-DA52-43AF-A9AF-99EA374AC983}"/>
              </a:ext>
            </a:extLst>
          </p:cNvPr>
          <p:cNvSpPr txBox="1"/>
          <p:nvPr/>
        </p:nvSpPr>
        <p:spPr>
          <a:xfrm>
            <a:off x="1653884" y="1905117"/>
            <a:ext cx="5256365" cy="221785"/>
          </a:xfrm>
          <a:prstGeom prst="rect">
            <a:avLst/>
          </a:prstGeom>
          <a:solidFill>
            <a:schemeClr val="bg1"/>
          </a:solidFill>
        </p:spPr>
        <p:txBody>
          <a:bodyPr wrap="square" lIns="0" tIns="0" rIns="0" bIns="0" rtlCol="0">
            <a:noAutofit/>
          </a:bodyPr>
          <a:lstStyle/>
          <a:p>
            <a:r>
              <a:rPr lang="fr-CA" sz="1400" dirty="0">
                <a:solidFill>
                  <a:srgbClr val="000000"/>
                </a:solidFill>
              </a:rPr>
              <a:t>N</a:t>
            </a:r>
            <a:r>
              <a:rPr lang="fr-CA" sz="1400" baseline="30000" dirty="0">
                <a:solidFill>
                  <a:srgbClr val="000000"/>
                </a:solidFill>
              </a:rPr>
              <a:t>bre</a:t>
            </a:r>
            <a:r>
              <a:rPr lang="fr-CA" sz="1400" dirty="0">
                <a:solidFill>
                  <a:srgbClr val="000000"/>
                </a:solidFill>
              </a:rPr>
              <a:t> d’événements (incidence par 100 années-personnes)</a:t>
            </a:r>
          </a:p>
        </p:txBody>
      </p:sp>
      <p:sp>
        <p:nvSpPr>
          <p:cNvPr id="20" name="TextBox 29">
            <a:extLst>
              <a:ext uri="{FF2B5EF4-FFF2-40B4-BE49-F238E27FC236}">
                <a16:creationId xmlns:a16="http://schemas.microsoft.com/office/drawing/2014/main" id="{760471BA-CB44-4945-8272-BF9A4B00185E}"/>
              </a:ext>
            </a:extLst>
          </p:cNvPr>
          <p:cNvSpPr txBox="1"/>
          <p:nvPr/>
        </p:nvSpPr>
        <p:spPr>
          <a:xfrm>
            <a:off x="165186" y="2075283"/>
            <a:ext cx="2178495" cy="2213274"/>
          </a:xfrm>
          <a:prstGeom prst="rect">
            <a:avLst/>
          </a:prstGeom>
          <a:solidFill>
            <a:schemeClr val="bg1"/>
          </a:solidFill>
        </p:spPr>
        <p:txBody>
          <a:bodyPr wrap="square" lIns="0" tIns="0" rIns="0" bIns="0" rtlCol="0">
            <a:noAutofit/>
          </a:bodyPr>
          <a:lstStyle/>
          <a:p>
            <a:pPr>
              <a:spcBef>
                <a:spcPts val="100"/>
              </a:spcBef>
              <a:spcAft>
                <a:spcPts val="100"/>
              </a:spcAft>
            </a:pPr>
            <a:r>
              <a:rPr lang="fr-CA" sz="1400" b="1" dirty="0" err="1">
                <a:solidFill>
                  <a:srgbClr val="000000"/>
                </a:solidFill>
              </a:rPr>
              <a:t>Dabigatran</a:t>
            </a:r>
            <a:r>
              <a:rPr lang="fr-CA" sz="1400" b="1" dirty="0">
                <a:solidFill>
                  <a:srgbClr val="000000"/>
                </a:solidFill>
              </a:rPr>
              <a:t> p/r à la </a:t>
            </a:r>
            <a:r>
              <a:rPr lang="fr-CA" sz="1400" b="1" dirty="0" err="1">
                <a:solidFill>
                  <a:srgbClr val="000000"/>
                </a:solidFill>
              </a:rPr>
              <a:t>warfarine</a:t>
            </a:r>
            <a:endParaRPr lang="fr-CA" sz="1400" b="1" dirty="0">
              <a:solidFill>
                <a:srgbClr val="000000"/>
              </a:solidFill>
            </a:endParaRPr>
          </a:p>
          <a:p>
            <a:pPr marL="180975">
              <a:spcBef>
                <a:spcPts val="100"/>
              </a:spcBef>
              <a:spcAft>
                <a:spcPts val="100"/>
              </a:spcAft>
            </a:pPr>
            <a:r>
              <a:rPr lang="fr-CA" sz="1400" b="1" dirty="0">
                <a:solidFill>
                  <a:srgbClr val="000000"/>
                </a:solidFill>
              </a:rPr>
              <a:t>AVC/ES</a:t>
            </a:r>
          </a:p>
          <a:p>
            <a:pPr marL="361950">
              <a:spcBef>
                <a:spcPts val="100"/>
              </a:spcBef>
              <a:spcAft>
                <a:spcPts val="100"/>
              </a:spcAft>
            </a:pPr>
            <a:r>
              <a:rPr lang="fr-CA" sz="1400" b="1" dirty="0">
                <a:solidFill>
                  <a:srgbClr val="000000"/>
                </a:solidFill>
              </a:rPr>
              <a:t>AVC ischémique</a:t>
            </a:r>
          </a:p>
          <a:p>
            <a:pPr marL="361950">
              <a:spcBef>
                <a:spcPts val="100"/>
              </a:spcBef>
              <a:spcAft>
                <a:spcPts val="100"/>
              </a:spcAft>
            </a:pPr>
            <a:r>
              <a:rPr lang="fr-CA" sz="1400" b="1" dirty="0">
                <a:solidFill>
                  <a:srgbClr val="000000"/>
                </a:solidFill>
              </a:rPr>
              <a:t>AVC hémorragique</a:t>
            </a:r>
          </a:p>
          <a:p>
            <a:pPr marL="361950">
              <a:spcBef>
                <a:spcPts val="100"/>
              </a:spcBef>
              <a:spcAft>
                <a:spcPts val="100"/>
              </a:spcAft>
            </a:pPr>
            <a:r>
              <a:rPr lang="fr-CA" sz="1400" b="1" dirty="0">
                <a:solidFill>
                  <a:srgbClr val="000000"/>
                </a:solidFill>
              </a:rPr>
              <a:t>ES</a:t>
            </a:r>
          </a:p>
          <a:p>
            <a:pPr marL="180975">
              <a:spcBef>
                <a:spcPts val="100"/>
              </a:spcBef>
              <a:spcAft>
                <a:spcPts val="100"/>
              </a:spcAft>
            </a:pPr>
            <a:r>
              <a:rPr lang="fr-CA" sz="1400" b="1" dirty="0">
                <a:solidFill>
                  <a:srgbClr val="000000"/>
                </a:solidFill>
              </a:rPr>
              <a:t>Hémorragie grave</a:t>
            </a:r>
          </a:p>
          <a:p>
            <a:pPr marL="361950">
              <a:spcBef>
                <a:spcPts val="100"/>
              </a:spcBef>
              <a:spcAft>
                <a:spcPts val="100"/>
              </a:spcAft>
            </a:pPr>
            <a:r>
              <a:rPr lang="fr-CA" sz="1400" b="1" dirty="0">
                <a:solidFill>
                  <a:srgbClr val="000000"/>
                </a:solidFill>
              </a:rPr>
              <a:t>Hémorragie GI</a:t>
            </a:r>
          </a:p>
          <a:p>
            <a:pPr marL="361950">
              <a:spcBef>
                <a:spcPts val="100"/>
              </a:spcBef>
              <a:spcAft>
                <a:spcPts val="100"/>
              </a:spcAft>
            </a:pPr>
            <a:r>
              <a:rPr lang="fr-CA" sz="1400" b="1" dirty="0">
                <a:solidFill>
                  <a:srgbClr val="000000"/>
                </a:solidFill>
              </a:rPr>
              <a:t>HIC</a:t>
            </a:r>
          </a:p>
          <a:p>
            <a:pPr marL="361950">
              <a:spcBef>
                <a:spcPts val="100"/>
              </a:spcBef>
              <a:spcAft>
                <a:spcPts val="100"/>
              </a:spcAft>
            </a:pPr>
            <a:r>
              <a:rPr lang="fr-CA" sz="1400" b="1" dirty="0">
                <a:solidFill>
                  <a:srgbClr val="000000"/>
                </a:solidFill>
              </a:rPr>
              <a:t>Autre hémorragie</a:t>
            </a:r>
          </a:p>
        </p:txBody>
      </p:sp>
      <p:sp>
        <p:nvSpPr>
          <p:cNvPr id="21" name="TextBox 30">
            <a:extLst>
              <a:ext uri="{FF2B5EF4-FFF2-40B4-BE49-F238E27FC236}">
                <a16:creationId xmlns:a16="http://schemas.microsoft.com/office/drawing/2014/main" id="{F184766E-CDF9-400E-92D8-7D148B02C35E}"/>
              </a:ext>
            </a:extLst>
          </p:cNvPr>
          <p:cNvSpPr txBox="1"/>
          <p:nvPr/>
        </p:nvSpPr>
        <p:spPr>
          <a:xfrm>
            <a:off x="4385732" y="4572496"/>
            <a:ext cx="1593422" cy="221785"/>
          </a:xfrm>
          <a:prstGeom prst="rect">
            <a:avLst/>
          </a:prstGeom>
          <a:solidFill>
            <a:schemeClr val="bg1"/>
          </a:solidFill>
        </p:spPr>
        <p:txBody>
          <a:bodyPr wrap="square" lIns="0" tIns="0" rIns="0" bIns="0" rtlCol="0">
            <a:noAutofit/>
          </a:bodyPr>
          <a:lstStyle/>
          <a:p>
            <a:pPr algn="ctr"/>
            <a:r>
              <a:rPr lang="fr-CA" sz="1400" b="1" dirty="0">
                <a:solidFill>
                  <a:srgbClr val="45C4D8"/>
                </a:solidFill>
                <a:latin typeface="Arial Narrow" panose="020B0606020202030204" pitchFamily="34" charset="0"/>
                <a:cs typeface="Aharoni" panose="02010803020104030203" pitchFamily="2" charset="-79"/>
              </a:rPr>
              <a:t>En faveur du </a:t>
            </a:r>
            <a:r>
              <a:rPr lang="fr-CA" sz="1400" b="1" dirty="0" err="1">
                <a:solidFill>
                  <a:srgbClr val="45C4D8"/>
                </a:solidFill>
                <a:latin typeface="Arial Narrow" panose="020B0606020202030204" pitchFamily="34" charset="0"/>
                <a:cs typeface="Aharoni" panose="02010803020104030203" pitchFamily="2" charset="-79"/>
              </a:rPr>
              <a:t>dabigatran</a:t>
            </a:r>
            <a:endParaRPr lang="fr-CA" sz="1400" b="1" dirty="0">
              <a:solidFill>
                <a:srgbClr val="45C4D8"/>
              </a:solidFill>
              <a:latin typeface="Arial Narrow" panose="020B0606020202030204" pitchFamily="34" charset="0"/>
              <a:cs typeface="Aharoni" panose="02010803020104030203" pitchFamily="2" charset="-79"/>
            </a:endParaRPr>
          </a:p>
        </p:txBody>
      </p:sp>
      <p:sp>
        <p:nvSpPr>
          <p:cNvPr id="22" name="TextBox 31">
            <a:extLst>
              <a:ext uri="{FF2B5EF4-FFF2-40B4-BE49-F238E27FC236}">
                <a16:creationId xmlns:a16="http://schemas.microsoft.com/office/drawing/2014/main" id="{BE9D6053-4E9C-45B5-8647-0FA44B7C3532}"/>
              </a:ext>
            </a:extLst>
          </p:cNvPr>
          <p:cNvSpPr txBox="1"/>
          <p:nvPr/>
        </p:nvSpPr>
        <p:spPr>
          <a:xfrm>
            <a:off x="5979154" y="4566007"/>
            <a:ext cx="1327519" cy="221785"/>
          </a:xfrm>
          <a:prstGeom prst="rect">
            <a:avLst/>
          </a:prstGeom>
          <a:solidFill>
            <a:schemeClr val="bg1"/>
          </a:solidFill>
        </p:spPr>
        <p:txBody>
          <a:bodyPr wrap="square" lIns="0" tIns="0" rIns="0" bIns="0" rtlCol="0">
            <a:noAutofit/>
          </a:bodyPr>
          <a:lstStyle/>
          <a:p>
            <a:pPr algn="ctr"/>
            <a:r>
              <a:rPr lang="fr-CA" sz="1400" b="1" dirty="0">
                <a:solidFill>
                  <a:srgbClr val="4071AF"/>
                </a:solidFill>
                <a:latin typeface="Arial Narrow" panose="020B0606020202030204" pitchFamily="34" charset="0"/>
                <a:cs typeface="Aharoni" panose="02010803020104030203" pitchFamily="2" charset="-79"/>
              </a:rPr>
              <a:t>En faveur de la </a:t>
            </a:r>
            <a:r>
              <a:rPr lang="fr-CA" sz="1400" b="1" dirty="0" err="1">
                <a:solidFill>
                  <a:srgbClr val="4071AF"/>
                </a:solidFill>
                <a:latin typeface="Arial Narrow" panose="020B0606020202030204" pitchFamily="34" charset="0"/>
                <a:cs typeface="Aharoni" panose="02010803020104030203" pitchFamily="2" charset="-79"/>
              </a:rPr>
              <a:t>warfarine</a:t>
            </a:r>
            <a:endParaRPr lang="fr-CA" sz="1400" b="1" dirty="0">
              <a:solidFill>
                <a:srgbClr val="4071AF"/>
              </a:solidFill>
              <a:latin typeface="Arial Narrow" panose="020B0606020202030204" pitchFamily="34" charset="0"/>
              <a:cs typeface="Aharoni" panose="02010803020104030203" pitchFamily="2" charset="-79"/>
            </a:endParaRPr>
          </a:p>
        </p:txBody>
      </p:sp>
      <p:sp>
        <p:nvSpPr>
          <p:cNvPr id="23" name="TextBox 32">
            <a:extLst>
              <a:ext uri="{FF2B5EF4-FFF2-40B4-BE49-F238E27FC236}">
                <a16:creationId xmlns:a16="http://schemas.microsoft.com/office/drawing/2014/main" id="{3229EAF4-86E8-40AD-81F2-AA3FAF4F4F5B}"/>
              </a:ext>
            </a:extLst>
          </p:cNvPr>
          <p:cNvSpPr txBox="1"/>
          <p:nvPr/>
        </p:nvSpPr>
        <p:spPr>
          <a:xfrm>
            <a:off x="3596587" y="1625104"/>
            <a:ext cx="902766" cy="221785"/>
          </a:xfrm>
          <a:prstGeom prst="rect">
            <a:avLst/>
          </a:prstGeom>
          <a:solidFill>
            <a:schemeClr val="bg1"/>
          </a:solidFill>
        </p:spPr>
        <p:txBody>
          <a:bodyPr wrap="square" lIns="0" tIns="0" rIns="0" bIns="0" rtlCol="0">
            <a:noAutofit/>
          </a:bodyPr>
          <a:lstStyle/>
          <a:p>
            <a:r>
              <a:rPr lang="fr-CA" sz="1600" b="1" dirty="0" err="1">
                <a:solidFill>
                  <a:srgbClr val="4071AF"/>
                </a:solidFill>
                <a:latin typeface="Arial Narrow" panose="020B0606020202030204" pitchFamily="34" charset="0"/>
                <a:cs typeface="Aharoni" panose="02010803020104030203" pitchFamily="2" charset="-79"/>
              </a:rPr>
              <a:t>Warfarine</a:t>
            </a:r>
            <a:endParaRPr lang="fr-CA" sz="1600" b="1" dirty="0">
              <a:solidFill>
                <a:srgbClr val="4071AF"/>
              </a:solidFill>
              <a:latin typeface="Arial Narrow" panose="020B0606020202030204" pitchFamily="34" charset="0"/>
              <a:cs typeface="Aharoni" panose="02010803020104030203" pitchFamily="2" charset="-79"/>
            </a:endParaRPr>
          </a:p>
        </p:txBody>
      </p:sp>
      <p:sp>
        <p:nvSpPr>
          <p:cNvPr id="24" name="TextBox 32">
            <a:extLst>
              <a:ext uri="{FF2B5EF4-FFF2-40B4-BE49-F238E27FC236}">
                <a16:creationId xmlns:a16="http://schemas.microsoft.com/office/drawing/2014/main" id="{3229EAF4-86E8-40AD-81F2-AA3FAF4F4F5B}"/>
              </a:ext>
            </a:extLst>
          </p:cNvPr>
          <p:cNvSpPr txBox="1"/>
          <p:nvPr/>
        </p:nvSpPr>
        <p:spPr>
          <a:xfrm>
            <a:off x="2343681" y="1625104"/>
            <a:ext cx="902766" cy="221785"/>
          </a:xfrm>
          <a:prstGeom prst="rect">
            <a:avLst/>
          </a:prstGeom>
          <a:solidFill>
            <a:schemeClr val="bg1"/>
          </a:solidFill>
        </p:spPr>
        <p:txBody>
          <a:bodyPr wrap="square" lIns="0" tIns="0" rIns="0" bIns="0" rtlCol="0">
            <a:noAutofit/>
          </a:bodyPr>
          <a:lstStyle/>
          <a:p>
            <a:r>
              <a:rPr lang="fr-CA" sz="1600" b="1" dirty="0" err="1">
                <a:solidFill>
                  <a:srgbClr val="45C4D8"/>
                </a:solidFill>
                <a:latin typeface="Arial Narrow" panose="020B0606020202030204" pitchFamily="34" charset="0"/>
                <a:cs typeface="Aharoni" panose="02010803020104030203" pitchFamily="2" charset="-79"/>
              </a:rPr>
              <a:t>Dabigatran</a:t>
            </a:r>
            <a:r>
              <a:rPr lang="fr-CA" sz="1600" b="1" dirty="0">
                <a:solidFill>
                  <a:srgbClr val="45C4D8"/>
                </a:solidFill>
                <a:latin typeface="Arial Narrow" panose="020B0606020202030204" pitchFamily="34" charset="0"/>
                <a:cs typeface="Aharoni" panose="02010803020104030203" pitchFamily="2" charset="-79"/>
              </a:rPr>
              <a:t> </a:t>
            </a:r>
          </a:p>
        </p:txBody>
      </p:sp>
    </p:spTree>
    <p:extLst>
      <p:ext uri="{BB962C8B-B14F-4D97-AF65-F5344CB8AC3E}">
        <p14:creationId xmlns:p14="http://schemas.microsoft.com/office/powerpoint/2010/main" val="12890937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6448" y="1225130"/>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8545FEA6-91B3-4CEA-BDDB-78E11F2A9A3F}"/>
              </a:ext>
            </a:extLst>
          </p:cNvPr>
          <p:cNvSpPr/>
          <p:nvPr/>
        </p:nvSpPr>
        <p:spPr>
          <a:xfrm>
            <a:off x="59055" y="93704"/>
            <a:ext cx="7416165" cy="1015663"/>
          </a:xfrm>
          <a:prstGeom prst="rect">
            <a:avLst/>
          </a:prstGeom>
          <a:noFill/>
        </p:spPr>
        <p:txBody>
          <a:bodyPr wrap="square">
            <a:spAutoFit/>
          </a:bodyPr>
          <a:lstStyle/>
          <a:p>
            <a:pPr lvl="0">
              <a:defRPr/>
            </a:pPr>
            <a:r>
              <a:rPr lang="fr-FR" sz="2000" b="1" dirty="0">
                <a:solidFill>
                  <a:srgbClr val="183059"/>
                </a:solidFill>
                <a:latin typeface="Arial Narrow" panose="020B0606020202030204" pitchFamily="34" charset="0"/>
                <a:cs typeface="Aharoni" panose="02010803020104030203" pitchFamily="2" charset="-79"/>
              </a:rPr>
              <a:t>Analyse principale : Taux d’incidence et RRI d’AVC/ES et d’hémorragie majeure dans les cohortes </a:t>
            </a:r>
            <a:r>
              <a:rPr lang="fr-CA" sz="2000" b="1" dirty="0" err="1">
                <a:solidFill>
                  <a:srgbClr val="45C4D8"/>
                </a:solidFill>
                <a:latin typeface="Arial Narrow" panose="020B0606020202030204" pitchFamily="34" charset="0"/>
                <a:cs typeface="Aharoni" panose="02010803020104030203" pitchFamily="2" charset="-79"/>
              </a:rPr>
              <a:t>rivaroxaban-</a:t>
            </a:r>
            <a:r>
              <a:rPr lang="fr-CA" sz="2000" b="1" dirty="0" err="1">
                <a:solidFill>
                  <a:srgbClr val="4071AF"/>
                </a:solidFill>
                <a:latin typeface="Arial Narrow" panose="020B0606020202030204" pitchFamily="34" charset="0"/>
                <a:cs typeface="Aharoni" panose="02010803020104030203" pitchFamily="2" charset="-79"/>
              </a:rPr>
              <a:t>warfarine</a:t>
            </a:r>
            <a:r>
              <a:rPr lang="fr-FR" sz="2000" b="1" dirty="0" smtClean="0">
                <a:solidFill>
                  <a:srgbClr val="183059"/>
                </a:solidFill>
                <a:latin typeface="Arial Narrow" panose="020B0606020202030204" pitchFamily="34" charset="0"/>
                <a:cs typeface="Aharoni" panose="02010803020104030203" pitchFamily="2" charset="-79"/>
              </a:rPr>
              <a:t> </a:t>
            </a:r>
            <a:r>
              <a:rPr lang="fr-FR" sz="2000" b="1" dirty="0">
                <a:solidFill>
                  <a:srgbClr val="183059"/>
                </a:solidFill>
                <a:latin typeface="Arial Narrow" panose="020B0606020202030204" pitchFamily="34" charset="0"/>
                <a:cs typeface="Aharoni" panose="02010803020104030203" pitchFamily="2" charset="-79"/>
              </a:rPr>
              <a:t>appariées en fonction du score de propension</a:t>
            </a:r>
            <a:endParaRPr lang="en-CA" sz="2000" b="1" dirty="0">
              <a:solidFill>
                <a:srgbClr val="0070C0"/>
              </a:solidFill>
              <a:latin typeface="Arial Narrow" panose="020B0606020202030204" pitchFamily="34" charset="0"/>
              <a:cs typeface="Aharoni" panose="02010803020104030203" pitchFamily="2" charset="-79"/>
            </a:endParaRPr>
          </a:p>
        </p:txBody>
      </p:sp>
      <p:sp>
        <p:nvSpPr>
          <p:cNvPr id="12" name="Rectangle 11">
            <a:extLst>
              <a:ext uri="{FF2B5EF4-FFF2-40B4-BE49-F238E27FC236}">
                <a16:creationId xmlns:a16="http://schemas.microsoft.com/office/drawing/2014/main" id="{2AECBCDA-5E07-409A-8F17-E36050586DFB}"/>
              </a:ext>
            </a:extLst>
          </p:cNvPr>
          <p:cNvSpPr/>
          <p:nvPr/>
        </p:nvSpPr>
        <p:spPr>
          <a:xfrm>
            <a:off x="0" y="6401169"/>
            <a:ext cx="9144000" cy="456831"/>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13" name="Picture 12" descr="CHRC-logo_blue.png">
            <a:extLst>
              <a:ext uri="{FF2B5EF4-FFF2-40B4-BE49-F238E27FC236}">
                <a16:creationId xmlns:a16="http://schemas.microsoft.com/office/drawing/2014/main" id="{F5F338AB-7CB1-4E75-B69F-7A7105565674}"/>
              </a:ext>
            </a:extLst>
          </p:cNvPr>
          <p:cNvPicPr>
            <a:picLocks noChangeAspect="1"/>
          </p:cNvPicPr>
          <p:nvPr/>
        </p:nvPicPr>
        <p:blipFill>
          <a:blip r:embed="rId4" cstate="print">
            <a:extLst>
              <a:ext uri="{BEBA8EAE-BF5A-486C-A8C5-ECC9F3942E4B}">
                <a14:imgProps xmlns:a14="http://schemas.microsoft.com/office/drawing/2010/main">
                  <a14:imgLayer r:embed="rId5">
                    <a14:imgEffect>
                      <a14:saturation sat="66000"/>
                    </a14:imgEffect>
                  </a14:imgLayer>
                </a14:imgProps>
              </a:ext>
              <a:ext uri="{28A0092B-C50C-407E-A947-70E740481C1C}">
                <a14:useLocalDpi xmlns:a14="http://schemas.microsoft.com/office/drawing/2010/main" val="0"/>
              </a:ext>
            </a:extLst>
          </a:blip>
          <a:stretch>
            <a:fillRect/>
          </a:stretch>
        </p:blipFill>
        <p:spPr>
          <a:xfrm>
            <a:off x="8206029" y="6085781"/>
            <a:ext cx="716292" cy="712746"/>
          </a:xfrm>
          <a:prstGeom prst="rect">
            <a:avLst/>
          </a:prstGeom>
        </p:spPr>
      </p:pic>
      <p:sp>
        <p:nvSpPr>
          <p:cNvPr id="11" name="Text Box 3">
            <a:extLst>
              <a:ext uri="{FF2B5EF4-FFF2-40B4-BE49-F238E27FC236}">
                <a16:creationId xmlns:a16="http://schemas.microsoft.com/office/drawing/2014/main" id="{463F200F-D9DC-4E02-8310-89E6728C91E8}"/>
              </a:ext>
            </a:extLst>
          </p:cNvPr>
          <p:cNvSpPr txBox="1">
            <a:spLocks noChangeArrowheads="1"/>
          </p:cNvSpPr>
          <p:nvPr/>
        </p:nvSpPr>
        <p:spPr bwMode="auto">
          <a:xfrm>
            <a:off x="92104" y="6499534"/>
            <a:ext cx="6674132" cy="246221"/>
          </a:xfrm>
          <a:prstGeom prst="rect">
            <a:avLst/>
          </a:prstGeom>
          <a:noFill/>
          <a:ln w="9525">
            <a:noFill/>
            <a:miter lim="800000"/>
            <a:headEnd/>
            <a:tailEnd/>
          </a:ln>
        </p:spPr>
        <p:txBody>
          <a:bodyPr wrap="square">
            <a:spAutoFit/>
          </a:bodyPr>
          <a:lstStyle/>
          <a:p>
            <a:pPr lvl="0"/>
            <a:r>
              <a:rPr lang="fr-FR" sz="1000" dirty="0">
                <a:solidFill>
                  <a:prstClr val="white"/>
                </a:solidFill>
                <a:latin typeface="Arial Narrow" panose="020B0606020202030204" pitchFamily="34" charset="0"/>
              </a:rPr>
              <a:t>Lip et al. Stroke. 2018; 49: 2933-2944;  mis à jour le 10 janvier 2020.</a:t>
            </a:r>
          </a:p>
        </p:txBody>
      </p:sp>
      <p:pic>
        <p:nvPicPr>
          <p:cNvPr id="10" name="4E92DA43-5712-40E9-AFDC-2C1062C78C6F" descr="7646DFF2-B812-4635-AA57-5171E34E5A45@chrc">
            <a:extLst>
              <a:ext uri="{FF2B5EF4-FFF2-40B4-BE49-F238E27FC236}">
                <a16:creationId xmlns:a16="http://schemas.microsoft.com/office/drawing/2014/main" id="{B0BAFCC7-055E-468D-B839-EFE3D767959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46366" y="205884"/>
            <a:ext cx="1494821" cy="85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6" name="Group 25">
            <a:extLst>
              <a:ext uri="{FF2B5EF4-FFF2-40B4-BE49-F238E27FC236}">
                <a16:creationId xmlns:a16="http://schemas.microsoft.com/office/drawing/2014/main" id="{EF71D098-108F-475F-B8B3-98D1A8E37A29}"/>
              </a:ext>
            </a:extLst>
          </p:cNvPr>
          <p:cNvGrpSpPr/>
          <p:nvPr/>
        </p:nvGrpSpPr>
        <p:grpSpPr>
          <a:xfrm>
            <a:off x="-6447" y="5411652"/>
            <a:ext cx="9150447" cy="578638"/>
            <a:chOff x="381000" y="5675619"/>
            <a:chExt cx="11361804" cy="172294"/>
          </a:xfrm>
        </p:grpSpPr>
        <p:sp>
          <p:nvSpPr>
            <p:cNvPr id="27" name="Rectangle 26">
              <a:extLst>
                <a:ext uri="{FF2B5EF4-FFF2-40B4-BE49-F238E27FC236}">
                  <a16:creationId xmlns:a16="http://schemas.microsoft.com/office/drawing/2014/main" id="{38CD753A-1892-443F-9303-907EAF7B3DF3}"/>
                </a:ext>
              </a:extLst>
            </p:cNvPr>
            <p:cNvSpPr/>
            <p:nvPr/>
          </p:nvSpPr>
          <p:spPr bwMode="auto">
            <a:xfrm>
              <a:off x="381000" y="5675619"/>
              <a:ext cx="11353799" cy="166334"/>
            </a:xfrm>
            <a:prstGeom prst="rect">
              <a:avLst/>
            </a:prstGeom>
            <a:solidFill>
              <a:schemeClr val="accent1"/>
            </a:solidFill>
            <a:ln w="12700" cap="flat" cmpd="sng" algn="ctr">
              <a:noFill/>
              <a:prstDash val="solid"/>
              <a:round/>
              <a:headEnd type="none" w="med" len="med"/>
              <a:tailEnd type="none" w="med" len="med"/>
            </a:ln>
            <a:effectLst/>
          </p:spPr>
          <p:txBody>
            <a:bodyPr vert="horz" wrap="square" lIns="18288" tIns="0" rIns="0" bIns="0" numCol="1" rtlCol="0" anchor="t" anchorCtr="0" compatLnSpc="1">
              <a:prstTxWarp prst="textNoShape">
                <a:avLst/>
              </a:prstTxWarp>
              <a:spAutoFit/>
            </a:bodyPr>
            <a:lstStyle/>
            <a:p>
              <a:pPr defTabSz="863600" eaLnBrk="0" fontAlgn="base" hangingPunct="0">
                <a:lnSpc>
                  <a:spcPct val="90000"/>
                </a:lnSpc>
                <a:spcBef>
                  <a:spcPct val="30000"/>
                </a:spcBef>
                <a:spcAft>
                  <a:spcPct val="0"/>
                </a:spcAft>
              </a:pPr>
              <a:endParaRPr lang="en-US" sz="1200" b="1" dirty="0">
                <a:solidFill>
                  <a:srgbClr val="1C3A56"/>
                </a:solidFill>
                <a:latin typeface="Arial Narrow" panose="020B0606020202030204" pitchFamily="34" charset="0"/>
                <a:ea typeface="Arial Unicode MS" pitchFamily="34" charset="-128"/>
                <a:cs typeface="Arial" charset="0"/>
              </a:endParaRPr>
            </a:p>
          </p:txBody>
        </p:sp>
        <p:sp>
          <p:nvSpPr>
            <p:cNvPr id="28" name="Content Placeholder 2">
              <a:extLst>
                <a:ext uri="{FF2B5EF4-FFF2-40B4-BE49-F238E27FC236}">
                  <a16:creationId xmlns:a16="http://schemas.microsoft.com/office/drawing/2014/main" id="{9F620A8B-52CC-447D-998F-E70C22736725}"/>
                </a:ext>
              </a:extLst>
            </p:cNvPr>
            <p:cNvSpPr txBox="1">
              <a:spLocks/>
            </p:cNvSpPr>
            <p:nvPr/>
          </p:nvSpPr>
          <p:spPr bwMode="auto">
            <a:xfrm>
              <a:off x="422535" y="5692773"/>
              <a:ext cx="11320269" cy="15514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342900" indent="-342900" algn="l" rtl="0" eaLnBrk="0" fontAlgn="base" hangingPunct="0">
                <a:lnSpc>
                  <a:spcPct val="90000"/>
                </a:lnSpc>
                <a:spcBef>
                  <a:spcPct val="30000"/>
                </a:spcBef>
                <a:spcAft>
                  <a:spcPct val="0"/>
                </a:spcAft>
                <a:defRPr sz="2400" b="1">
                  <a:solidFill>
                    <a:srgbClr val="2A4364"/>
                  </a:solidFill>
                  <a:latin typeface="+mn-lt"/>
                  <a:ea typeface="+mn-ea"/>
                  <a:cs typeface="+mn-cs"/>
                </a:defRPr>
              </a:lvl1pPr>
              <a:lvl2pPr marL="284163" indent="-282575" algn="l" rtl="0" eaLnBrk="0" fontAlgn="base" hangingPunct="0">
                <a:lnSpc>
                  <a:spcPct val="90000"/>
                </a:lnSpc>
                <a:spcBef>
                  <a:spcPct val="30000"/>
                </a:spcBef>
                <a:spcAft>
                  <a:spcPct val="0"/>
                </a:spcAft>
                <a:buClr>
                  <a:srgbClr val="FFCC00"/>
                </a:buClr>
                <a:buFont typeface="Wingdings" pitchFamily="2" charset="2"/>
                <a:buChar char="§"/>
                <a:defRPr sz="2400">
                  <a:solidFill>
                    <a:srgbClr val="2A4364"/>
                  </a:solidFill>
                  <a:latin typeface="+mn-lt"/>
                </a:defRPr>
              </a:lvl2pPr>
              <a:lvl3pPr marL="685800" indent="-287338" algn="l" rtl="0" eaLnBrk="0" fontAlgn="base" hangingPunct="0">
                <a:lnSpc>
                  <a:spcPct val="90000"/>
                </a:lnSpc>
                <a:spcBef>
                  <a:spcPct val="30000"/>
                </a:spcBef>
                <a:spcAft>
                  <a:spcPct val="0"/>
                </a:spcAft>
                <a:buClr>
                  <a:srgbClr val="FFCC00"/>
                </a:buClr>
                <a:buFont typeface="Arial" charset="0"/>
                <a:buChar char="–"/>
                <a:defRPr sz="2000">
                  <a:solidFill>
                    <a:srgbClr val="2A4364"/>
                  </a:solidFill>
                  <a:latin typeface="+mn-lt"/>
                </a:defRPr>
              </a:lvl3pPr>
              <a:lvl4pPr marL="1085850" indent="-285750" algn="l" rtl="0" eaLnBrk="0" fontAlgn="base" hangingPunct="0">
                <a:lnSpc>
                  <a:spcPct val="90000"/>
                </a:lnSpc>
                <a:spcBef>
                  <a:spcPct val="30000"/>
                </a:spcBef>
                <a:spcAft>
                  <a:spcPct val="0"/>
                </a:spcAft>
                <a:buClr>
                  <a:srgbClr val="FFCC00"/>
                </a:buClr>
                <a:buChar char="•"/>
                <a:defRPr>
                  <a:solidFill>
                    <a:srgbClr val="2A4364"/>
                  </a:solidFill>
                  <a:latin typeface="+mn-lt"/>
                </a:defRPr>
              </a:lvl4pPr>
              <a:lvl5pPr marL="1485900" indent="-285750" algn="l" rtl="0" eaLnBrk="0" fontAlgn="base" hangingPunct="0">
                <a:lnSpc>
                  <a:spcPct val="90000"/>
                </a:lnSpc>
                <a:spcBef>
                  <a:spcPct val="30000"/>
                </a:spcBef>
                <a:spcAft>
                  <a:spcPct val="0"/>
                </a:spcAft>
                <a:buClr>
                  <a:srgbClr val="FFCC00"/>
                </a:buClr>
                <a:buFont typeface="Arial" charset="0"/>
                <a:buChar char="–"/>
                <a:defRPr sz="1600">
                  <a:solidFill>
                    <a:srgbClr val="2A4364"/>
                  </a:solidFill>
                  <a:latin typeface="+mn-lt"/>
                </a:defRPr>
              </a:lvl5pPr>
              <a:lvl6pPr marL="1943100" indent="-285750" algn="l" rtl="0" fontAlgn="base">
                <a:lnSpc>
                  <a:spcPct val="90000"/>
                </a:lnSpc>
                <a:spcBef>
                  <a:spcPct val="30000"/>
                </a:spcBef>
                <a:spcAft>
                  <a:spcPct val="0"/>
                </a:spcAft>
                <a:buClr>
                  <a:srgbClr val="FFCC00"/>
                </a:buClr>
                <a:buFont typeface="Arial" charset="0"/>
                <a:buChar char="–"/>
                <a:defRPr sz="1600">
                  <a:solidFill>
                    <a:srgbClr val="2A4364"/>
                  </a:solidFill>
                  <a:latin typeface="+mn-lt"/>
                </a:defRPr>
              </a:lvl6pPr>
              <a:lvl7pPr marL="2400300" indent="-285750" algn="l" rtl="0" fontAlgn="base">
                <a:lnSpc>
                  <a:spcPct val="90000"/>
                </a:lnSpc>
                <a:spcBef>
                  <a:spcPct val="30000"/>
                </a:spcBef>
                <a:spcAft>
                  <a:spcPct val="0"/>
                </a:spcAft>
                <a:buClr>
                  <a:srgbClr val="FFCC00"/>
                </a:buClr>
                <a:buFont typeface="Arial" charset="0"/>
                <a:buChar char="–"/>
                <a:defRPr sz="1600">
                  <a:solidFill>
                    <a:srgbClr val="2A4364"/>
                  </a:solidFill>
                  <a:latin typeface="+mn-lt"/>
                </a:defRPr>
              </a:lvl7pPr>
              <a:lvl8pPr marL="2857500" indent="-285750" algn="l" rtl="0" fontAlgn="base">
                <a:lnSpc>
                  <a:spcPct val="90000"/>
                </a:lnSpc>
                <a:spcBef>
                  <a:spcPct val="30000"/>
                </a:spcBef>
                <a:spcAft>
                  <a:spcPct val="0"/>
                </a:spcAft>
                <a:buClr>
                  <a:srgbClr val="FFCC00"/>
                </a:buClr>
                <a:buFont typeface="Arial" charset="0"/>
                <a:buChar char="–"/>
                <a:defRPr sz="1600">
                  <a:solidFill>
                    <a:srgbClr val="2A4364"/>
                  </a:solidFill>
                  <a:latin typeface="+mn-lt"/>
                </a:defRPr>
              </a:lvl8pPr>
              <a:lvl9pPr marL="3314700" indent="-285750" algn="l" rtl="0" fontAlgn="base">
                <a:lnSpc>
                  <a:spcPct val="90000"/>
                </a:lnSpc>
                <a:spcBef>
                  <a:spcPct val="30000"/>
                </a:spcBef>
                <a:spcAft>
                  <a:spcPct val="0"/>
                </a:spcAft>
                <a:buClr>
                  <a:srgbClr val="FFCC00"/>
                </a:buClr>
                <a:buFont typeface="Arial" charset="0"/>
                <a:buChar char="–"/>
                <a:defRPr sz="1600">
                  <a:solidFill>
                    <a:srgbClr val="2A4364"/>
                  </a:solidFill>
                  <a:latin typeface="+mn-lt"/>
                </a:defRPr>
              </a:lvl9pPr>
            </a:lstStyle>
            <a:p>
              <a:pPr marL="0" indent="0" algn="ctr" defTabSz="914014">
                <a:lnSpc>
                  <a:spcPct val="100000"/>
                </a:lnSpc>
                <a:spcBef>
                  <a:spcPts val="0"/>
                </a:spcBef>
              </a:pPr>
              <a:r>
                <a:rPr lang="fr-FR" sz="1200" dirty="0">
                  <a:solidFill>
                    <a:srgbClr val="FFFFFF"/>
                  </a:solidFill>
                  <a:latin typeface="Arial Narrow" panose="020B0606020202030204" pitchFamily="34" charset="0"/>
                </a:rPr>
                <a:t>Limites : Aucun essai clinique comparatif direct adéquat et bien contrôlé n’a comparé l’efficacité et l’innocuité de divers </a:t>
              </a:r>
              <a:r>
                <a:rPr lang="fr-FR" sz="1200" dirty="0" smtClean="0">
                  <a:solidFill>
                    <a:srgbClr val="FFFFFF"/>
                  </a:solidFill>
                  <a:latin typeface="Arial Narrow" panose="020B0606020202030204" pitchFamily="34" charset="0"/>
                </a:rPr>
                <a:t>AOD.</a:t>
              </a:r>
              <a:endParaRPr lang="fr-FR" sz="1200" dirty="0">
                <a:solidFill>
                  <a:srgbClr val="FFFFFF"/>
                </a:solidFill>
                <a:latin typeface="Arial Narrow" panose="020B0606020202030204" pitchFamily="34" charset="0"/>
              </a:endParaRPr>
            </a:p>
            <a:p>
              <a:pPr marL="0" indent="0" algn="ctr" defTabSz="914014">
                <a:lnSpc>
                  <a:spcPct val="100000"/>
                </a:lnSpc>
                <a:spcBef>
                  <a:spcPts val="0"/>
                </a:spcBef>
              </a:pPr>
              <a:r>
                <a:rPr lang="fr-FR" sz="1200" dirty="0">
                  <a:solidFill>
                    <a:srgbClr val="FFFFFF"/>
                  </a:solidFill>
                  <a:latin typeface="Arial Narrow" panose="020B0606020202030204" pitchFamily="34" charset="0"/>
                </a:rPr>
                <a:t>Chaque cohorte était appariée séparément. Par conséquent, il n’est pas approprié de faire des comparaisons entre les cohortes.</a:t>
              </a:r>
            </a:p>
          </p:txBody>
        </p:sp>
      </p:grpSp>
      <p:sp>
        <p:nvSpPr>
          <p:cNvPr id="15" name="Rectangle 14"/>
          <p:cNvSpPr/>
          <p:nvPr/>
        </p:nvSpPr>
        <p:spPr>
          <a:xfrm>
            <a:off x="180082" y="5963354"/>
            <a:ext cx="8770939" cy="392223"/>
          </a:xfrm>
          <a:prstGeom prst="rect">
            <a:avLst/>
          </a:prstGeom>
        </p:spPr>
        <p:txBody>
          <a:bodyPr wrap="square">
            <a:spAutoFit/>
          </a:bodyPr>
          <a:lstStyle/>
          <a:p>
            <a:pPr marL="177800" indent="-177800" defTabSz="914014">
              <a:lnSpc>
                <a:spcPct val="80000"/>
              </a:lnSpc>
              <a:spcBef>
                <a:spcPts val="240"/>
              </a:spcBef>
              <a:defRPr/>
            </a:pPr>
            <a:r>
              <a:rPr lang="fr-CA" sz="1050" dirty="0">
                <a:ea typeface="Arial Unicode MS" pitchFamily="34" charset="-128"/>
                <a:cs typeface="Arial Unicode MS" pitchFamily="34" charset="-128"/>
              </a:rPr>
              <a:t>AOD : anticoagulant oral direct; AVC : accident vasculaire cérébral; ES : embolie systémique; FANV : fibrillation auriculaire non valvulaire; GI : </a:t>
            </a:r>
            <a:r>
              <a:rPr lang="fr-CA" sz="1050" dirty="0" smtClean="0">
                <a:ea typeface="Arial Unicode MS" pitchFamily="34" charset="-128"/>
                <a:cs typeface="Arial Unicode MS" pitchFamily="34" charset="-128"/>
              </a:rPr>
              <a:t>gastro-</a:t>
            </a:r>
          </a:p>
          <a:p>
            <a:pPr marL="177800" indent="-177800" defTabSz="914014">
              <a:lnSpc>
                <a:spcPct val="80000"/>
              </a:lnSpc>
              <a:spcBef>
                <a:spcPts val="240"/>
              </a:spcBef>
              <a:defRPr/>
            </a:pPr>
            <a:r>
              <a:rPr lang="fr-CA" sz="1050" dirty="0" smtClean="0">
                <a:ea typeface="Arial Unicode MS" pitchFamily="34" charset="-128"/>
                <a:cs typeface="Arial Unicode MS" pitchFamily="34" charset="-128"/>
              </a:rPr>
              <a:t>intestinal</a:t>
            </a:r>
            <a:r>
              <a:rPr lang="fr-CA" sz="1050" dirty="0">
                <a:ea typeface="Arial Unicode MS" pitchFamily="34" charset="-128"/>
                <a:cs typeface="Arial Unicode MS" pitchFamily="34" charset="-128"/>
              </a:rPr>
              <a:t>; </a:t>
            </a:r>
            <a:r>
              <a:rPr lang="fr-CA" sz="1050" dirty="0"/>
              <a:t>HIC : hémorragie intracrânienne; IC : intervalle de confiance; </a:t>
            </a:r>
            <a:r>
              <a:rPr lang="fr-CA" sz="1050" dirty="0">
                <a:ea typeface="Arial Unicode MS" pitchFamily="34" charset="-128"/>
                <a:cs typeface="Arial Unicode MS" pitchFamily="34" charset="-128"/>
              </a:rPr>
              <a:t>RRI : rapport des risques instantanés</a:t>
            </a:r>
          </a:p>
        </p:txBody>
      </p:sp>
      <p:pic>
        <p:nvPicPr>
          <p:cNvPr id="16" name="Picture 22">
            <a:extLst>
              <a:ext uri="{FF2B5EF4-FFF2-40B4-BE49-F238E27FC236}">
                <a16:creationId xmlns:a16="http://schemas.microsoft.com/office/drawing/2014/main" id="{30835C86-D7A3-40B1-A54F-752AC86A7E0D}"/>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547876" y="1588252"/>
            <a:ext cx="8475405" cy="3281635"/>
          </a:xfrm>
          <a:prstGeom prst="rect">
            <a:avLst/>
          </a:prstGeom>
        </p:spPr>
      </p:pic>
      <p:sp>
        <p:nvSpPr>
          <p:cNvPr id="17" name="TextBox 23">
            <a:extLst>
              <a:ext uri="{FF2B5EF4-FFF2-40B4-BE49-F238E27FC236}">
                <a16:creationId xmlns:a16="http://schemas.microsoft.com/office/drawing/2014/main" id="{F4825E44-3D2A-4EC5-BDE2-9C0702DB6251}"/>
              </a:ext>
            </a:extLst>
          </p:cNvPr>
          <p:cNvSpPr txBox="1"/>
          <p:nvPr/>
        </p:nvSpPr>
        <p:spPr>
          <a:xfrm>
            <a:off x="7302861" y="1596944"/>
            <a:ext cx="1756001" cy="185229"/>
          </a:xfrm>
          <a:prstGeom prst="rect">
            <a:avLst/>
          </a:prstGeom>
          <a:solidFill>
            <a:schemeClr val="bg1"/>
          </a:solidFill>
        </p:spPr>
        <p:txBody>
          <a:bodyPr wrap="square" lIns="0" tIns="0" rIns="0" bIns="0" rtlCol="0">
            <a:noAutofit/>
          </a:bodyPr>
          <a:lstStyle/>
          <a:p>
            <a:r>
              <a:rPr lang="fr-CA" sz="1400" b="1" dirty="0">
                <a:solidFill>
                  <a:srgbClr val="000000"/>
                </a:solidFill>
              </a:rPr>
              <a:t>Rapport des risques instantanés (IC à 95 %)</a:t>
            </a:r>
          </a:p>
        </p:txBody>
      </p:sp>
      <p:sp>
        <p:nvSpPr>
          <p:cNvPr id="18" name="TextBox 27">
            <a:extLst>
              <a:ext uri="{FF2B5EF4-FFF2-40B4-BE49-F238E27FC236}">
                <a16:creationId xmlns:a16="http://schemas.microsoft.com/office/drawing/2014/main" id="{70CFA15B-21B0-4CA9-8A2C-2F6480D65E9E}"/>
              </a:ext>
            </a:extLst>
          </p:cNvPr>
          <p:cNvSpPr txBox="1"/>
          <p:nvPr/>
        </p:nvSpPr>
        <p:spPr>
          <a:xfrm>
            <a:off x="1654708" y="1801019"/>
            <a:ext cx="5311408" cy="229332"/>
          </a:xfrm>
          <a:prstGeom prst="rect">
            <a:avLst/>
          </a:prstGeom>
          <a:solidFill>
            <a:schemeClr val="bg1"/>
          </a:solidFill>
        </p:spPr>
        <p:txBody>
          <a:bodyPr wrap="square" lIns="0" tIns="0" rIns="0" bIns="0" rtlCol="0">
            <a:noAutofit/>
          </a:bodyPr>
          <a:lstStyle/>
          <a:p>
            <a:r>
              <a:rPr lang="fr-CA" sz="1400" dirty="0">
                <a:solidFill>
                  <a:srgbClr val="000000"/>
                </a:solidFill>
              </a:rPr>
              <a:t>N</a:t>
            </a:r>
            <a:r>
              <a:rPr lang="fr-CA" sz="1400" baseline="30000" dirty="0">
                <a:solidFill>
                  <a:srgbClr val="000000"/>
                </a:solidFill>
              </a:rPr>
              <a:t>bre</a:t>
            </a:r>
            <a:r>
              <a:rPr lang="fr-CA" sz="1400" dirty="0">
                <a:solidFill>
                  <a:srgbClr val="000000"/>
                </a:solidFill>
              </a:rPr>
              <a:t> d’événements (incidence par 100 années-personnes)</a:t>
            </a:r>
          </a:p>
        </p:txBody>
      </p:sp>
      <p:sp>
        <p:nvSpPr>
          <p:cNvPr id="19" name="TextBox 28">
            <a:extLst>
              <a:ext uri="{FF2B5EF4-FFF2-40B4-BE49-F238E27FC236}">
                <a16:creationId xmlns:a16="http://schemas.microsoft.com/office/drawing/2014/main" id="{3CC24E1A-AA75-4675-ABE2-3432DB5B7DC1}"/>
              </a:ext>
            </a:extLst>
          </p:cNvPr>
          <p:cNvSpPr txBox="1"/>
          <p:nvPr/>
        </p:nvSpPr>
        <p:spPr>
          <a:xfrm>
            <a:off x="260619" y="2031922"/>
            <a:ext cx="2363948" cy="2213274"/>
          </a:xfrm>
          <a:prstGeom prst="rect">
            <a:avLst/>
          </a:prstGeom>
          <a:solidFill>
            <a:schemeClr val="bg1"/>
          </a:solidFill>
        </p:spPr>
        <p:txBody>
          <a:bodyPr wrap="square" lIns="0" tIns="0" rIns="0" bIns="0" rtlCol="0">
            <a:noAutofit/>
          </a:bodyPr>
          <a:lstStyle/>
          <a:p>
            <a:pPr>
              <a:spcBef>
                <a:spcPts val="100"/>
              </a:spcBef>
              <a:spcAft>
                <a:spcPts val="100"/>
              </a:spcAft>
            </a:pPr>
            <a:r>
              <a:rPr lang="fr-CA" sz="1400" b="1" dirty="0" err="1">
                <a:solidFill>
                  <a:srgbClr val="000000"/>
                </a:solidFill>
              </a:rPr>
              <a:t>Rivaroxaban</a:t>
            </a:r>
            <a:r>
              <a:rPr lang="fr-CA" sz="1400" b="1" dirty="0">
                <a:solidFill>
                  <a:srgbClr val="000000"/>
                </a:solidFill>
              </a:rPr>
              <a:t> </a:t>
            </a:r>
            <a:r>
              <a:rPr lang="fr-CA" sz="1400" b="1" dirty="0" smtClean="0">
                <a:solidFill>
                  <a:srgbClr val="000000"/>
                </a:solidFill>
              </a:rPr>
              <a:t>p/r </a:t>
            </a:r>
            <a:r>
              <a:rPr lang="fr-CA" sz="1400" b="1" dirty="0">
                <a:solidFill>
                  <a:srgbClr val="000000"/>
                </a:solidFill>
              </a:rPr>
              <a:t>à la </a:t>
            </a:r>
            <a:r>
              <a:rPr lang="fr-CA" sz="1400" b="1" dirty="0" err="1">
                <a:solidFill>
                  <a:srgbClr val="000000"/>
                </a:solidFill>
              </a:rPr>
              <a:t>warfarine</a:t>
            </a:r>
            <a:endParaRPr lang="fr-CA" sz="1400" b="1" dirty="0">
              <a:solidFill>
                <a:srgbClr val="000000"/>
              </a:solidFill>
            </a:endParaRPr>
          </a:p>
          <a:p>
            <a:pPr marL="180975">
              <a:spcBef>
                <a:spcPts val="100"/>
              </a:spcBef>
              <a:spcAft>
                <a:spcPts val="100"/>
              </a:spcAft>
            </a:pPr>
            <a:r>
              <a:rPr lang="fr-CA" sz="1400" b="1" dirty="0">
                <a:solidFill>
                  <a:srgbClr val="000000"/>
                </a:solidFill>
              </a:rPr>
              <a:t>AVC/ES</a:t>
            </a:r>
          </a:p>
          <a:p>
            <a:pPr marL="361950">
              <a:spcBef>
                <a:spcPts val="100"/>
              </a:spcBef>
              <a:spcAft>
                <a:spcPts val="100"/>
              </a:spcAft>
            </a:pPr>
            <a:r>
              <a:rPr lang="fr-CA" sz="1400" b="1" dirty="0">
                <a:solidFill>
                  <a:srgbClr val="000000"/>
                </a:solidFill>
              </a:rPr>
              <a:t>AVC ischémique</a:t>
            </a:r>
          </a:p>
          <a:p>
            <a:pPr marL="361950">
              <a:spcBef>
                <a:spcPts val="100"/>
              </a:spcBef>
              <a:spcAft>
                <a:spcPts val="100"/>
              </a:spcAft>
            </a:pPr>
            <a:r>
              <a:rPr lang="fr-CA" sz="1400" b="1" dirty="0">
                <a:solidFill>
                  <a:srgbClr val="000000"/>
                </a:solidFill>
              </a:rPr>
              <a:t>AVC hémorragique</a:t>
            </a:r>
          </a:p>
          <a:p>
            <a:pPr marL="361950">
              <a:spcBef>
                <a:spcPts val="100"/>
              </a:spcBef>
              <a:spcAft>
                <a:spcPts val="100"/>
              </a:spcAft>
            </a:pPr>
            <a:r>
              <a:rPr lang="fr-CA" sz="1400" b="1" dirty="0">
                <a:solidFill>
                  <a:srgbClr val="000000"/>
                </a:solidFill>
              </a:rPr>
              <a:t>ES</a:t>
            </a:r>
          </a:p>
          <a:p>
            <a:pPr marL="180975">
              <a:spcBef>
                <a:spcPts val="100"/>
              </a:spcBef>
              <a:spcAft>
                <a:spcPts val="100"/>
              </a:spcAft>
            </a:pPr>
            <a:r>
              <a:rPr lang="fr-CA" sz="1400" b="1" dirty="0">
                <a:solidFill>
                  <a:srgbClr val="000000"/>
                </a:solidFill>
              </a:rPr>
              <a:t>Hémorragie grave</a:t>
            </a:r>
          </a:p>
          <a:p>
            <a:pPr marL="361950">
              <a:spcBef>
                <a:spcPts val="100"/>
              </a:spcBef>
              <a:spcAft>
                <a:spcPts val="100"/>
              </a:spcAft>
            </a:pPr>
            <a:r>
              <a:rPr lang="fr-CA" sz="1400" b="1" dirty="0">
                <a:solidFill>
                  <a:srgbClr val="000000"/>
                </a:solidFill>
              </a:rPr>
              <a:t>Hémorragie GI</a:t>
            </a:r>
          </a:p>
          <a:p>
            <a:pPr marL="361950">
              <a:spcBef>
                <a:spcPts val="100"/>
              </a:spcBef>
              <a:spcAft>
                <a:spcPts val="100"/>
              </a:spcAft>
            </a:pPr>
            <a:r>
              <a:rPr lang="fr-CA" sz="1400" b="1" dirty="0">
                <a:solidFill>
                  <a:srgbClr val="000000"/>
                </a:solidFill>
              </a:rPr>
              <a:t>HIC</a:t>
            </a:r>
          </a:p>
          <a:p>
            <a:pPr marL="361950">
              <a:spcBef>
                <a:spcPts val="100"/>
              </a:spcBef>
              <a:spcAft>
                <a:spcPts val="100"/>
              </a:spcAft>
            </a:pPr>
            <a:r>
              <a:rPr lang="fr-CA" sz="1400" b="1" dirty="0">
                <a:solidFill>
                  <a:srgbClr val="000000"/>
                </a:solidFill>
              </a:rPr>
              <a:t>Autre hémorragie</a:t>
            </a:r>
          </a:p>
        </p:txBody>
      </p:sp>
      <p:sp>
        <p:nvSpPr>
          <p:cNvPr id="20" name="TextBox 29">
            <a:extLst>
              <a:ext uri="{FF2B5EF4-FFF2-40B4-BE49-F238E27FC236}">
                <a16:creationId xmlns:a16="http://schemas.microsoft.com/office/drawing/2014/main" id="{054A5E26-C7EC-4774-9F7E-54BE4BF43574}"/>
              </a:ext>
            </a:extLst>
          </p:cNvPr>
          <p:cNvSpPr txBox="1"/>
          <p:nvPr/>
        </p:nvSpPr>
        <p:spPr>
          <a:xfrm>
            <a:off x="4706207" y="4609509"/>
            <a:ext cx="1626612" cy="221785"/>
          </a:xfrm>
          <a:prstGeom prst="rect">
            <a:avLst/>
          </a:prstGeom>
          <a:solidFill>
            <a:schemeClr val="bg1"/>
          </a:solidFill>
        </p:spPr>
        <p:txBody>
          <a:bodyPr wrap="square" lIns="0" tIns="0" rIns="0" bIns="0" rtlCol="0">
            <a:noAutofit/>
          </a:bodyPr>
          <a:lstStyle/>
          <a:p>
            <a:pPr algn="ctr"/>
            <a:r>
              <a:rPr lang="fr-CA" sz="1400" b="1" dirty="0">
                <a:solidFill>
                  <a:srgbClr val="45C4D8"/>
                </a:solidFill>
                <a:latin typeface="Arial Narrow" panose="020B0606020202030204" pitchFamily="34" charset="0"/>
                <a:cs typeface="Aharoni" panose="02010803020104030203" pitchFamily="2" charset="-79"/>
              </a:rPr>
              <a:t>En faveur du </a:t>
            </a:r>
            <a:r>
              <a:rPr lang="fr-CA" sz="1400" b="1" dirty="0" err="1">
                <a:solidFill>
                  <a:srgbClr val="45C4D8"/>
                </a:solidFill>
                <a:latin typeface="Arial Narrow" panose="020B0606020202030204" pitchFamily="34" charset="0"/>
                <a:cs typeface="Aharoni" panose="02010803020104030203" pitchFamily="2" charset="-79"/>
              </a:rPr>
              <a:t>rivaroxaban</a:t>
            </a:r>
            <a:endParaRPr lang="fr-CA" sz="1400" b="1" dirty="0">
              <a:solidFill>
                <a:srgbClr val="45C4D8"/>
              </a:solidFill>
              <a:latin typeface="Arial Narrow" panose="020B0606020202030204" pitchFamily="34" charset="0"/>
              <a:cs typeface="Aharoni" panose="02010803020104030203" pitchFamily="2" charset="-79"/>
            </a:endParaRPr>
          </a:p>
        </p:txBody>
      </p:sp>
      <p:sp>
        <p:nvSpPr>
          <p:cNvPr id="21" name="TextBox 31">
            <a:extLst>
              <a:ext uri="{FF2B5EF4-FFF2-40B4-BE49-F238E27FC236}">
                <a16:creationId xmlns:a16="http://schemas.microsoft.com/office/drawing/2014/main" id="{BE9D6053-4E9C-45B5-8647-0FA44B7C3532}"/>
              </a:ext>
            </a:extLst>
          </p:cNvPr>
          <p:cNvSpPr txBox="1"/>
          <p:nvPr/>
        </p:nvSpPr>
        <p:spPr>
          <a:xfrm>
            <a:off x="6302356" y="4623496"/>
            <a:ext cx="1327519" cy="221785"/>
          </a:xfrm>
          <a:prstGeom prst="rect">
            <a:avLst/>
          </a:prstGeom>
          <a:solidFill>
            <a:schemeClr val="bg1"/>
          </a:solidFill>
        </p:spPr>
        <p:txBody>
          <a:bodyPr wrap="square" lIns="0" tIns="0" rIns="0" bIns="0" rtlCol="0">
            <a:noAutofit/>
          </a:bodyPr>
          <a:lstStyle/>
          <a:p>
            <a:pPr algn="ctr"/>
            <a:r>
              <a:rPr lang="fr-CA" sz="1400" b="1" dirty="0">
                <a:solidFill>
                  <a:srgbClr val="4071AF"/>
                </a:solidFill>
                <a:latin typeface="Arial Narrow" panose="020B0606020202030204" pitchFamily="34" charset="0"/>
                <a:cs typeface="Aharoni" panose="02010803020104030203" pitchFamily="2" charset="-79"/>
              </a:rPr>
              <a:t>En faveur de la </a:t>
            </a:r>
            <a:r>
              <a:rPr lang="fr-CA" sz="1400" b="1" dirty="0" err="1">
                <a:solidFill>
                  <a:srgbClr val="4071AF"/>
                </a:solidFill>
                <a:latin typeface="Arial Narrow" panose="020B0606020202030204" pitchFamily="34" charset="0"/>
                <a:cs typeface="Aharoni" panose="02010803020104030203" pitchFamily="2" charset="-79"/>
              </a:rPr>
              <a:t>warfarine</a:t>
            </a:r>
            <a:endParaRPr lang="fr-CA" sz="1400" b="1" dirty="0">
              <a:solidFill>
                <a:srgbClr val="4071AF"/>
              </a:solidFill>
              <a:latin typeface="Arial Narrow" panose="020B0606020202030204" pitchFamily="34" charset="0"/>
              <a:cs typeface="Aharoni" panose="02010803020104030203" pitchFamily="2" charset="-79"/>
            </a:endParaRPr>
          </a:p>
        </p:txBody>
      </p:sp>
      <p:sp>
        <p:nvSpPr>
          <p:cNvPr id="22" name="TextBox 32">
            <a:extLst>
              <a:ext uri="{FF2B5EF4-FFF2-40B4-BE49-F238E27FC236}">
                <a16:creationId xmlns:a16="http://schemas.microsoft.com/office/drawing/2014/main" id="{3229EAF4-86E8-40AD-81F2-AA3FAF4F4F5B}"/>
              </a:ext>
            </a:extLst>
          </p:cNvPr>
          <p:cNvSpPr txBox="1"/>
          <p:nvPr/>
        </p:nvSpPr>
        <p:spPr>
          <a:xfrm>
            <a:off x="3752413" y="1529450"/>
            <a:ext cx="1033165" cy="216198"/>
          </a:xfrm>
          <a:prstGeom prst="rect">
            <a:avLst/>
          </a:prstGeom>
          <a:solidFill>
            <a:schemeClr val="bg1"/>
          </a:solidFill>
        </p:spPr>
        <p:txBody>
          <a:bodyPr wrap="square" lIns="0" tIns="0" rIns="0" bIns="0" rtlCol="0">
            <a:noAutofit/>
          </a:bodyPr>
          <a:lstStyle/>
          <a:p>
            <a:r>
              <a:rPr lang="fr-CA" sz="1600" b="1" dirty="0" err="1">
                <a:solidFill>
                  <a:srgbClr val="4071AF"/>
                </a:solidFill>
                <a:latin typeface="Arial Narrow" panose="020B0606020202030204" pitchFamily="34" charset="0"/>
                <a:cs typeface="Aharoni" panose="02010803020104030203" pitchFamily="2" charset="-79"/>
              </a:rPr>
              <a:t>Warfarine</a:t>
            </a:r>
            <a:endParaRPr lang="fr-CA" sz="1600" b="1" dirty="0">
              <a:solidFill>
                <a:srgbClr val="4071AF"/>
              </a:solidFill>
              <a:latin typeface="Arial Narrow" panose="020B0606020202030204" pitchFamily="34" charset="0"/>
              <a:cs typeface="Aharoni" panose="02010803020104030203" pitchFamily="2" charset="-79"/>
            </a:endParaRPr>
          </a:p>
        </p:txBody>
      </p:sp>
      <p:sp>
        <p:nvSpPr>
          <p:cNvPr id="23" name="TextBox 32">
            <a:extLst>
              <a:ext uri="{FF2B5EF4-FFF2-40B4-BE49-F238E27FC236}">
                <a16:creationId xmlns:a16="http://schemas.microsoft.com/office/drawing/2014/main" id="{3229EAF4-86E8-40AD-81F2-AA3FAF4F4F5B}"/>
              </a:ext>
            </a:extLst>
          </p:cNvPr>
          <p:cNvSpPr txBox="1"/>
          <p:nvPr/>
        </p:nvSpPr>
        <p:spPr>
          <a:xfrm>
            <a:off x="2483340" y="1529800"/>
            <a:ext cx="1033165" cy="216198"/>
          </a:xfrm>
          <a:prstGeom prst="rect">
            <a:avLst/>
          </a:prstGeom>
          <a:solidFill>
            <a:schemeClr val="bg1"/>
          </a:solidFill>
        </p:spPr>
        <p:txBody>
          <a:bodyPr wrap="square" lIns="0" tIns="0" rIns="0" bIns="0" rtlCol="0">
            <a:noAutofit/>
          </a:bodyPr>
          <a:lstStyle/>
          <a:p>
            <a:r>
              <a:rPr lang="fr-CA" sz="1600" b="1" dirty="0" err="1">
                <a:solidFill>
                  <a:srgbClr val="45C4D8"/>
                </a:solidFill>
                <a:latin typeface="Arial Narrow" panose="020B0606020202030204" pitchFamily="34" charset="0"/>
                <a:cs typeface="Aharoni" panose="02010803020104030203" pitchFamily="2" charset="-79"/>
              </a:rPr>
              <a:t>Rivaroxaban</a:t>
            </a:r>
            <a:r>
              <a:rPr lang="fr-CA" sz="1600" b="1" dirty="0">
                <a:solidFill>
                  <a:srgbClr val="45C4D8"/>
                </a:solidFill>
                <a:latin typeface="Arial Narrow" panose="020B0606020202030204" pitchFamily="34" charset="0"/>
                <a:cs typeface="Aharoni" panose="02010803020104030203" pitchFamily="2" charset="-79"/>
              </a:rPr>
              <a:t> </a:t>
            </a:r>
          </a:p>
        </p:txBody>
      </p:sp>
    </p:spTree>
    <p:extLst>
      <p:ext uri="{BB962C8B-B14F-4D97-AF65-F5344CB8AC3E}">
        <p14:creationId xmlns:p14="http://schemas.microsoft.com/office/powerpoint/2010/main" val="66836434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6448" y="1225130"/>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8545FEA6-91B3-4CEA-BDDB-78E11F2A9A3F}"/>
              </a:ext>
            </a:extLst>
          </p:cNvPr>
          <p:cNvSpPr/>
          <p:nvPr/>
        </p:nvSpPr>
        <p:spPr>
          <a:xfrm>
            <a:off x="59055" y="93704"/>
            <a:ext cx="7073265" cy="1107996"/>
          </a:xfrm>
          <a:prstGeom prst="rect">
            <a:avLst/>
          </a:prstGeom>
          <a:noFill/>
        </p:spPr>
        <p:txBody>
          <a:bodyPr wrap="square">
            <a:spAutoFit/>
          </a:bodyPr>
          <a:lstStyle/>
          <a:p>
            <a:pPr lvl="0">
              <a:defRPr/>
            </a:pPr>
            <a:r>
              <a:rPr lang="fr-FR" sz="2000" b="1" dirty="0">
                <a:solidFill>
                  <a:srgbClr val="183059"/>
                </a:solidFill>
                <a:latin typeface="Arial Narrow" panose="020B0606020202030204" pitchFamily="34" charset="0"/>
                <a:cs typeface="Aharoni" panose="02010803020104030203" pitchFamily="2" charset="-79"/>
              </a:rPr>
              <a:t>Analyse principale : Taux d’incidence et RRI des AVC/ES et d’hémorragie majeure dans les cohortes </a:t>
            </a:r>
            <a:r>
              <a:rPr lang="fr-CA" sz="2400" b="1" dirty="0">
                <a:solidFill>
                  <a:srgbClr val="45C4D8"/>
                </a:solidFill>
                <a:latin typeface="Arial Narrow" panose="020B0606020202030204" pitchFamily="34" charset="0"/>
                <a:cs typeface="Aharoni" panose="02010803020104030203" pitchFamily="2" charset="-79"/>
              </a:rPr>
              <a:t> </a:t>
            </a:r>
            <a:r>
              <a:rPr lang="fr-CA" sz="2000" b="1" dirty="0" err="1">
                <a:solidFill>
                  <a:srgbClr val="45C4D8"/>
                </a:solidFill>
                <a:latin typeface="Arial Narrow" panose="020B0606020202030204" pitchFamily="34" charset="0"/>
                <a:cs typeface="Aharoni" panose="02010803020104030203" pitchFamily="2" charset="-79"/>
              </a:rPr>
              <a:t>apixaban-</a:t>
            </a:r>
            <a:r>
              <a:rPr lang="fr-CA" sz="2000" b="1" dirty="0" err="1">
                <a:solidFill>
                  <a:srgbClr val="4071AF"/>
                </a:solidFill>
                <a:latin typeface="Arial Narrow" panose="020B0606020202030204" pitchFamily="34" charset="0"/>
                <a:cs typeface="Aharoni" panose="02010803020104030203" pitchFamily="2" charset="-79"/>
              </a:rPr>
              <a:t>dabigatran</a:t>
            </a:r>
            <a:r>
              <a:rPr lang="fr-CA" sz="2400" b="1" dirty="0">
                <a:solidFill>
                  <a:srgbClr val="45C4D8"/>
                </a:solidFill>
                <a:latin typeface="Arial Narrow" panose="020B0606020202030204" pitchFamily="34" charset="0"/>
                <a:cs typeface="Aharoni" panose="02010803020104030203" pitchFamily="2" charset="-79"/>
              </a:rPr>
              <a:t> </a:t>
            </a:r>
            <a:r>
              <a:rPr lang="fr-FR" sz="2000" b="1" dirty="0" smtClean="0">
                <a:solidFill>
                  <a:srgbClr val="183059"/>
                </a:solidFill>
                <a:latin typeface="Arial Narrow" panose="020B0606020202030204" pitchFamily="34" charset="0"/>
                <a:cs typeface="Aharoni" panose="02010803020104030203" pitchFamily="2" charset="-79"/>
              </a:rPr>
              <a:t>appariées </a:t>
            </a:r>
            <a:r>
              <a:rPr lang="fr-FR" sz="2000" b="1" dirty="0">
                <a:solidFill>
                  <a:srgbClr val="183059"/>
                </a:solidFill>
                <a:latin typeface="Arial Narrow" panose="020B0606020202030204" pitchFamily="34" charset="0"/>
                <a:cs typeface="Aharoni" panose="02010803020104030203" pitchFamily="2" charset="-79"/>
              </a:rPr>
              <a:t>en fonction du score de propension</a:t>
            </a:r>
            <a:endParaRPr lang="en-CA" sz="2000" b="1" dirty="0">
              <a:solidFill>
                <a:srgbClr val="0070C0"/>
              </a:solidFill>
              <a:latin typeface="Arial Narrow" panose="020B0606020202030204" pitchFamily="34" charset="0"/>
              <a:cs typeface="Aharoni" panose="02010803020104030203" pitchFamily="2" charset="-79"/>
            </a:endParaRPr>
          </a:p>
        </p:txBody>
      </p:sp>
      <p:sp>
        <p:nvSpPr>
          <p:cNvPr id="12" name="Rectangle 11">
            <a:extLst>
              <a:ext uri="{FF2B5EF4-FFF2-40B4-BE49-F238E27FC236}">
                <a16:creationId xmlns:a16="http://schemas.microsoft.com/office/drawing/2014/main" id="{2AECBCDA-5E07-409A-8F17-E36050586DFB}"/>
              </a:ext>
            </a:extLst>
          </p:cNvPr>
          <p:cNvSpPr/>
          <p:nvPr/>
        </p:nvSpPr>
        <p:spPr>
          <a:xfrm>
            <a:off x="0" y="6401169"/>
            <a:ext cx="9144000" cy="456831"/>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13" name="Picture 12" descr="CHRC-logo_blue.png">
            <a:extLst>
              <a:ext uri="{FF2B5EF4-FFF2-40B4-BE49-F238E27FC236}">
                <a16:creationId xmlns:a16="http://schemas.microsoft.com/office/drawing/2014/main" id="{F5F338AB-7CB1-4E75-B69F-7A7105565674}"/>
              </a:ext>
            </a:extLst>
          </p:cNvPr>
          <p:cNvPicPr>
            <a:picLocks noChangeAspect="1"/>
          </p:cNvPicPr>
          <p:nvPr/>
        </p:nvPicPr>
        <p:blipFill>
          <a:blip r:embed="rId4" cstate="print">
            <a:extLst>
              <a:ext uri="{BEBA8EAE-BF5A-486C-A8C5-ECC9F3942E4B}">
                <a14:imgProps xmlns:a14="http://schemas.microsoft.com/office/drawing/2010/main">
                  <a14:imgLayer r:embed="rId5">
                    <a14:imgEffect>
                      <a14:saturation sat="66000"/>
                    </a14:imgEffect>
                  </a14:imgLayer>
                </a14:imgProps>
              </a:ext>
              <a:ext uri="{28A0092B-C50C-407E-A947-70E740481C1C}">
                <a14:useLocalDpi xmlns:a14="http://schemas.microsoft.com/office/drawing/2010/main" val="0"/>
              </a:ext>
            </a:extLst>
          </a:blip>
          <a:stretch>
            <a:fillRect/>
          </a:stretch>
        </p:blipFill>
        <p:spPr>
          <a:xfrm>
            <a:off x="8206029" y="6085781"/>
            <a:ext cx="716292" cy="712746"/>
          </a:xfrm>
          <a:prstGeom prst="rect">
            <a:avLst/>
          </a:prstGeom>
        </p:spPr>
      </p:pic>
      <p:sp>
        <p:nvSpPr>
          <p:cNvPr id="11" name="Text Box 3">
            <a:extLst>
              <a:ext uri="{FF2B5EF4-FFF2-40B4-BE49-F238E27FC236}">
                <a16:creationId xmlns:a16="http://schemas.microsoft.com/office/drawing/2014/main" id="{463F200F-D9DC-4E02-8310-89E6728C91E8}"/>
              </a:ext>
            </a:extLst>
          </p:cNvPr>
          <p:cNvSpPr txBox="1">
            <a:spLocks noChangeArrowheads="1"/>
          </p:cNvSpPr>
          <p:nvPr/>
        </p:nvSpPr>
        <p:spPr bwMode="auto">
          <a:xfrm>
            <a:off x="59055" y="6518075"/>
            <a:ext cx="6674132" cy="246221"/>
          </a:xfrm>
          <a:prstGeom prst="rect">
            <a:avLst/>
          </a:prstGeom>
          <a:noFill/>
          <a:ln w="9525">
            <a:noFill/>
            <a:miter lim="800000"/>
            <a:headEnd/>
            <a:tailEnd/>
          </a:ln>
        </p:spPr>
        <p:txBody>
          <a:bodyPr wrap="square">
            <a:spAutoFit/>
          </a:bodyPr>
          <a:lstStyle/>
          <a:p>
            <a:pPr lvl="0"/>
            <a:r>
              <a:rPr lang="fr-FR" sz="1000" dirty="0">
                <a:solidFill>
                  <a:prstClr val="white"/>
                </a:solidFill>
                <a:latin typeface="Arial Narrow" panose="020B0606020202030204" pitchFamily="34" charset="0"/>
              </a:rPr>
              <a:t>Lip et al. Stroke. 2018; 49: 2933-2944;  mis à jour le 10 janvier 2020</a:t>
            </a:r>
            <a:endParaRPr lang="nl-NL" sz="1000" dirty="0">
              <a:solidFill>
                <a:prstClr val="white"/>
              </a:solidFill>
              <a:latin typeface="Arial Narrow" panose="020B0606020202030204" pitchFamily="34" charset="0"/>
            </a:endParaRPr>
          </a:p>
        </p:txBody>
      </p:sp>
      <p:pic>
        <p:nvPicPr>
          <p:cNvPr id="10" name="4E92DA43-5712-40E9-AFDC-2C1062C78C6F" descr="7646DFF2-B812-4635-AA57-5171E34E5A45@chrc">
            <a:extLst>
              <a:ext uri="{FF2B5EF4-FFF2-40B4-BE49-F238E27FC236}">
                <a16:creationId xmlns:a16="http://schemas.microsoft.com/office/drawing/2014/main" id="{B0BAFCC7-055E-468D-B839-EFE3D767959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46366" y="205884"/>
            <a:ext cx="1494821" cy="85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6" name="Group 25">
            <a:extLst>
              <a:ext uri="{FF2B5EF4-FFF2-40B4-BE49-F238E27FC236}">
                <a16:creationId xmlns:a16="http://schemas.microsoft.com/office/drawing/2014/main" id="{EF71D098-108F-475F-B8B3-98D1A8E37A29}"/>
              </a:ext>
            </a:extLst>
          </p:cNvPr>
          <p:cNvGrpSpPr/>
          <p:nvPr/>
        </p:nvGrpSpPr>
        <p:grpSpPr>
          <a:xfrm>
            <a:off x="-6447" y="5411652"/>
            <a:ext cx="9150447" cy="578638"/>
            <a:chOff x="381000" y="5675619"/>
            <a:chExt cx="11361804" cy="172294"/>
          </a:xfrm>
        </p:grpSpPr>
        <p:sp>
          <p:nvSpPr>
            <p:cNvPr id="27" name="Rectangle 26">
              <a:extLst>
                <a:ext uri="{FF2B5EF4-FFF2-40B4-BE49-F238E27FC236}">
                  <a16:creationId xmlns:a16="http://schemas.microsoft.com/office/drawing/2014/main" id="{38CD753A-1892-443F-9303-907EAF7B3DF3}"/>
                </a:ext>
              </a:extLst>
            </p:cNvPr>
            <p:cNvSpPr/>
            <p:nvPr/>
          </p:nvSpPr>
          <p:spPr bwMode="auto">
            <a:xfrm>
              <a:off x="381000" y="5675619"/>
              <a:ext cx="11353799" cy="166334"/>
            </a:xfrm>
            <a:prstGeom prst="rect">
              <a:avLst/>
            </a:prstGeom>
            <a:solidFill>
              <a:schemeClr val="accent1"/>
            </a:solidFill>
            <a:ln w="12700" cap="flat" cmpd="sng" algn="ctr">
              <a:noFill/>
              <a:prstDash val="solid"/>
              <a:round/>
              <a:headEnd type="none" w="med" len="med"/>
              <a:tailEnd type="none" w="med" len="med"/>
            </a:ln>
            <a:effectLst/>
          </p:spPr>
          <p:txBody>
            <a:bodyPr vert="horz" wrap="square" lIns="18288" tIns="0" rIns="0" bIns="0" numCol="1" rtlCol="0" anchor="t" anchorCtr="0" compatLnSpc="1">
              <a:prstTxWarp prst="textNoShape">
                <a:avLst/>
              </a:prstTxWarp>
              <a:spAutoFit/>
            </a:bodyPr>
            <a:lstStyle/>
            <a:p>
              <a:pPr defTabSz="863600" eaLnBrk="0" fontAlgn="base" hangingPunct="0">
                <a:lnSpc>
                  <a:spcPct val="90000"/>
                </a:lnSpc>
                <a:spcBef>
                  <a:spcPct val="30000"/>
                </a:spcBef>
                <a:spcAft>
                  <a:spcPct val="0"/>
                </a:spcAft>
              </a:pPr>
              <a:endParaRPr lang="en-US" sz="1200" b="1" dirty="0">
                <a:solidFill>
                  <a:srgbClr val="1C3A56"/>
                </a:solidFill>
                <a:latin typeface="Arial Narrow" panose="020B0606020202030204" pitchFamily="34" charset="0"/>
                <a:ea typeface="Arial Unicode MS" pitchFamily="34" charset="-128"/>
                <a:cs typeface="Arial" charset="0"/>
              </a:endParaRPr>
            </a:p>
          </p:txBody>
        </p:sp>
        <p:sp>
          <p:nvSpPr>
            <p:cNvPr id="28" name="Content Placeholder 2">
              <a:extLst>
                <a:ext uri="{FF2B5EF4-FFF2-40B4-BE49-F238E27FC236}">
                  <a16:creationId xmlns:a16="http://schemas.microsoft.com/office/drawing/2014/main" id="{9F620A8B-52CC-447D-998F-E70C22736725}"/>
                </a:ext>
              </a:extLst>
            </p:cNvPr>
            <p:cNvSpPr txBox="1">
              <a:spLocks/>
            </p:cNvSpPr>
            <p:nvPr/>
          </p:nvSpPr>
          <p:spPr bwMode="auto">
            <a:xfrm>
              <a:off x="422535" y="5692773"/>
              <a:ext cx="11320269" cy="15514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342900" indent="-342900" algn="l" rtl="0" eaLnBrk="0" fontAlgn="base" hangingPunct="0">
                <a:lnSpc>
                  <a:spcPct val="90000"/>
                </a:lnSpc>
                <a:spcBef>
                  <a:spcPct val="30000"/>
                </a:spcBef>
                <a:spcAft>
                  <a:spcPct val="0"/>
                </a:spcAft>
                <a:defRPr sz="2400" b="1">
                  <a:solidFill>
                    <a:srgbClr val="2A4364"/>
                  </a:solidFill>
                  <a:latin typeface="+mn-lt"/>
                  <a:ea typeface="+mn-ea"/>
                  <a:cs typeface="+mn-cs"/>
                </a:defRPr>
              </a:lvl1pPr>
              <a:lvl2pPr marL="284163" indent="-282575" algn="l" rtl="0" eaLnBrk="0" fontAlgn="base" hangingPunct="0">
                <a:lnSpc>
                  <a:spcPct val="90000"/>
                </a:lnSpc>
                <a:spcBef>
                  <a:spcPct val="30000"/>
                </a:spcBef>
                <a:spcAft>
                  <a:spcPct val="0"/>
                </a:spcAft>
                <a:buClr>
                  <a:srgbClr val="FFCC00"/>
                </a:buClr>
                <a:buFont typeface="Wingdings" pitchFamily="2" charset="2"/>
                <a:buChar char="§"/>
                <a:defRPr sz="2400">
                  <a:solidFill>
                    <a:srgbClr val="2A4364"/>
                  </a:solidFill>
                  <a:latin typeface="+mn-lt"/>
                </a:defRPr>
              </a:lvl2pPr>
              <a:lvl3pPr marL="685800" indent="-287338" algn="l" rtl="0" eaLnBrk="0" fontAlgn="base" hangingPunct="0">
                <a:lnSpc>
                  <a:spcPct val="90000"/>
                </a:lnSpc>
                <a:spcBef>
                  <a:spcPct val="30000"/>
                </a:spcBef>
                <a:spcAft>
                  <a:spcPct val="0"/>
                </a:spcAft>
                <a:buClr>
                  <a:srgbClr val="FFCC00"/>
                </a:buClr>
                <a:buFont typeface="Arial" charset="0"/>
                <a:buChar char="–"/>
                <a:defRPr sz="2000">
                  <a:solidFill>
                    <a:srgbClr val="2A4364"/>
                  </a:solidFill>
                  <a:latin typeface="+mn-lt"/>
                </a:defRPr>
              </a:lvl3pPr>
              <a:lvl4pPr marL="1085850" indent="-285750" algn="l" rtl="0" eaLnBrk="0" fontAlgn="base" hangingPunct="0">
                <a:lnSpc>
                  <a:spcPct val="90000"/>
                </a:lnSpc>
                <a:spcBef>
                  <a:spcPct val="30000"/>
                </a:spcBef>
                <a:spcAft>
                  <a:spcPct val="0"/>
                </a:spcAft>
                <a:buClr>
                  <a:srgbClr val="FFCC00"/>
                </a:buClr>
                <a:buChar char="•"/>
                <a:defRPr>
                  <a:solidFill>
                    <a:srgbClr val="2A4364"/>
                  </a:solidFill>
                  <a:latin typeface="+mn-lt"/>
                </a:defRPr>
              </a:lvl4pPr>
              <a:lvl5pPr marL="1485900" indent="-285750" algn="l" rtl="0" eaLnBrk="0" fontAlgn="base" hangingPunct="0">
                <a:lnSpc>
                  <a:spcPct val="90000"/>
                </a:lnSpc>
                <a:spcBef>
                  <a:spcPct val="30000"/>
                </a:spcBef>
                <a:spcAft>
                  <a:spcPct val="0"/>
                </a:spcAft>
                <a:buClr>
                  <a:srgbClr val="FFCC00"/>
                </a:buClr>
                <a:buFont typeface="Arial" charset="0"/>
                <a:buChar char="–"/>
                <a:defRPr sz="1600">
                  <a:solidFill>
                    <a:srgbClr val="2A4364"/>
                  </a:solidFill>
                  <a:latin typeface="+mn-lt"/>
                </a:defRPr>
              </a:lvl5pPr>
              <a:lvl6pPr marL="1943100" indent="-285750" algn="l" rtl="0" fontAlgn="base">
                <a:lnSpc>
                  <a:spcPct val="90000"/>
                </a:lnSpc>
                <a:spcBef>
                  <a:spcPct val="30000"/>
                </a:spcBef>
                <a:spcAft>
                  <a:spcPct val="0"/>
                </a:spcAft>
                <a:buClr>
                  <a:srgbClr val="FFCC00"/>
                </a:buClr>
                <a:buFont typeface="Arial" charset="0"/>
                <a:buChar char="–"/>
                <a:defRPr sz="1600">
                  <a:solidFill>
                    <a:srgbClr val="2A4364"/>
                  </a:solidFill>
                  <a:latin typeface="+mn-lt"/>
                </a:defRPr>
              </a:lvl6pPr>
              <a:lvl7pPr marL="2400300" indent="-285750" algn="l" rtl="0" fontAlgn="base">
                <a:lnSpc>
                  <a:spcPct val="90000"/>
                </a:lnSpc>
                <a:spcBef>
                  <a:spcPct val="30000"/>
                </a:spcBef>
                <a:spcAft>
                  <a:spcPct val="0"/>
                </a:spcAft>
                <a:buClr>
                  <a:srgbClr val="FFCC00"/>
                </a:buClr>
                <a:buFont typeface="Arial" charset="0"/>
                <a:buChar char="–"/>
                <a:defRPr sz="1600">
                  <a:solidFill>
                    <a:srgbClr val="2A4364"/>
                  </a:solidFill>
                  <a:latin typeface="+mn-lt"/>
                </a:defRPr>
              </a:lvl7pPr>
              <a:lvl8pPr marL="2857500" indent="-285750" algn="l" rtl="0" fontAlgn="base">
                <a:lnSpc>
                  <a:spcPct val="90000"/>
                </a:lnSpc>
                <a:spcBef>
                  <a:spcPct val="30000"/>
                </a:spcBef>
                <a:spcAft>
                  <a:spcPct val="0"/>
                </a:spcAft>
                <a:buClr>
                  <a:srgbClr val="FFCC00"/>
                </a:buClr>
                <a:buFont typeface="Arial" charset="0"/>
                <a:buChar char="–"/>
                <a:defRPr sz="1600">
                  <a:solidFill>
                    <a:srgbClr val="2A4364"/>
                  </a:solidFill>
                  <a:latin typeface="+mn-lt"/>
                </a:defRPr>
              </a:lvl8pPr>
              <a:lvl9pPr marL="3314700" indent="-285750" algn="l" rtl="0" fontAlgn="base">
                <a:lnSpc>
                  <a:spcPct val="90000"/>
                </a:lnSpc>
                <a:spcBef>
                  <a:spcPct val="30000"/>
                </a:spcBef>
                <a:spcAft>
                  <a:spcPct val="0"/>
                </a:spcAft>
                <a:buClr>
                  <a:srgbClr val="FFCC00"/>
                </a:buClr>
                <a:buFont typeface="Arial" charset="0"/>
                <a:buChar char="–"/>
                <a:defRPr sz="1600">
                  <a:solidFill>
                    <a:srgbClr val="2A4364"/>
                  </a:solidFill>
                  <a:latin typeface="+mn-lt"/>
                </a:defRPr>
              </a:lvl9pPr>
            </a:lstStyle>
            <a:p>
              <a:pPr marL="0" indent="0" algn="ctr" defTabSz="914014">
                <a:lnSpc>
                  <a:spcPct val="100000"/>
                </a:lnSpc>
                <a:spcBef>
                  <a:spcPts val="0"/>
                </a:spcBef>
              </a:pPr>
              <a:r>
                <a:rPr lang="fr-FR" sz="1400" dirty="0">
                  <a:solidFill>
                    <a:srgbClr val="FFFFFF"/>
                  </a:solidFill>
                  <a:latin typeface="Arial Narrow" panose="020B0606020202030204" pitchFamily="34" charset="0"/>
                </a:rPr>
                <a:t>Limites : Aucun essai clinique comparatif direct adéquat et bien contrôlé n’a comparé l’efficacité et l’innocuité de divers </a:t>
              </a:r>
              <a:r>
                <a:rPr lang="fr-FR" sz="1400" dirty="0" smtClean="0">
                  <a:solidFill>
                    <a:srgbClr val="FFFFFF"/>
                  </a:solidFill>
                  <a:latin typeface="Arial Narrow" panose="020B0606020202030204" pitchFamily="34" charset="0"/>
                </a:rPr>
                <a:t>AOD. </a:t>
              </a:r>
              <a:endParaRPr lang="fr-FR" sz="1400" dirty="0">
                <a:solidFill>
                  <a:srgbClr val="FFFFFF"/>
                </a:solidFill>
                <a:latin typeface="Arial Narrow" panose="020B0606020202030204" pitchFamily="34" charset="0"/>
              </a:endParaRPr>
            </a:p>
            <a:p>
              <a:pPr marL="0" indent="0" algn="ctr" defTabSz="914014">
                <a:lnSpc>
                  <a:spcPct val="100000"/>
                </a:lnSpc>
                <a:spcBef>
                  <a:spcPts val="0"/>
                </a:spcBef>
              </a:pPr>
              <a:r>
                <a:rPr lang="fr-FR" sz="1400" dirty="0">
                  <a:solidFill>
                    <a:srgbClr val="FFFFFF"/>
                  </a:solidFill>
                  <a:latin typeface="Arial Narrow" panose="020B0606020202030204" pitchFamily="34" charset="0"/>
                </a:rPr>
                <a:t>Chaque cohorte était appariée séparément. Par conséquent, il n’est pas approprié de faire des comparaisons entre les cohortes.</a:t>
              </a:r>
            </a:p>
          </p:txBody>
        </p:sp>
      </p:grpSp>
      <p:sp>
        <p:nvSpPr>
          <p:cNvPr id="15" name="Rectangle 14"/>
          <p:cNvSpPr/>
          <p:nvPr/>
        </p:nvSpPr>
        <p:spPr>
          <a:xfrm>
            <a:off x="186530" y="5949473"/>
            <a:ext cx="8770939" cy="392223"/>
          </a:xfrm>
          <a:prstGeom prst="rect">
            <a:avLst/>
          </a:prstGeom>
        </p:spPr>
        <p:txBody>
          <a:bodyPr wrap="square">
            <a:spAutoFit/>
          </a:bodyPr>
          <a:lstStyle/>
          <a:p>
            <a:pPr marL="177800" indent="-177800" defTabSz="914014">
              <a:lnSpc>
                <a:spcPct val="80000"/>
              </a:lnSpc>
              <a:spcBef>
                <a:spcPts val="240"/>
              </a:spcBef>
              <a:defRPr/>
            </a:pPr>
            <a:r>
              <a:rPr lang="fr-CA" sz="1050" dirty="0">
                <a:ea typeface="Arial Unicode MS" pitchFamily="34" charset="-128"/>
                <a:cs typeface="Arial Unicode MS" pitchFamily="34" charset="-128"/>
              </a:rPr>
              <a:t>AOD : anticoagulant oral direct; AVC : accident vasculaire cérébral; ES : embolie systémique; FANV : fibrillation auriculaire non valvulaire; GI : </a:t>
            </a:r>
            <a:r>
              <a:rPr lang="fr-CA" sz="1050" dirty="0" smtClean="0">
                <a:ea typeface="Arial Unicode MS" pitchFamily="34" charset="-128"/>
                <a:cs typeface="Arial Unicode MS" pitchFamily="34" charset="-128"/>
              </a:rPr>
              <a:t>gastro-</a:t>
            </a:r>
          </a:p>
          <a:p>
            <a:pPr marL="177800" indent="-177800" defTabSz="914014">
              <a:lnSpc>
                <a:spcPct val="80000"/>
              </a:lnSpc>
              <a:spcBef>
                <a:spcPts val="240"/>
              </a:spcBef>
              <a:defRPr/>
            </a:pPr>
            <a:r>
              <a:rPr lang="fr-CA" sz="1050" dirty="0" smtClean="0">
                <a:ea typeface="Arial Unicode MS" pitchFamily="34" charset="-128"/>
                <a:cs typeface="Arial Unicode MS" pitchFamily="34" charset="-128"/>
              </a:rPr>
              <a:t>intestinal</a:t>
            </a:r>
            <a:r>
              <a:rPr lang="fr-CA" sz="1050" dirty="0">
                <a:ea typeface="Arial Unicode MS" pitchFamily="34" charset="-128"/>
                <a:cs typeface="Arial Unicode MS" pitchFamily="34" charset="-128"/>
              </a:rPr>
              <a:t>; </a:t>
            </a:r>
            <a:r>
              <a:rPr lang="fr-CA" sz="1050" dirty="0"/>
              <a:t>HIC : hémorragie intracrânienne; IC : intervalle de confiance; </a:t>
            </a:r>
            <a:r>
              <a:rPr lang="fr-CA" sz="1050" dirty="0">
                <a:ea typeface="Arial Unicode MS" pitchFamily="34" charset="-128"/>
                <a:cs typeface="Arial Unicode MS" pitchFamily="34" charset="-128"/>
              </a:rPr>
              <a:t>RRI : rapport des risques instantanés</a:t>
            </a:r>
          </a:p>
        </p:txBody>
      </p:sp>
      <p:pic>
        <p:nvPicPr>
          <p:cNvPr id="16" name="Picture 26">
            <a:extLst>
              <a:ext uri="{FF2B5EF4-FFF2-40B4-BE49-F238E27FC236}">
                <a16:creationId xmlns:a16="http://schemas.microsoft.com/office/drawing/2014/main" id="{CE9356C1-6FD4-4EB4-B5B3-1527B9CE1E46}"/>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446239" y="1515828"/>
            <a:ext cx="8238448" cy="3307134"/>
          </a:xfrm>
          <a:prstGeom prst="rect">
            <a:avLst/>
          </a:prstGeom>
        </p:spPr>
      </p:pic>
      <p:sp>
        <p:nvSpPr>
          <p:cNvPr id="17" name="TextBox 28">
            <a:extLst>
              <a:ext uri="{FF2B5EF4-FFF2-40B4-BE49-F238E27FC236}">
                <a16:creationId xmlns:a16="http://schemas.microsoft.com/office/drawing/2014/main" id="{4DDFA2BC-DEB3-49E5-B01C-7CBCCB67C1C3}"/>
              </a:ext>
            </a:extLst>
          </p:cNvPr>
          <p:cNvSpPr txBox="1"/>
          <p:nvPr/>
        </p:nvSpPr>
        <p:spPr>
          <a:xfrm>
            <a:off x="7223833" y="1524333"/>
            <a:ext cx="2023248" cy="211259"/>
          </a:xfrm>
          <a:prstGeom prst="rect">
            <a:avLst/>
          </a:prstGeom>
          <a:solidFill>
            <a:schemeClr val="bg1"/>
          </a:solidFill>
        </p:spPr>
        <p:txBody>
          <a:bodyPr wrap="square" lIns="0" tIns="0" rIns="0" bIns="0" rtlCol="0">
            <a:noAutofit/>
          </a:bodyPr>
          <a:lstStyle/>
          <a:p>
            <a:r>
              <a:rPr lang="fr-CA" sz="1400" b="1">
                <a:solidFill>
                  <a:srgbClr val="000000"/>
                </a:solidFill>
              </a:rPr>
              <a:t>Rapport des risques instantanés (IC à 95 %)</a:t>
            </a:r>
          </a:p>
        </p:txBody>
      </p:sp>
      <p:sp>
        <p:nvSpPr>
          <p:cNvPr id="18" name="ZoneTexte 17"/>
          <p:cNvSpPr txBox="1"/>
          <p:nvPr/>
        </p:nvSpPr>
        <p:spPr>
          <a:xfrm>
            <a:off x="844661" y="2082364"/>
            <a:ext cx="2290424" cy="184666"/>
          </a:xfrm>
          <a:prstGeom prst="rect">
            <a:avLst/>
          </a:prstGeom>
          <a:solidFill>
            <a:schemeClr val="bg1"/>
          </a:solidFill>
        </p:spPr>
        <p:txBody>
          <a:bodyPr wrap="square" rtlCol="0">
            <a:spAutoFit/>
          </a:bodyPr>
          <a:lstStyle/>
          <a:p>
            <a:endParaRPr lang="en-US" sz="600" dirty="0"/>
          </a:p>
        </p:txBody>
      </p:sp>
      <p:sp>
        <p:nvSpPr>
          <p:cNvPr id="19" name="TextBox 32">
            <a:extLst>
              <a:ext uri="{FF2B5EF4-FFF2-40B4-BE49-F238E27FC236}">
                <a16:creationId xmlns:a16="http://schemas.microsoft.com/office/drawing/2014/main" id="{45052C73-C902-44F8-961D-5DCE648E1AEC}"/>
              </a:ext>
            </a:extLst>
          </p:cNvPr>
          <p:cNvSpPr txBox="1"/>
          <p:nvPr/>
        </p:nvSpPr>
        <p:spPr>
          <a:xfrm>
            <a:off x="394913" y="2016284"/>
            <a:ext cx="2147920" cy="2213274"/>
          </a:xfrm>
          <a:prstGeom prst="rect">
            <a:avLst/>
          </a:prstGeom>
          <a:solidFill>
            <a:schemeClr val="bg1"/>
          </a:solidFill>
        </p:spPr>
        <p:txBody>
          <a:bodyPr wrap="square" lIns="0" tIns="0" rIns="0" bIns="0" rtlCol="0">
            <a:noAutofit/>
          </a:bodyPr>
          <a:lstStyle/>
          <a:p>
            <a:pPr>
              <a:spcBef>
                <a:spcPts val="100"/>
              </a:spcBef>
              <a:spcAft>
                <a:spcPts val="100"/>
              </a:spcAft>
            </a:pPr>
            <a:r>
              <a:rPr lang="fr-CA" sz="1400" b="1" dirty="0" err="1">
                <a:solidFill>
                  <a:srgbClr val="000000"/>
                </a:solidFill>
              </a:rPr>
              <a:t>Apixaban</a:t>
            </a:r>
            <a:r>
              <a:rPr lang="fr-CA" sz="1400" b="1" dirty="0">
                <a:solidFill>
                  <a:srgbClr val="000000"/>
                </a:solidFill>
              </a:rPr>
              <a:t> p/r au </a:t>
            </a:r>
            <a:r>
              <a:rPr lang="fr-CA" sz="1400" b="1" dirty="0" err="1">
                <a:solidFill>
                  <a:srgbClr val="000000"/>
                </a:solidFill>
              </a:rPr>
              <a:t>dabigatran</a:t>
            </a:r>
            <a:r>
              <a:rPr lang="fr-CA" sz="1400" b="1" dirty="0">
                <a:solidFill>
                  <a:srgbClr val="000000"/>
                </a:solidFill>
              </a:rPr>
              <a:t> </a:t>
            </a:r>
            <a:r>
              <a:rPr lang="fr-CA" sz="1400" b="1" dirty="0" smtClean="0">
                <a:solidFill>
                  <a:srgbClr val="000000"/>
                </a:solidFill>
              </a:rPr>
              <a:t> </a:t>
            </a:r>
            <a:endParaRPr lang="fr-CA" sz="1400" b="1" dirty="0">
              <a:solidFill>
                <a:srgbClr val="000000"/>
              </a:solidFill>
            </a:endParaRPr>
          </a:p>
          <a:p>
            <a:pPr marL="180975">
              <a:spcBef>
                <a:spcPts val="100"/>
              </a:spcBef>
              <a:spcAft>
                <a:spcPts val="100"/>
              </a:spcAft>
            </a:pPr>
            <a:r>
              <a:rPr lang="fr-CA" sz="1400" b="1" dirty="0">
                <a:solidFill>
                  <a:srgbClr val="000000"/>
                </a:solidFill>
              </a:rPr>
              <a:t>AVC/ES</a:t>
            </a:r>
          </a:p>
          <a:p>
            <a:pPr marL="361950">
              <a:spcBef>
                <a:spcPts val="100"/>
              </a:spcBef>
              <a:spcAft>
                <a:spcPts val="100"/>
              </a:spcAft>
            </a:pPr>
            <a:r>
              <a:rPr lang="fr-CA" sz="1400" b="1" dirty="0">
                <a:solidFill>
                  <a:srgbClr val="000000"/>
                </a:solidFill>
              </a:rPr>
              <a:t>AVC ischémique</a:t>
            </a:r>
          </a:p>
          <a:p>
            <a:pPr marL="361950">
              <a:spcBef>
                <a:spcPts val="100"/>
              </a:spcBef>
              <a:spcAft>
                <a:spcPts val="100"/>
              </a:spcAft>
            </a:pPr>
            <a:r>
              <a:rPr lang="fr-CA" sz="1400" b="1" dirty="0">
                <a:solidFill>
                  <a:srgbClr val="000000"/>
                </a:solidFill>
              </a:rPr>
              <a:t>AVC hémorragique</a:t>
            </a:r>
          </a:p>
          <a:p>
            <a:pPr marL="361950">
              <a:spcBef>
                <a:spcPts val="100"/>
              </a:spcBef>
              <a:spcAft>
                <a:spcPts val="100"/>
              </a:spcAft>
            </a:pPr>
            <a:r>
              <a:rPr lang="fr-CA" sz="1400" b="1" dirty="0">
                <a:solidFill>
                  <a:srgbClr val="000000"/>
                </a:solidFill>
              </a:rPr>
              <a:t>ES</a:t>
            </a:r>
          </a:p>
          <a:p>
            <a:pPr marL="180975">
              <a:spcBef>
                <a:spcPts val="100"/>
              </a:spcBef>
              <a:spcAft>
                <a:spcPts val="100"/>
              </a:spcAft>
            </a:pPr>
            <a:r>
              <a:rPr lang="fr-CA" sz="1400" b="1" dirty="0">
                <a:solidFill>
                  <a:srgbClr val="000000"/>
                </a:solidFill>
              </a:rPr>
              <a:t>Hémorragie grave</a:t>
            </a:r>
          </a:p>
          <a:p>
            <a:pPr marL="361950">
              <a:spcBef>
                <a:spcPts val="100"/>
              </a:spcBef>
              <a:spcAft>
                <a:spcPts val="100"/>
              </a:spcAft>
            </a:pPr>
            <a:r>
              <a:rPr lang="fr-CA" sz="1400" b="1" dirty="0">
                <a:solidFill>
                  <a:srgbClr val="000000"/>
                </a:solidFill>
              </a:rPr>
              <a:t>Hémorragie GI</a:t>
            </a:r>
          </a:p>
          <a:p>
            <a:pPr marL="361950">
              <a:spcBef>
                <a:spcPts val="100"/>
              </a:spcBef>
              <a:spcAft>
                <a:spcPts val="100"/>
              </a:spcAft>
            </a:pPr>
            <a:r>
              <a:rPr lang="fr-CA" sz="1400" b="1" dirty="0">
                <a:solidFill>
                  <a:srgbClr val="000000"/>
                </a:solidFill>
              </a:rPr>
              <a:t>HIC</a:t>
            </a:r>
          </a:p>
          <a:p>
            <a:pPr marL="361950">
              <a:spcBef>
                <a:spcPts val="100"/>
              </a:spcBef>
              <a:spcAft>
                <a:spcPts val="100"/>
              </a:spcAft>
            </a:pPr>
            <a:r>
              <a:rPr lang="fr-CA" sz="1400" b="1" dirty="0">
                <a:solidFill>
                  <a:srgbClr val="000000"/>
                </a:solidFill>
              </a:rPr>
              <a:t>Autre hémorragie</a:t>
            </a:r>
          </a:p>
        </p:txBody>
      </p:sp>
      <p:sp>
        <p:nvSpPr>
          <p:cNvPr id="20" name="TextBox 31">
            <a:extLst>
              <a:ext uri="{FF2B5EF4-FFF2-40B4-BE49-F238E27FC236}">
                <a16:creationId xmlns:a16="http://schemas.microsoft.com/office/drawing/2014/main" id="{7B7E3464-F333-4F4D-AEA5-4544759A2ADE}"/>
              </a:ext>
            </a:extLst>
          </p:cNvPr>
          <p:cNvSpPr txBox="1"/>
          <p:nvPr/>
        </p:nvSpPr>
        <p:spPr>
          <a:xfrm>
            <a:off x="1644121" y="1787155"/>
            <a:ext cx="4952160" cy="294100"/>
          </a:xfrm>
          <a:prstGeom prst="rect">
            <a:avLst/>
          </a:prstGeom>
          <a:solidFill>
            <a:schemeClr val="bg1"/>
          </a:solidFill>
        </p:spPr>
        <p:txBody>
          <a:bodyPr wrap="square" lIns="0" tIns="0" rIns="0" bIns="0" rtlCol="0">
            <a:noAutofit/>
          </a:bodyPr>
          <a:lstStyle/>
          <a:p>
            <a:r>
              <a:rPr lang="fr-CA" sz="1400" dirty="0">
                <a:solidFill>
                  <a:srgbClr val="000000"/>
                </a:solidFill>
              </a:rPr>
              <a:t>N</a:t>
            </a:r>
            <a:r>
              <a:rPr lang="fr-CA" sz="1400" baseline="30000" dirty="0">
                <a:solidFill>
                  <a:srgbClr val="000000"/>
                </a:solidFill>
              </a:rPr>
              <a:t>bre</a:t>
            </a:r>
            <a:r>
              <a:rPr lang="fr-CA" sz="1400" dirty="0">
                <a:solidFill>
                  <a:srgbClr val="000000"/>
                </a:solidFill>
              </a:rPr>
              <a:t> d’événements (incidence par 100 années-personnes)</a:t>
            </a:r>
          </a:p>
        </p:txBody>
      </p:sp>
      <p:sp>
        <p:nvSpPr>
          <p:cNvPr id="21" name="TextBox 33">
            <a:extLst>
              <a:ext uri="{FF2B5EF4-FFF2-40B4-BE49-F238E27FC236}">
                <a16:creationId xmlns:a16="http://schemas.microsoft.com/office/drawing/2014/main" id="{EF9F1570-BDA4-4A48-8341-8DE2B75ED229}"/>
              </a:ext>
            </a:extLst>
          </p:cNvPr>
          <p:cNvSpPr txBox="1"/>
          <p:nvPr/>
        </p:nvSpPr>
        <p:spPr>
          <a:xfrm>
            <a:off x="4536580" y="4612678"/>
            <a:ext cx="1172845" cy="308649"/>
          </a:xfrm>
          <a:prstGeom prst="rect">
            <a:avLst/>
          </a:prstGeom>
          <a:solidFill>
            <a:schemeClr val="bg1"/>
          </a:solidFill>
        </p:spPr>
        <p:txBody>
          <a:bodyPr wrap="square" lIns="0" tIns="0" rIns="0" bIns="0" rtlCol="0">
            <a:noAutofit/>
          </a:bodyPr>
          <a:lstStyle/>
          <a:p>
            <a:pPr algn="ctr"/>
            <a:r>
              <a:rPr lang="fr-CA" sz="1400" b="1" dirty="0">
                <a:solidFill>
                  <a:srgbClr val="45C4D8"/>
                </a:solidFill>
                <a:latin typeface="Arial Narrow" panose="020B0606020202030204" pitchFamily="34" charset="0"/>
                <a:cs typeface="Aharoni" panose="02010803020104030203" pitchFamily="2" charset="-79"/>
              </a:rPr>
              <a:t>En faveur de l’</a:t>
            </a:r>
            <a:r>
              <a:rPr lang="fr-CA" sz="1400" b="1" dirty="0" err="1">
                <a:solidFill>
                  <a:srgbClr val="45C4D8"/>
                </a:solidFill>
                <a:latin typeface="Arial Narrow" panose="020B0606020202030204" pitchFamily="34" charset="0"/>
                <a:cs typeface="Aharoni" panose="02010803020104030203" pitchFamily="2" charset="-79"/>
              </a:rPr>
              <a:t>apixaban</a:t>
            </a:r>
            <a:endParaRPr lang="fr-CA" sz="1400" b="1" dirty="0">
              <a:solidFill>
                <a:srgbClr val="45C4D8"/>
              </a:solidFill>
              <a:latin typeface="Arial Narrow" panose="020B0606020202030204" pitchFamily="34" charset="0"/>
              <a:cs typeface="Aharoni" panose="02010803020104030203" pitchFamily="2" charset="-79"/>
            </a:endParaRPr>
          </a:p>
        </p:txBody>
      </p:sp>
      <p:sp>
        <p:nvSpPr>
          <p:cNvPr id="22" name="TextBox 34">
            <a:extLst>
              <a:ext uri="{FF2B5EF4-FFF2-40B4-BE49-F238E27FC236}">
                <a16:creationId xmlns:a16="http://schemas.microsoft.com/office/drawing/2014/main" id="{4781866F-7756-4A6D-9AA2-4FE79161CAB6}"/>
              </a:ext>
            </a:extLst>
          </p:cNvPr>
          <p:cNvSpPr txBox="1"/>
          <p:nvPr/>
        </p:nvSpPr>
        <p:spPr>
          <a:xfrm>
            <a:off x="5901620" y="4610138"/>
            <a:ext cx="1322214" cy="243809"/>
          </a:xfrm>
          <a:prstGeom prst="rect">
            <a:avLst/>
          </a:prstGeom>
          <a:solidFill>
            <a:schemeClr val="bg1"/>
          </a:solidFill>
        </p:spPr>
        <p:txBody>
          <a:bodyPr wrap="square" lIns="0" tIns="0" rIns="0" bIns="0" rtlCol="0">
            <a:noAutofit/>
          </a:bodyPr>
          <a:lstStyle/>
          <a:p>
            <a:pPr algn="ctr"/>
            <a:r>
              <a:rPr lang="fr-CA" sz="1400" b="1" dirty="0">
                <a:solidFill>
                  <a:srgbClr val="4071AF"/>
                </a:solidFill>
                <a:latin typeface="Arial Narrow" panose="020B0606020202030204" pitchFamily="34" charset="0"/>
                <a:cs typeface="Aharoni" panose="02010803020104030203" pitchFamily="2" charset="-79"/>
              </a:rPr>
              <a:t>En faveur du </a:t>
            </a:r>
            <a:r>
              <a:rPr lang="fr-CA" sz="1400" b="1" dirty="0" err="1">
                <a:solidFill>
                  <a:srgbClr val="4071AF"/>
                </a:solidFill>
                <a:latin typeface="Arial Narrow" panose="020B0606020202030204" pitchFamily="34" charset="0"/>
                <a:cs typeface="Aharoni" panose="02010803020104030203" pitchFamily="2" charset="-79"/>
              </a:rPr>
              <a:t>dabigatran</a:t>
            </a:r>
            <a:endParaRPr lang="fr-CA" sz="1400" b="1" dirty="0">
              <a:solidFill>
                <a:srgbClr val="4071AF"/>
              </a:solidFill>
              <a:latin typeface="Arial Narrow" panose="020B0606020202030204" pitchFamily="34" charset="0"/>
              <a:cs typeface="Aharoni" panose="02010803020104030203" pitchFamily="2" charset="-79"/>
            </a:endParaRPr>
          </a:p>
        </p:txBody>
      </p:sp>
      <p:sp>
        <p:nvSpPr>
          <p:cNvPr id="23" name="TextBox 32">
            <a:extLst>
              <a:ext uri="{FF2B5EF4-FFF2-40B4-BE49-F238E27FC236}">
                <a16:creationId xmlns:a16="http://schemas.microsoft.com/office/drawing/2014/main" id="{3229EAF4-86E8-40AD-81F2-AA3FAF4F4F5B}"/>
              </a:ext>
            </a:extLst>
          </p:cNvPr>
          <p:cNvSpPr txBox="1"/>
          <p:nvPr/>
        </p:nvSpPr>
        <p:spPr>
          <a:xfrm>
            <a:off x="2542833" y="1504331"/>
            <a:ext cx="902766" cy="221785"/>
          </a:xfrm>
          <a:prstGeom prst="rect">
            <a:avLst/>
          </a:prstGeom>
          <a:solidFill>
            <a:schemeClr val="bg1"/>
          </a:solidFill>
        </p:spPr>
        <p:txBody>
          <a:bodyPr wrap="square" lIns="0" tIns="0" rIns="0" bIns="0" rtlCol="0">
            <a:noAutofit/>
          </a:bodyPr>
          <a:lstStyle/>
          <a:p>
            <a:r>
              <a:rPr lang="fr-CA" sz="1600" b="1" dirty="0" err="1">
                <a:solidFill>
                  <a:srgbClr val="45C4D8"/>
                </a:solidFill>
                <a:latin typeface="Arial Narrow" panose="020B0606020202030204" pitchFamily="34" charset="0"/>
                <a:cs typeface="Aharoni" panose="02010803020104030203" pitchFamily="2" charset="-79"/>
              </a:rPr>
              <a:t>Apixaban</a:t>
            </a:r>
            <a:r>
              <a:rPr lang="fr-CA" sz="1600" b="1" dirty="0">
                <a:solidFill>
                  <a:srgbClr val="45C4D8"/>
                </a:solidFill>
                <a:latin typeface="Arial Narrow" panose="020B0606020202030204" pitchFamily="34" charset="0"/>
                <a:cs typeface="Aharoni" panose="02010803020104030203" pitchFamily="2" charset="-79"/>
              </a:rPr>
              <a:t> </a:t>
            </a:r>
          </a:p>
        </p:txBody>
      </p:sp>
      <p:sp>
        <p:nvSpPr>
          <p:cNvPr id="24" name="TextBox 32">
            <a:extLst>
              <a:ext uri="{FF2B5EF4-FFF2-40B4-BE49-F238E27FC236}">
                <a16:creationId xmlns:a16="http://schemas.microsoft.com/office/drawing/2014/main" id="{3229EAF4-86E8-40AD-81F2-AA3FAF4F4F5B}"/>
              </a:ext>
            </a:extLst>
          </p:cNvPr>
          <p:cNvSpPr txBox="1"/>
          <p:nvPr/>
        </p:nvSpPr>
        <p:spPr>
          <a:xfrm>
            <a:off x="3552193" y="1497210"/>
            <a:ext cx="902766" cy="221785"/>
          </a:xfrm>
          <a:prstGeom prst="rect">
            <a:avLst/>
          </a:prstGeom>
          <a:solidFill>
            <a:schemeClr val="bg1"/>
          </a:solidFill>
        </p:spPr>
        <p:txBody>
          <a:bodyPr wrap="square" lIns="0" tIns="0" rIns="0" bIns="0" rtlCol="0">
            <a:noAutofit/>
          </a:bodyPr>
          <a:lstStyle/>
          <a:p>
            <a:r>
              <a:rPr lang="fr-CA" sz="1600" b="1" dirty="0" err="1">
                <a:solidFill>
                  <a:srgbClr val="4071AF"/>
                </a:solidFill>
                <a:latin typeface="Arial Narrow" panose="020B0606020202030204" pitchFamily="34" charset="0"/>
                <a:cs typeface="Aharoni" panose="02010803020104030203" pitchFamily="2" charset="-79"/>
              </a:rPr>
              <a:t>Dabigatran</a:t>
            </a:r>
            <a:r>
              <a:rPr lang="fr-CA" sz="1600" b="1" dirty="0">
                <a:solidFill>
                  <a:srgbClr val="4071AF"/>
                </a:solidFill>
                <a:latin typeface="Arial Narrow" panose="020B0606020202030204" pitchFamily="34" charset="0"/>
                <a:cs typeface="Aharoni" panose="02010803020104030203" pitchFamily="2" charset="-79"/>
              </a:rPr>
              <a:t> </a:t>
            </a:r>
          </a:p>
        </p:txBody>
      </p:sp>
    </p:spTree>
    <p:extLst>
      <p:ext uri="{BB962C8B-B14F-4D97-AF65-F5344CB8AC3E}">
        <p14:creationId xmlns:p14="http://schemas.microsoft.com/office/powerpoint/2010/main" val="64350413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6448" y="1225130"/>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8545FEA6-91B3-4CEA-BDDB-78E11F2A9A3F}"/>
              </a:ext>
            </a:extLst>
          </p:cNvPr>
          <p:cNvSpPr/>
          <p:nvPr/>
        </p:nvSpPr>
        <p:spPr>
          <a:xfrm>
            <a:off x="59055" y="93704"/>
            <a:ext cx="7073265" cy="1107996"/>
          </a:xfrm>
          <a:prstGeom prst="rect">
            <a:avLst/>
          </a:prstGeom>
          <a:noFill/>
        </p:spPr>
        <p:txBody>
          <a:bodyPr wrap="square">
            <a:spAutoFit/>
          </a:bodyPr>
          <a:lstStyle/>
          <a:p>
            <a:pPr lvl="0">
              <a:defRPr/>
            </a:pPr>
            <a:r>
              <a:rPr lang="fr-FR" sz="2200" b="1" dirty="0">
                <a:solidFill>
                  <a:srgbClr val="183059"/>
                </a:solidFill>
                <a:latin typeface="Arial Narrow" panose="020B0606020202030204" pitchFamily="34" charset="0"/>
                <a:cs typeface="Aharoni" panose="02010803020104030203" pitchFamily="2" charset="-79"/>
              </a:rPr>
              <a:t>Analyse principale : Taux d’incidence et RRI des AVC/ES et d’hémorragie majeure dans les cohortes </a:t>
            </a:r>
            <a:r>
              <a:rPr lang="fr-CA" sz="2000" b="1" dirty="0" err="1">
                <a:solidFill>
                  <a:srgbClr val="45C4D8"/>
                </a:solidFill>
                <a:latin typeface="Arial Narrow" panose="020B0606020202030204" pitchFamily="34" charset="0"/>
                <a:cs typeface="Aharoni" panose="02010803020104030203" pitchFamily="2" charset="-79"/>
              </a:rPr>
              <a:t>apixaban-</a:t>
            </a:r>
            <a:r>
              <a:rPr lang="fr-CA" sz="2000" b="1" dirty="0" err="1">
                <a:solidFill>
                  <a:srgbClr val="4071AF"/>
                </a:solidFill>
                <a:latin typeface="Arial Narrow" panose="020B0606020202030204" pitchFamily="34" charset="0"/>
                <a:cs typeface="Aharoni" panose="02010803020104030203" pitchFamily="2" charset="-79"/>
              </a:rPr>
              <a:t>rivaroxaban</a:t>
            </a:r>
            <a:r>
              <a:rPr lang="fr-FR" sz="2000" b="1" dirty="0" smtClean="0">
                <a:solidFill>
                  <a:srgbClr val="183059"/>
                </a:solidFill>
                <a:latin typeface="Arial Narrow" panose="020B0606020202030204" pitchFamily="34" charset="0"/>
                <a:cs typeface="Aharoni" panose="02010803020104030203" pitchFamily="2" charset="-79"/>
              </a:rPr>
              <a:t> </a:t>
            </a:r>
            <a:r>
              <a:rPr lang="fr-FR" sz="2200" b="1" dirty="0">
                <a:solidFill>
                  <a:srgbClr val="183059"/>
                </a:solidFill>
                <a:latin typeface="Arial Narrow" panose="020B0606020202030204" pitchFamily="34" charset="0"/>
                <a:cs typeface="Aharoni" panose="02010803020104030203" pitchFamily="2" charset="-79"/>
              </a:rPr>
              <a:t>appariées en fonction du score de propension</a:t>
            </a:r>
            <a:endParaRPr lang="en-CA" sz="2200" b="1" dirty="0">
              <a:solidFill>
                <a:srgbClr val="0070C0"/>
              </a:solidFill>
              <a:latin typeface="Arial Narrow" panose="020B0606020202030204" pitchFamily="34" charset="0"/>
              <a:cs typeface="Aharoni" panose="02010803020104030203" pitchFamily="2" charset="-79"/>
            </a:endParaRPr>
          </a:p>
        </p:txBody>
      </p:sp>
      <p:sp>
        <p:nvSpPr>
          <p:cNvPr id="12" name="Rectangle 11">
            <a:extLst>
              <a:ext uri="{FF2B5EF4-FFF2-40B4-BE49-F238E27FC236}">
                <a16:creationId xmlns:a16="http://schemas.microsoft.com/office/drawing/2014/main" id="{2AECBCDA-5E07-409A-8F17-E36050586DFB}"/>
              </a:ext>
            </a:extLst>
          </p:cNvPr>
          <p:cNvSpPr/>
          <p:nvPr/>
        </p:nvSpPr>
        <p:spPr>
          <a:xfrm>
            <a:off x="0" y="6401169"/>
            <a:ext cx="9144000" cy="456831"/>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13" name="Picture 12" descr="CHRC-logo_blue.png">
            <a:extLst>
              <a:ext uri="{FF2B5EF4-FFF2-40B4-BE49-F238E27FC236}">
                <a16:creationId xmlns:a16="http://schemas.microsoft.com/office/drawing/2014/main" id="{F5F338AB-7CB1-4E75-B69F-7A7105565674}"/>
              </a:ext>
            </a:extLst>
          </p:cNvPr>
          <p:cNvPicPr>
            <a:picLocks noChangeAspect="1"/>
          </p:cNvPicPr>
          <p:nvPr/>
        </p:nvPicPr>
        <p:blipFill>
          <a:blip r:embed="rId4" cstate="print">
            <a:extLst>
              <a:ext uri="{BEBA8EAE-BF5A-486C-A8C5-ECC9F3942E4B}">
                <a14:imgProps xmlns:a14="http://schemas.microsoft.com/office/drawing/2010/main">
                  <a14:imgLayer r:embed="rId5">
                    <a14:imgEffect>
                      <a14:saturation sat="66000"/>
                    </a14:imgEffect>
                  </a14:imgLayer>
                </a14:imgProps>
              </a:ext>
              <a:ext uri="{28A0092B-C50C-407E-A947-70E740481C1C}">
                <a14:useLocalDpi xmlns:a14="http://schemas.microsoft.com/office/drawing/2010/main" val="0"/>
              </a:ext>
            </a:extLst>
          </a:blip>
          <a:stretch>
            <a:fillRect/>
          </a:stretch>
        </p:blipFill>
        <p:spPr>
          <a:xfrm>
            <a:off x="8206029" y="6085781"/>
            <a:ext cx="716292" cy="712746"/>
          </a:xfrm>
          <a:prstGeom prst="rect">
            <a:avLst/>
          </a:prstGeom>
        </p:spPr>
      </p:pic>
      <p:sp>
        <p:nvSpPr>
          <p:cNvPr id="11" name="Text Box 3">
            <a:extLst>
              <a:ext uri="{FF2B5EF4-FFF2-40B4-BE49-F238E27FC236}">
                <a16:creationId xmlns:a16="http://schemas.microsoft.com/office/drawing/2014/main" id="{463F200F-D9DC-4E02-8310-89E6728C91E8}"/>
              </a:ext>
            </a:extLst>
          </p:cNvPr>
          <p:cNvSpPr txBox="1">
            <a:spLocks noChangeArrowheads="1"/>
          </p:cNvSpPr>
          <p:nvPr/>
        </p:nvSpPr>
        <p:spPr bwMode="auto">
          <a:xfrm>
            <a:off x="92104" y="6499534"/>
            <a:ext cx="6674132" cy="400110"/>
          </a:xfrm>
          <a:prstGeom prst="rect">
            <a:avLst/>
          </a:prstGeom>
          <a:noFill/>
          <a:ln w="9525">
            <a:noFill/>
            <a:miter lim="800000"/>
            <a:headEnd/>
            <a:tailEnd/>
          </a:ln>
        </p:spPr>
        <p:txBody>
          <a:bodyPr wrap="square">
            <a:spAutoFit/>
          </a:bodyPr>
          <a:lstStyle/>
          <a:p>
            <a:pPr lvl="0"/>
            <a:r>
              <a:rPr lang="fr-FR" sz="1000" dirty="0">
                <a:solidFill>
                  <a:prstClr val="white"/>
                </a:solidFill>
                <a:latin typeface="Arial Narrow" panose="020B0606020202030204" pitchFamily="34" charset="0"/>
              </a:rPr>
              <a:t>Lip et al. Stroke. 2018; 49: 2933-2944;  mis à jour le 10 janvier 2020.</a:t>
            </a:r>
          </a:p>
          <a:p>
            <a:pPr lvl="0"/>
            <a:r>
              <a:rPr lang="nl-NL" sz="1000" dirty="0">
                <a:solidFill>
                  <a:prstClr val="white"/>
                </a:solidFill>
                <a:latin typeface="Arial Narrow" panose="020B0606020202030204" pitchFamily="34" charset="0"/>
              </a:rPr>
              <a:t>.</a:t>
            </a:r>
          </a:p>
        </p:txBody>
      </p:sp>
      <p:pic>
        <p:nvPicPr>
          <p:cNvPr id="10" name="4E92DA43-5712-40E9-AFDC-2C1062C78C6F" descr="7646DFF2-B812-4635-AA57-5171E34E5A45@chrc">
            <a:extLst>
              <a:ext uri="{FF2B5EF4-FFF2-40B4-BE49-F238E27FC236}">
                <a16:creationId xmlns:a16="http://schemas.microsoft.com/office/drawing/2014/main" id="{B0BAFCC7-055E-468D-B839-EFE3D767959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46366" y="205884"/>
            <a:ext cx="1494821" cy="85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6" name="Group 25">
            <a:extLst>
              <a:ext uri="{FF2B5EF4-FFF2-40B4-BE49-F238E27FC236}">
                <a16:creationId xmlns:a16="http://schemas.microsoft.com/office/drawing/2014/main" id="{EF71D098-108F-475F-B8B3-98D1A8E37A29}"/>
              </a:ext>
            </a:extLst>
          </p:cNvPr>
          <p:cNvGrpSpPr/>
          <p:nvPr/>
        </p:nvGrpSpPr>
        <p:grpSpPr>
          <a:xfrm>
            <a:off x="-6447" y="5411652"/>
            <a:ext cx="9150447" cy="578638"/>
            <a:chOff x="381000" y="5675619"/>
            <a:chExt cx="11361804" cy="172294"/>
          </a:xfrm>
        </p:grpSpPr>
        <p:sp>
          <p:nvSpPr>
            <p:cNvPr id="27" name="Rectangle 26">
              <a:extLst>
                <a:ext uri="{FF2B5EF4-FFF2-40B4-BE49-F238E27FC236}">
                  <a16:creationId xmlns:a16="http://schemas.microsoft.com/office/drawing/2014/main" id="{38CD753A-1892-443F-9303-907EAF7B3DF3}"/>
                </a:ext>
              </a:extLst>
            </p:cNvPr>
            <p:cNvSpPr/>
            <p:nvPr/>
          </p:nvSpPr>
          <p:spPr bwMode="auto">
            <a:xfrm>
              <a:off x="381000" y="5675619"/>
              <a:ext cx="11353799" cy="166334"/>
            </a:xfrm>
            <a:prstGeom prst="rect">
              <a:avLst/>
            </a:prstGeom>
            <a:solidFill>
              <a:schemeClr val="accent1"/>
            </a:solidFill>
            <a:ln w="12700" cap="flat" cmpd="sng" algn="ctr">
              <a:noFill/>
              <a:prstDash val="solid"/>
              <a:round/>
              <a:headEnd type="none" w="med" len="med"/>
              <a:tailEnd type="none" w="med" len="med"/>
            </a:ln>
            <a:effectLst/>
          </p:spPr>
          <p:txBody>
            <a:bodyPr vert="horz" wrap="square" lIns="18288" tIns="0" rIns="0" bIns="0" numCol="1" rtlCol="0" anchor="t" anchorCtr="0" compatLnSpc="1">
              <a:prstTxWarp prst="textNoShape">
                <a:avLst/>
              </a:prstTxWarp>
              <a:spAutoFit/>
            </a:bodyPr>
            <a:lstStyle/>
            <a:p>
              <a:pPr defTabSz="863600" eaLnBrk="0" fontAlgn="base" hangingPunct="0">
                <a:lnSpc>
                  <a:spcPct val="90000"/>
                </a:lnSpc>
                <a:spcBef>
                  <a:spcPct val="30000"/>
                </a:spcBef>
                <a:spcAft>
                  <a:spcPct val="0"/>
                </a:spcAft>
              </a:pPr>
              <a:endParaRPr lang="en-US" sz="1200" b="1" dirty="0">
                <a:solidFill>
                  <a:srgbClr val="1C3A56"/>
                </a:solidFill>
                <a:latin typeface="Arial Narrow" panose="020B0606020202030204" pitchFamily="34" charset="0"/>
                <a:ea typeface="Arial Unicode MS" pitchFamily="34" charset="-128"/>
                <a:cs typeface="Arial" charset="0"/>
              </a:endParaRPr>
            </a:p>
          </p:txBody>
        </p:sp>
        <p:sp>
          <p:nvSpPr>
            <p:cNvPr id="28" name="Content Placeholder 2">
              <a:extLst>
                <a:ext uri="{FF2B5EF4-FFF2-40B4-BE49-F238E27FC236}">
                  <a16:creationId xmlns:a16="http://schemas.microsoft.com/office/drawing/2014/main" id="{9F620A8B-52CC-447D-998F-E70C22736725}"/>
                </a:ext>
              </a:extLst>
            </p:cNvPr>
            <p:cNvSpPr txBox="1">
              <a:spLocks/>
            </p:cNvSpPr>
            <p:nvPr/>
          </p:nvSpPr>
          <p:spPr bwMode="auto">
            <a:xfrm>
              <a:off x="422535" y="5692773"/>
              <a:ext cx="11320269" cy="15514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342900" indent="-342900" algn="l" rtl="0" eaLnBrk="0" fontAlgn="base" hangingPunct="0">
                <a:lnSpc>
                  <a:spcPct val="90000"/>
                </a:lnSpc>
                <a:spcBef>
                  <a:spcPct val="30000"/>
                </a:spcBef>
                <a:spcAft>
                  <a:spcPct val="0"/>
                </a:spcAft>
                <a:defRPr sz="2400" b="1">
                  <a:solidFill>
                    <a:srgbClr val="2A4364"/>
                  </a:solidFill>
                  <a:latin typeface="+mn-lt"/>
                  <a:ea typeface="+mn-ea"/>
                  <a:cs typeface="+mn-cs"/>
                </a:defRPr>
              </a:lvl1pPr>
              <a:lvl2pPr marL="284163" indent="-282575" algn="l" rtl="0" eaLnBrk="0" fontAlgn="base" hangingPunct="0">
                <a:lnSpc>
                  <a:spcPct val="90000"/>
                </a:lnSpc>
                <a:spcBef>
                  <a:spcPct val="30000"/>
                </a:spcBef>
                <a:spcAft>
                  <a:spcPct val="0"/>
                </a:spcAft>
                <a:buClr>
                  <a:srgbClr val="FFCC00"/>
                </a:buClr>
                <a:buFont typeface="Wingdings" pitchFamily="2" charset="2"/>
                <a:buChar char="§"/>
                <a:defRPr sz="2400">
                  <a:solidFill>
                    <a:srgbClr val="2A4364"/>
                  </a:solidFill>
                  <a:latin typeface="+mn-lt"/>
                </a:defRPr>
              </a:lvl2pPr>
              <a:lvl3pPr marL="685800" indent="-287338" algn="l" rtl="0" eaLnBrk="0" fontAlgn="base" hangingPunct="0">
                <a:lnSpc>
                  <a:spcPct val="90000"/>
                </a:lnSpc>
                <a:spcBef>
                  <a:spcPct val="30000"/>
                </a:spcBef>
                <a:spcAft>
                  <a:spcPct val="0"/>
                </a:spcAft>
                <a:buClr>
                  <a:srgbClr val="FFCC00"/>
                </a:buClr>
                <a:buFont typeface="Arial" charset="0"/>
                <a:buChar char="–"/>
                <a:defRPr sz="2000">
                  <a:solidFill>
                    <a:srgbClr val="2A4364"/>
                  </a:solidFill>
                  <a:latin typeface="+mn-lt"/>
                </a:defRPr>
              </a:lvl3pPr>
              <a:lvl4pPr marL="1085850" indent="-285750" algn="l" rtl="0" eaLnBrk="0" fontAlgn="base" hangingPunct="0">
                <a:lnSpc>
                  <a:spcPct val="90000"/>
                </a:lnSpc>
                <a:spcBef>
                  <a:spcPct val="30000"/>
                </a:spcBef>
                <a:spcAft>
                  <a:spcPct val="0"/>
                </a:spcAft>
                <a:buClr>
                  <a:srgbClr val="FFCC00"/>
                </a:buClr>
                <a:buChar char="•"/>
                <a:defRPr>
                  <a:solidFill>
                    <a:srgbClr val="2A4364"/>
                  </a:solidFill>
                  <a:latin typeface="+mn-lt"/>
                </a:defRPr>
              </a:lvl4pPr>
              <a:lvl5pPr marL="1485900" indent="-285750" algn="l" rtl="0" eaLnBrk="0" fontAlgn="base" hangingPunct="0">
                <a:lnSpc>
                  <a:spcPct val="90000"/>
                </a:lnSpc>
                <a:spcBef>
                  <a:spcPct val="30000"/>
                </a:spcBef>
                <a:spcAft>
                  <a:spcPct val="0"/>
                </a:spcAft>
                <a:buClr>
                  <a:srgbClr val="FFCC00"/>
                </a:buClr>
                <a:buFont typeface="Arial" charset="0"/>
                <a:buChar char="–"/>
                <a:defRPr sz="1600">
                  <a:solidFill>
                    <a:srgbClr val="2A4364"/>
                  </a:solidFill>
                  <a:latin typeface="+mn-lt"/>
                </a:defRPr>
              </a:lvl5pPr>
              <a:lvl6pPr marL="1943100" indent="-285750" algn="l" rtl="0" fontAlgn="base">
                <a:lnSpc>
                  <a:spcPct val="90000"/>
                </a:lnSpc>
                <a:spcBef>
                  <a:spcPct val="30000"/>
                </a:spcBef>
                <a:spcAft>
                  <a:spcPct val="0"/>
                </a:spcAft>
                <a:buClr>
                  <a:srgbClr val="FFCC00"/>
                </a:buClr>
                <a:buFont typeface="Arial" charset="0"/>
                <a:buChar char="–"/>
                <a:defRPr sz="1600">
                  <a:solidFill>
                    <a:srgbClr val="2A4364"/>
                  </a:solidFill>
                  <a:latin typeface="+mn-lt"/>
                </a:defRPr>
              </a:lvl6pPr>
              <a:lvl7pPr marL="2400300" indent="-285750" algn="l" rtl="0" fontAlgn="base">
                <a:lnSpc>
                  <a:spcPct val="90000"/>
                </a:lnSpc>
                <a:spcBef>
                  <a:spcPct val="30000"/>
                </a:spcBef>
                <a:spcAft>
                  <a:spcPct val="0"/>
                </a:spcAft>
                <a:buClr>
                  <a:srgbClr val="FFCC00"/>
                </a:buClr>
                <a:buFont typeface="Arial" charset="0"/>
                <a:buChar char="–"/>
                <a:defRPr sz="1600">
                  <a:solidFill>
                    <a:srgbClr val="2A4364"/>
                  </a:solidFill>
                  <a:latin typeface="+mn-lt"/>
                </a:defRPr>
              </a:lvl7pPr>
              <a:lvl8pPr marL="2857500" indent="-285750" algn="l" rtl="0" fontAlgn="base">
                <a:lnSpc>
                  <a:spcPct val="90000"/>
                </a:lnSpc>
                <a:spcBef>
                  <a:spcPct val="30000"/>
                </a:spcBef>
                <a:spcAft>
                  <a:spcPct val="0"/>
                </a:spcAft>
                <a:buClr>
                  <a:srgbClr val="FFCC00"/>
                </a:buClr>
                <a:buFont typeface="Arial" charset="0"/>
                <a:buChar char="–"/>
                <a:defRPr sz="1600">
                  <a:solidFill>
                    <a:srgbClr val="2A4364"/>
                  </a:solidFill>
                  <a:latin typeface="+mn-lt"/>
                </a:defRPr>
              </a:lvl8pPr>
              <a:lvl9pPr marL="3314700" indent="-285750" algn="l" rtl="0" fontAlgn="base">
                <a:lnSpc>
                  <a:spcPct val="90000"/>
                </a:lnSpc>
                <a:spcBef>
                  <a:spcPct val="30000"/>
                </a:spcBef>
                <a:spcAft>
                  <a:spcPct val="0"/>
                </a:spcAft>
                <a:buClr>
                  <a:srgbClr val="FFCC00"/>
                </a:buClr>
                <a:buFont typeface="Arial" charset="0"/>
                <a:buChar char="–"/>
                <a:defRPr sz="1600">
                  <a:solidFill>
                    <a:srgbClr val="2A4364"/>
                  </a:solidFill>
                  <a:latin typeface="+mn-lt"/>
                </a:defRPr>
              </a:lvl9pPr>
            </a:lstStyle>
            <a:p>
              <a:pPr marL="0" indent="0" algn="ctr" defTabSz="914014">
                <a:lnSpc>
                  <a:spcPct val="100000"/>
                </a:lnSpc>
                <a:spcBef>
                  <a:spcPts val="0"/>
                </a:spcBef>
              </a:pPr>
              <a:r>
                <a:rPr lang="fr-FR" sz="1400" dirty="0">
                  <a:solidFill>
                    <a:srgbClr val="FFFFFF"/>
                  </a:solidFill>
                  <a:latin typeface="Arial Narrow" panose="020B0606020202030204" pitchFamily="34" charset="0"/>
                </a:rPr>
                <a:t>Limites : Aucun essai clinique comparatif direct adéquat et bien contrôlé n’a comparé l’efficacité et l’innocuité de divers </a:t>
              </a:r>
              <a:r>
                <a:rPr lang="fr-FR" sz="1400" dirty="0" smtClean="0">
                  <a:solidFill>
                    <a:srgbClr val="FFFFFF"/>
                  </a:solidFill>
                  <a:latin typeface="Arial Narrow" panose="020B0606020202030204" pitchFamily="34" charset="0"/>
                </a:rPr>
                <a:t>AOD. </a:t>
              </a:r>
              <a:endParaRPr lang="fr-FR" sz="1400" dirty="0">
                <a:solidFill>
                  <a:srgbClr val="FFFFFF"/>
                </a:solidFill>
                <a:latin typeface="Arial Narrow" panose="020B0606020202030204" pitchFamily="34" charset="0"/>
              </a:endParaRPr>
            </a:p>
            <a:p>
              <a:pPr marL="0" indent="0" algn="ctr" defTabSz="914014">
                <a:lnSpc>
                  <a:spcPct val="100000"/>
                </a:lnSpc>
                <a:spcBef>
                  <a:spcPts val="0"/>
                </a:spcBef>
              </a:pPr>
              <a:r>
                <a:rPr lang="fr-FR" sz="1400" dirty="0">
                  <a:solidFill>
                    <a:srgbClr val="FFFFFF"/>
                  </a:solidFill>
                  <a:latin typeface="Arial Narrow" panose="020B0606020202030204" pitchFamily="34" charset="0"/>
                </a:rPr>
                <a:t>Chaque cohorte était appariée séparément. Par conséquent, il n’est pas approprié de faire des comparaisons entre les cohortes.</a:t>
              </a:r>
            </a:p>
          </p:txBody>
        </p:sp>
      </p:grpSp>
      <p:sp>
        <p:nvSpPr>
          <p:cNvPr id="15" name="Rectangle 14"/>
          <p:cNvSpPr/>
          <p:nvPr/>
        </p:nvSpPr>
        <p:spPr>
          <a:xfrm>
            <a:off x="159150" y="5970274"/>
            <a:ext cx="8770939" cy="392223"/>
          </a:xfrm>
          <a:prstGeom prst="rect">
            <a:avLst/>
          </a:prstGeom>
        </p:spPr>
        <p:txBody>
          <a:bodyPr wrap="square">
            <a:spAutoFit/>
          </a:bodyPr>
          <a:lstStyle/>
          <a:p>
            <a:pPr marL="177800" indent="-177800" defTabSz="914014">
              <a:lnSpc>
                <a:spcPct val="80000"/>
              </a:lnSpc>
              <a:spcBef>
                <a:spcPts val="240"/>
              </a:spcBef>
              <a:defRPr/>
            </a:pPr>
            <a:r>
              <a:rPr lang="fr-CA" sz="1050" dirty="0">
                <a:ea typeface="Arial Unicode MS" pitchFamily="34" charset="-128"/>
                <a:cs typeface="Arial Unicode MS" pitchFamily="34" charset="-128"/>
              </a:rPr>
              <a:t>AOD : anticoagulant oral direct; AVC : accident vasculaire cérébral; ES : embolie systémique; FANV : fibrillation auriculaire non valvulaire; GI : </a:t>
            </a:r>
            <a:r>
              <a:rPr lang="fr-CA" sz="1050" dirty="0" smtClean="0">
                <a:ea typeface="Arial Unicode MS" pitchFamily="34" charset="-128"/>
                <a:cs typeface="Arial Unicode MS" pitchFamily="34" charset="-128"/>
              </a:rPr>
              <a:t>gastro-</a:t>
            </a:r>
          </a:p>
          <a:p>
            <a:pPr marL="177800" indent="-177800" defTabSz="914014">
              <a:lnSpc>
                <a:spcPct val="80000"/>
              </a:lnSpc>
              <a:spcBef>
                <a:spcPts val="240"/>
              </a:spcBef>
              <a:defRPr/>
            </a:pPr>
            <a:r>
              <a:rPr lang="fr-CA" sz="1050" dirty="0" smtClean="0">
                <a:ea typeface="Arial Unicode MS" pitchFamily="34" charset="-128"/>
                <a:cs typeface="Arial Unicode MS" pitchFamily="34" charset="-128"/>
              </a:rPr>
              <a:t>intestinal</a:t>
            </a:r>
            <a:r>
              <a:rPr lang="fr-CA" sz="1050" dirty="0">
                <a:ea typeface="Arial Unicode MS" pitchFamily="34" charset="-128"/>
                <a:cs typeface="Arial Unicode MS" pitchFamily="34" charset="-128"/>
              </a:rPr>
              <a:t>; </a:t>
            </a:r>
            <a:r>
              <a:rPr lang="fr-CA" sz="1050" dirty="0"/>
              <a:t>HIC : hémorragie intracrânienne; IC : intervalle de confiance; </a:t>
            </a:r>
            <a:r>
              <a:rPr lang="fr-CA" sz="1050" dirty="0">
                <a:ea typeface="Arial Unicode MS" pitchFamily="34" charset="-128"/>
                <a:cs typeface="Arial Unicode MS" pitchFamily="34" charset="-128"/>
              </a:rPr>
              <a:t>RRI : rapport des risques instantanés</a:t>
            </a:r>
          </a:p>
        </p:txBody>
      </p:sp>
      <p:pic>
        <p:nvPicPr>
          <p:cNvPr id="16" name="Picture 21">
            <a:extLst>
              <a:ext uri="{FF2B5EF4-FFF2-40B4-BE49-F238E27FC236}">
                <a16:creationId xmlns:a16="http://schemas.microsoft.com/office/drawing/2014/main" id="{3A8719B5-DBF9-41AD-B2D9-1BDF4EB1B389}"/>
              </a:ext>
            </a:extLst>
          </p:cNvPr>
          <p:cNvPicPr>
            <a:picLocks noChangeAspect="1"/>
          </p:cNvPicPr>
          <p:nvPr>
            <p:custDataLst>
              <p:tags r:id="rId1"/>
            </p:custDataLst>
          </p:nvPr>
        </p:nvPicPr>
        <p:blipFill>
          <a:blip r:embed="rId7" cstate="hqprint">
            <a:extLst>
              <a:ext uri="{28A0092B-C50C-407E-A947-70E740481C1C}">
                <a14:useLocalDpi xmlns:a14="http://schemas.microsoft.com/office/drawing/2010/main" val="0"/>
              </a:ext>
            </a:extLst>
          </a:blip>
          <a:stretch>
            <a:fillRect/>
          </a:stretch>
        </p:blipFill>
        <p:spPr>
          <a:xfrm>
            <a:off x="288039" y="1766557"/>
            <a:ext cx="8475404" cy="3008739"/>
          </a:xfrm>
          <a:prstGeom prst="rect">
            <a:avLst/>
          </a:prstGeom>
        </p:spPr>
      </p:pic>
      <p:sp>
        <p:nvSpPr>
          <p:cNvPr id="17" name="TextBox 23">
            <a:extLst>
              <a:ext uri="{FF2B5EF4-FFF2-40B4-BE49-F238E27FC236}">
                <a16:creationId xmlns:a16="http://schemas.microsoft.com/office/drawing/2014/main" id="{130427AB-A182-470D-BF07-2C5D58E0590A}"/>
              </a:ext>
            </a:extLst>
          </p:cNvPr>
          <p:cNvSpPr txBox="1"/>
          <p:nvPr/>
        </p:nvSpPr>
        <p:spPr>
          <a:xfrm>
            <a:off x="7087530" y="1744694"/>
            <a:ext cx="2023248" cy="211259"/>
          </a:xfrm>
          <a:prstGeom prst="rect">
            <a:avLst/>
          </a:prstGeom>
          <a:solidFill>
            <a:schemeClr val="bg1"/>
          </a:solidFill>
        </p:spPr>
        <p:txBody>
          <a:bodyPr wrap="square" lIns="0" tIns="0" rIns="0" bIns="0" rtlCol="0">
            <a:noAutofit/>
          </a:bodyPr>
          <a:lstStyle/>
          <a:p>
            <a:r>
              <a:rPr lang="fr-CA" sz="1400" b="1" dirty="0">
                <a:solidFill>
                  <a:srgbClr val="000000"/>
                </a:solidFill>
              </a:rPr>
              <a:t>Rapport des risques instantanés (IC à 95 %)</a:t>
            </a:r>
          </a:p>
        </p:txBody>
      </p:sp>
      <p:sp>
        <p:nvSpPr>
          <p:cNvPr id="18" name="TextBox 27">
            <a:extLst>
              <a:ext uri="{FF2B5EF4-FFF2-40B4-BE49-F238E27FC236}">
                <a16:creationId xmlns:a16="http://schemas.microsoft.com/office/drawing/2014/main" id="{548F657E-1B40-4D04-8EA3-E4CFB4DD97FE}"/>
              </a:ext>
            </a:extLst>
          </p:cNvPr>
          <p:cNvSpPr txBox="1"/>
          <p:nvPr/>
        </p:nvSpPr>
        <p:spPr>
          <a:xfrm>
            <a:off x="1482590" y="1980407"/>
            <a:ext cx="5090896" cy="235842"/>
          </a:xfrm>
          <a:prstGeom prst="rect">
            <a:avLst/>
          </a:prstGeom>
          <a:solidFill>
            <a:schemeClr val="bg1"/>
          </a:solidFill>
        </p:spPr>
        <p:txBody>
          <a:bodyPr wrap="square" lIns="0" tIns="0" rIns="0" bIns="0" rtlCol="0">
            <a:noAutofit/>
          </a:bodyPr>
          <a:lstStyle/>
          <a:p>
            <a:r>
              <a:rPr lang="fr-CA" sz="1400" dirty="0">
                <a:solidFill>
                  <a:srgbClr val="000000"/>
                </a:solidFill>
              </a:rPr>
              <a:t>N</a:t>
            </a:r>
            <a:r>
              <a:rPr lang="fr-CA" sz="1400" baseline="30000" dirty="0">
                <a:solidFill>
                  <a:srgbClr val="000000"/>
                </a:solidFill>
              </a:rPr>
              <a:t>bre</a:t>
            </a:r>
            <a:r>
              <a:rPr lang="fr-CA" sz="1400" dirty="0">
                <a:solidFill>
                  <a:srgbClr val="000000"/>
                </a:solidFill>
              </a:rPr>
              <a:t> d’événements (incidence par 100 années-personnes)</a:t>
            </a:r>
          </a:p>
        </p:txBody>
      </p:sp>
      <p:sp>
        <p:nvSpPr>
          <p:cNvPr id="19" name="TextBox 28">
            <a:extLst>
              <a:ext uri="{FF2B5EF4-FFF2-40B4-BE49-F238E27FC236}">
                <a16:creationId xmlns:a16="http://schemas.microsoft.com/office/drawing/2014/main" id="{C427C7A7-000E-4C18-901F-D0BCB3A8BA26}"/>
              </a:ext>
            </a:extLst>
          </p:cNvPr>
          <p:cNvSpPr txBox="1"/>
          <p:nvPr/>
        </p:nvSpPr>
        <p:spPr>
          <a:xfrm>
            <a:off x="288038" y="2216249"/>
            <a:ext cx="2239607" cy="2213274"/>
          </a:xfrm>
          <a:prstGeom prst="rect">
            <a:avLst/>
          </a:prstGeom>
          <a:solidFill>
            <a:schemeClr val="bg1"/>
          </a:solidFill>
        </p:spPr>
        <p:txBody>
          <a:bodyPr wrap="square" lIns="0" tIns="0" rIns="0" bIns="0" rtlCol="0">
            <a:noAutofit/>
          </a:bodyPr>
          <a:lstStyle/>
          <a:p>
            <a:pPr>
              <a:spcBef>
                <a:spcPts val="100"/>
              </a:spcBef>
              <a:spcAft>
                <a:spcPts val="100"/>
              </a:spcAft>
            </a:pPr>
            <a:r>
              <a:rPr lang="fr-CA" sz="1300" b="1" dirty="0" err="1">
                <a:solidFill>
                  <a:srgbClr val="000000"/>
                </a:solidFill>
              </a:rPr>
              <a:t>Apixaban</a:t>
            </a:r>
            <a:r>
              <a:rPr lang="fr-CA" sz="1300" b="1" dirty="0">
                <a:solidFill>
                  <a:srgbClr val="000000"/>
                </a:solidFill>
              </a:rPr>
              <a:t> p/r au </a:t>
            </a:r>
            <a:r>
              <a:rPr lang="fr-CA" sz="1300" b="1" dirty="0" err="1">
                <a:solidFill>
                  <a:srgbClr val="000000"/>
                </a:solidFill>
              </a:rPr>
              <a:t>rivaroxaban</a:t>
            </a:r>
            <a:r>
              <a:rPr lang="fr-CA" sz="1300" b="1" dirty="0">
                <a:solidFill>
                  <a:srgbClr val="000000"/>
                </a:solidFill>
              </a:rPr>
              <a:t> </a:t>
            </a:r>
            <a:r>
              <a:rPr lang="fr-CA" sz="1300" b="1" dirty="0" smtClean="0">
                <a:solidFill>
                  <a:srgbClr val="000000"/>
                </a:solidFill>
              </a:rPr>
              <a:t>                                           AVC/ES</a:t>
            </a:r>
            <a:endParaRPr lang="fr-CA" sz="1300" b="1" dirty="0">
              <a:solidFill>
                <a:srgbClr val="000000"/>
              </a:solidFill>
            </a:endParaRPr>
          </a:p>
          <a:p>
            <a:pPr marL="361950">
              <a:spcBef>
                <a:spcPts val="100"/>
              </a:spcBef>
              <a:spcAft>
                <a:spcPts val="100"/>
              </a:spcAft>
            </a:pPr>
            <a:r>
              <a:rPr lang="fr-CA" sz="1300" b="1" dirty="0">
                <a:solidFill>
                  <a:srgbClr val="000000"/>
                </a:solidFill>
              </a:rPr>
              <a:t>AVC ischémique</a:t>
            </a:r>
          </a:p>
          <a:p>
            <a:pPr marL="361950">
              <a:spcBef>
                <a:spcPts val="100"/>
              </a:spcBef>
              <a:spcAft>
                <a:spcPts val="100"/>
              </a:spcAft>
            </a:pPr>
            <a:r>
              <a:rPr lang="fr-CA" sz="1300" b="1" dirty="0">
                <a:solidFill>
                  <a:srgbClr val="000000"/>
                </a:solidFill>
              </a:rPr>
              <a:t>AVC hémorragique</a:t>
            </a:r>
          </a:p>
          <a:p>
            <a:pPr marL="361950">
              <a:spcBef>
                <a:spcPts val="100"/>
              </a:spcBef>
              <a:spcAft>
                <a:spcPts val="100"/>
              </a:spcAft>
            </a:pPr>
            <a:r>
              <a:rPr lang="fr-CA" sz="1300" b="1" dirty="0">
                <a:solidFill>
                  <a:srgbClr val="000000"/>
                </a:solidFill>
              </a:rPr>
              <a:t>ES</a:t>
            </a:r>
          </a:p>
          <a:p>
            <a:pPr marL="180975">
              <a:spcBef>
                <a:spcPts val="100"/>
              </a:spcBef>
              <a:spcAft>
                <a:spcPts val="100"/>
              </a:spcAft>
            </a:pPr>
            <a:r>
              <a:rPr lang="fr-CA" sz="1300" b="1" dirty="0">
                <a:solidFill>
                  <a:srgbClr val="000000"/>
                </a:solidFill>
              </a:rPr>
              <a:t>Hémorragie grave</a:t>
            </a:r>
          </a:p>
          <a:p>
            <a:pPr marL="361950">
              <a:spcBef>
                <a:spcPts val="100"/>
              </a:spcBef>
              <a:spcAft>
                <a:spcPts val="100"/>
              </a:spcAft>
            </a:pPr>
            <a:r>
              <a:rPr lang="fr-CA" sz="1300" b="1" dirty="0">
                <a:solidFill>
                  <a:srgbClr val="000000"/>
                </a:solidFill>
              </a:rPr>
              <a:t>Hémorragie GI</a:t>
            </a:r>
          </a:p>
          <a:p>
            <a:pPr marL="361950">
              <a:spcBef>
                <a:spcPts val="100"/>
              </a:spcBef>
              <a:spcAft>
                <a:spcPts val="100"/>
              </a:spcAft>
            </a:pPr>
            <a:r>
              <a:rPr lang="fr-CA" sz="1300" b="1" dirty="0">
                <a:solidFill>
                  <a:srgbClr val="000000"/>
                </a:solidFill>
              </a:rPr>
              <a:t>HIC</a:t>
            </a:r>
          </a:p>
          <a:p>
            <a:pPr marL="361950">
              <a:spcBef>
                <a:spcPts val="100"/>
              </a:spcBef>
              <a:spcAft>
                <a:spcPts val="100"/>
              </a:spcAft>
            </a:pPr>
            <a:r>
              <a:rPr lang="fr-CA" sz="1300" b="1" dirty="0">
                <a:solidFill>
                  <a:srgbClr val="000000"/>
                </a:solidFill>
              </a:rPr>
              <a:t>Autre hémorragie</a:t>
            </a:r>
          </a:p>
        </p:txBody>
      </p:sp>
      <p:sp>
        <p:nvSpPr>
          <p:cNvPr id="20" name="TextBox 29">
            <a:extLst>
              <a:ext uri="{FF2B5EF4-FFF2-40B4-BE49-F238E27FC236}">
                <a16:creationId xmlns:a16="http://schemas.microsoft.com/office/drawing/2014/main" id="{94A38B9B-A3AB-4FE5-9E04-074A96375140}"/>
              </a:ext>
            </a:extLst>
          </p:cNvPr>
          <p:cNvSpPr txBox="1"/>
          <p:nvPr/>
        </p:nvSpPr>
        <p:spPr>
          <a:xfrm>
            <a:off x="4565552" y="4555702"/>
            <a:ext cx="1302245" cy="417030"/>
          </a:xfrm>
          <a:prstGeom prst="rect">
            <a:avLst/>
          </a:prstGeom>
          <a:solidFill>
            <a:schemeClr val="bg1"/>
          </a:solidFill>
        </p:spPr>
        <p:txBody>
          <a:bodyPr wrap="square" lIns="0" tIns="0" rIns="0" bIns="0" rtlCol="0">
            <a:noAutofit/>
          </a:bodyPr>
          <a:lstStyle/>
          <a:p>
            <a:pPr algn="ctr"/>
            <a:r>
              <a:rPr lang="fr-CA" sz="1400" b="1" dirty="0">
                <a:solidFill>
                  <a:srgbClr val="45C4D8"/>
                </a:solidFill>
                <a:latin typeface="Arial Narrow" panose="020B0606020202030204" pitchFamily="34" charset="0"/>
                <a:cs typeface="Aharoni" panose="02010803020104030203" pitchFamily="2" charset="-79"/>
              </a:rPr>
              <a:t>En faveur de l’</a:t>
            </a:r>
            <a:r>
              <a:rPr lang="fr-CA" sz="1400" b="1" dirty="0" err="1">
                <a:solidFill>
                  <a:srgbClr val="45C4D8"/>
                </a:solidFill>
                <a:latin typeface="Arial Narrow" panose="020B0606020202030204" pitchFamily="34" charset="0"/>
                <a:cs typeface="Aharoni" panose="02010803020104030203" pitchFamily="2" charset="-79"/>
              </a:rPr>
              <a:t>apixaban</a:t>
            </a:r>
            <a:endParaRPr lang="fr-CA" sz="1400" b="1" dirty="0">
              <a:solidFill>
                <a:srgbClr val="45C4D8"/>
              </a:solidFill>
              <a:latin typeface="Arial Narrow" panose="020B0606020202030204" pitchFamily="34" charset="0"/>
              <a:cs typeface="Aharoni" panose="02010803020104030203" pitchFamily="2" charset="-79"/>
            </a:endParaRPr>
          </a:p>
        </p:txBody>
      </p:sp>
      <p:sp>
        <p:nvSpPr>
          <p:cNvPr id="21" name="ZoneTexte 20"/>
          <p:cNvSpPr txBox="1"/>
          <p:nvPr/>
        </p:nvSpPr>
        <p:spPr>
          <a:xfrm>
            <a:off x="2527644" y="2231488"/>
            <a:ext cx="583694" cy="153637"/>
          </a:xfrm>
          <a:prstGeom prst="rect">
            <a:avLst/>
          </a:prstGeom>
          <a:solidFill>
            <a:schemeClr val="bg1"/>
          </a:solidFill>
        </p:spPr>
        <p:txBody>
          <a:bodyPr wrap="square" rtlCol="0">
            <a:spAutoFit/>
          </a:bodyPr>
          <a:lstStyle/>
          <a:p>
            <a:endParaRPr lang="en-US" sz="600" dirty="0"/>
          </a:p>
        </p:txBody>
      </p:sp>
      <p:sp>
        <p:nvSpPr>
          <p:cNvPr id="22" name="TextBox 32">
            <a:extLst>
              <a:ext uri="{FF2B5EF4-FFF2-40B4-BE49-F238E27FC236}">
                <a16:creationId xmlns:a16="http://schemas.microsoft.com/office/drawing/2014/main" id="{3229EAF4-86E8-40AD-81F2-AA3FAF4F4F5B}"/>
              </a:ext>
            </a:extLst>
          </p:cNvPr>
          <p:cNvSpPr txBox="1"/>
          <p:nvPr/>
        </p:nvSpPr>
        <p:spPr>
          <a:xfrm>
            <a:off x="2526404" y="1717374"/>
            <a:ext cx="902766" cy="221785"/>
          </a:xfrm>
          <a:prstGeom prst="rect">
            <a:avLst/>
          </a:prstGeom>
          <a:solidFill>
            <a:schemeClr val="bg1"/>
          </a:solidFill>
        </p:spPr>
        <p:txBody>
          <a:bodyPr wrap="square" lIns="0" tIns="0" rIns="0" bIns="0" rtlCol="0">
            <a:noAutofit/>
          </a:bodyPr>
          <a:lstStyle/>
          <a:p>
            <a:r>
              <a:rPr lang="fr-CA" sz="1600" b="1" dirty="0" err="1">
                <a:solidFill>
                  <a:srgbClr val="45C4D8"/>
                </a:solidFill>
                <a:latin typeface="Arial Narrow" panose="020B0606020202030204" pitchFamily="34" charset="0"/>
                <a:cs typeface="Aharoni" panose="02010803020104030203" pitchFamily="2" charset="-79"/>
              </a:rPr>
              <a:t>Apixaban</a:t>
            </a:r>
            <a:r>
              <a:rPr lang="fr-CA" b="1" dirty="0">
                <a:solidFill>
                  <a:srgbClr val="45C4D8"/>
                </a:solidFill>
                <a:latin typeface="Arial Narrow" panose="020B0606020202030204" pitchFamily="34" charset="0"/>
                <a:cs typeface="Aharoni" panose="02010803020104030203" pitchFamily="2" charset="-79"/>
              </a:rPr>
              <a:t> </a:t>
            </a:r>
          </a:p>
        </p:txBody>
      </p:sp>
      <p:sp>
        <p:nvSpPr>
          <p:cNvPr id="23" name="TextBox 32">
            <a:extLst>
              <a:ext uri="{FF2B5EF4-FFF2-40B4-BE49-F238E27FC236}">
                <a16:creationId xmlns:a16="http://schemas.microsoft.com/office/drawing/2014/main" id="{3229EAF4-86E8-40AD-81F2-AA3FAF4F4F5B}"/>
              </a:ext>
            </a:extLst>
          </p:cNvPr>
          <p:cNvSpPr txBox="1"/>
          <p:nvPr/>
        </p:nvSpPr>
        <p:spPr>
          <a:xfrm>
            <a:off x="3511455" y="1760063"/>
            <a:ext cx="1033165" cy="216198"/>
          </a:xfrm>
          <a:prstGeom prst="rect">
            <a:avLst/>
          </a:prstGeom>
          <a:solidFill>
            <a:schemeClr val="bg1"/>
          </a:solidFill>
        </p:spPr>
        <p:txBody>
          <a:bodyPr wrap="square" lIns="0" tIns="0" rIns="0" bIns="0" rtlCol="0">
            <a:noAutofit/>
          </a:bodyPr>
          <a:lstStyle/>
          <a:p>
            <a:r>
              <a:rPr lang="fr-CA" sz="1600" b="1" dirty="0" err="1">
                <a:solidFill>
                  <a:srgbClr val="4071AF"/>
                </a:solidFill>
                <a:latin typeface="Arial Narrow" panose="020B0606020202030204" pitchFamily="34" charset="0"/>
                <a:cs typeface="Aharoni" panose="02010803020104030203" pitchFamily="2" charset="-79"/>
              </a:rPr>
              <a:t>Rivaroxaban</a:t>
            </a:r>
            <a:r>
              <a:rPr lang="fr-CA" sz="1600" b="1" dirty="0">
                <a:solidFill>
                  <a:srgbClr val="4071AF"/>
                </a:solidFill>
                <a:latin typeface="Arial Narrow" panose="020B0606020202030204" pitchFamily="34" charset="0"/>
                <a:cs typeface="Aharoni" panose="02010803020104030203" pitchFamily="2" charset="-79"/>
              </a:rPr>
              <a:t> </a:t>
            </a:r>
          </a:p>
        </p:txBody>
      </p:sp>
      <p:sp>
        <p:nvSpPr>
          <p:cNvPr id="24" name="TextBox 29">
            <a:extLst>
              <a:ext uri="{FF2B5EF4-FFF2-40B4-BE49-F238E27FC236}">
                <a16:creationId xmlns:a16="http://schemas.microsoft.com/office/drawing/2014/main" id="{054A5E26-C7EC-4774-9F7E-54BE4BF43574}"/>
              </a:ext>
            </a:extLst>
          </p:cNvPr>
          <p:cNvSpPr txBox="1"/>
          <p:nvPr/>
        </p:nvSpPr>
        <p:spPr>
          <a:xfrm>
            <a:off x="5867797" y="4541337"/>
            <a:ext cx="1626612" cy="221785"/>
          </a:xfrm>
          <a:prstGeom prst="rect">
            <a:avLst/>
          </a:prstGeom>
          <a:solidFill>
            <a:schemeClr val="bg1"/>
          </a:solidFill>
        </p:spPr>
        <p:txBody>
          <a:bodyPr wrap="square" lIns="0" tIns="0" rIns="0" bIns="0" rtlCol="0">
            <a:noAutofit/>
          </a:bodyPr>
          <a:lstStyle/>
          <a:p>
            <a:pPr algn="ctr"/>
            <a:r>
              <a:rPr lang="fr-CA" sz="1400" b="1" dirty="0">
                <a:solidFill>
                  <a:srgbClr val="4071AF"/>
                </a:solidFill>
                <a:latin typeface="Arial Narrow" panose="020B0606020202030204" pitchFamily="34" charset="0"/>
                <a:cs typeface="Aharoni" panose="02010803020104030203" pitchFamily="2" charset="-79"/>
              </a:rPr>
              <a:t>En faveur du </a:t>
            </a:r>
            <a:r>
              <a:rPr lang="fr-CA" sz="1400" b="1" dirty="0" err="1">
                <a:solidFill>
                  <a:srgbClr val="4071AF"/>
                </a:solidFill>
                <a:latin typeface="Arial Narrow" panose="020B0606020202030204" pitchFamily="34" charset="0"/>
                <a:cs typeface="Aharoni" panose="02010803020104030203" pitchFamily="2" charset="-79"/>
              </a:rPr>
              <a:t>rivaroxaban</a:t>
            </a:r>
            <a:endParaRPr lang="fr-CA" sz="1400" b="1" dirty="0">
              <a:solidFill>
                <a:srgbClr val="4071AF"/>
              </a:solidFill>
              <a:latin typeface="Arial Narrow" panose="020B0606020202030204" pitchFamily="34" charset="0"/>
              <a:cs typeface="Aharoni" panose="02010803020104030203" pitchFamily="2" charset="-79"/>
            </a:endParaRPr>
          </a:p>
        </p:txBody>
      </p:sp>
    </p:spTree>
    <p:extLst>
      <p:ext uri="{BB962C8B-B14F-4D97-AF65-F5344CB8AC3E}">
        <p14:creationId xmlns:p14="http://schemas.microsoft.com/office/powerpoint/2010/main" val="250426247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6448" y="1225130"/>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8545FEA6-91B3-4CEA-BDDB-78E11F2A9A3F}"/>
              </a:ext>
            </a:extLst>
          </p:cNvPr>
          <p:cNvSpPr/>
          <p:nvPr/>
        </p:nvSpPr>
        <p:spPr>
          <a:xfrm>
            <a:off x="59055" y="93704"/>
            <a:ext cx="7073265" cy="1107996"/>
          </a:xfrm>
          <a:prstGeom prst="rect">
            <a:avLst/>
          </a:prstGeom>
          <a:noFill/>
        </p:spPr>
        <p:txBody>
          <a:bodyPr wrap="square">
            <a:spAutoFit/>
          </a:bodyPr>
          <a:lstStyle/>
          <a:p>
            <a:pPr lvl="0">
              <a:defRPr/>
            </a:pPr>
            <a:r>
              <a:rPr lang="fr-FR" sz="2200" b="1" dirty="0">
                <a:solidFill>
                  <a:srgbClr val="183059"/>
                </a:solidFill>
                <a:latin typeface="Arial Narrow" panose="020B0606020202030204" pitchFamily="34" charset="0"/>
                <a:cs typeface="Aharoni" panose="02010803020104030203" pitchFamily="2" charset="-79"/>
              </a:rPr>
              <a:t>Analyse principale : Taux d’incidence et RRI des AVC/ES et d’hémorragie majeure dans les cohortes </a:t>
            </a:r>
            <a:r>
              <a:rPr lang="fr-CA" sz="2000" b="1" dirty="0" err="1">
                <a:solidFill>
                  <a:srgbClr val="45C4D8"/>
                </a:solidFill>
                <a:latin typeface="Arial Narrow" panose="020B0606020202030204" pitchFamily="34" charset="0"/>
                <a:cs typeface="Aharoni" panose="02010803020104030203" pitchFamily="2" charset="-79"/>
              </a:rPr>
              <a:t>dabigatran-</a:t>
            </a:r>
            <a:r>
              <a:rPr lang="fr-CA" sz="2000" b="1" dirty="0" err="1">
                <a:solidFill>
                  <a:srgbClr val="4071AF"/>
                </a:solidFill>
                <a:latin typeface="Arial Narrow" panose="020B0606020202030204" pitchFamily="34" charset="0"/>
                <a:cs typeface="Aharoni" panose="02010803020104030203" pitchFamily="2" charset="-79"/>
              </a:rPr>
              <a:t>rivaroxaban</a:t>
            </a:r>
            <a:r>
              <a:rPr lang="fr-CA" sz="2000" b="1" dirty="0">
                <a:solidFill>
                  <a:srgbClr val="4071AF"/>
                </a:solidFill>
                <a:latin typeface="Arial Narrow" panose="020B0606020202030204" pitchFamily="34" charset="0"/>
                <a:cs typeface="Aharoni" panose="02010803020104030203" pitchFamily="2" charset="-79"/>
              </a:rPr>
              <a:t> </a:t>
            </a:r>
            <a:r>
              <a:rPr lang="fr-FR" sz="2200" b="1" dirty="0" smtClean="0">
                <a:solidFill>
                  <a:srgbClr val="183059"/>
                </a:solidFill>
                <a:latin typeface="Arial Narrow" panose="020B0606020202030204" pitchFamily="34" charset="0"/>
                <a:cs typeface="Aharoni" panose="02010803020104030203" pitchFamily="2" charset="-79"/>
              </a:rPr>
              <a:t>appariées </a:t>
            </a:r>
            <a:r>
              <a:rPr lang="fr-FR" sz="2200" b="1" dirty="0">
                <a:solidFill>
                  <a:srgbClr val="183059"/>
                </a:solidFill>
                <a:latin typeface="Arial Narrow" panose="020B0606020202030204" pitchFamily="34" charset="0"/>
                <a:cs typeface="Aharoni" panose="02010803020104030203" pitchFamily="2" charset="-79"/>
              </a:rPr>
              <a:t>en fonction du score de propension</a:t>
            </a:r>
            <a:endParaRPr lang="en-CA" sz="2200" b="1" dirty="0">
              <a:solidFill>
                <a:srgbClr val="0070C0"/>
              </a:solidFill>
              <a:latin typeface="Arial Narrow" panose="020B0606020202030204" pitchFamily="34" charset="0"/>
              <a:cs typeface="Aharoni" panose="02010803020104030203" pitchFamily="2" charset="-79"/>
            </a:endParaRPr>
          </a:p>
        </p:txBody>
      </p:sp>
      <p:sp>
        <p:nvSpPr>
          <p:cNvPr id="12" name="Rectangle 11">
            <a:extLst>
              <a:ext uri="{FF2B5EF4-FFF2-40B4-BE49-F238E27FC236}">
                <a16:creationId xmlns:a16="http://schemas.microsoft.com/office/drawing/2014/main" id="{2AECBCDA-5E07-409A-8F17-E36050586DFB}"/>
              </a:ext>
            </a:extLst>
          </p:cNvPr>
          <p:cNvSpPr/>
          <p:nvPr/>
        </p:nvSpPr>
        <p:spPr>
          <a:xfrm>
            <a:off x="0" y="6401169"/>
            <a:ext cx="9144000" cy="456831"/>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13" name="Picture 12" descr="CHRC-logo_blue.png">
            <a:extLst>
              <a:ext uri="{FF2B5EF4-FFF2-40B4-BE49-F238E27FC236}">
                <a16:creationId xmlns:a16="http://schemas.microsoft.com/office/drawing/2014/main" id="{F5F338AB-7CB1-4E75-B69F-7A7105565674}"/>
              </a:ext>
            </a:extLst>
          </p:cNvPr>
          <p:cNvPicPr>
            <a:picLocks noChangeAspect="1"/>
          </p:cNvPicPr>
          <p:nvPr/>
        </p:nvPicPr>
        <p:blipFill>
          <a:blip r:embed="rId8" cstate="print">
            <a:extLst>
              <a:ext uri="{BEBA8EAE-BF5A-486C-A8C5-ECC9F3942E4B}">
                <a14:imgProps xmlns:a14="http://schemas.microsoft.com/office/drawing/2010/main">
                  <a14:imgLayer r:embed="rId9">
                    <a14:imgEffect>
                      <a14:saturation sat="66000"/>
                    </a14:imgEffect>
                  </a14:imgLayer>
                </a14:imgProps>
              </a:ext>
              <a:ext uri="{28A0092B-C50C-407E-A947-70E740481C1C}">
                <a14:useLocalDpi xmlns:a14="http://schemas.microsoft.com/office/drawing/2010/main" val="0"/>
              </a:ext>
            </a:extLst>
          </a:blip>
          <a:stretch>
            <a:fillRect/>
          </a:stretch>
        </p:blipFill>
        <p:spPr>
          <a:xfrm>
            <a:off x="8206029" y="6085781"/>
            <a:ext cx="716292" cy="712746"/>
          </a:xfrm>
          <a:prstGeom prst="rect">
            <a:avLst/>
          </a:prstGeom>
        </p:spPr>
      </p:pic>
      <p:sp>
        <p:nvSpPr>
          <p:cNvPr id="11" name="Text Box 3">
            <a:extLst>
              <a:ext uri="{FF2B5EF4-FFF2-40B4-BE49-F238E27FC236}">
                <a16:creationId xmlns:a16="http://schemas.microsoft.com/office/drawing/2014/main" id="{463F200F-D9DC-4E02-8310-89E6728C91E8}"/>
              </a:ext>
            </a:extLst>
          </p:cNvPr>
          <p:cNvSpPr txBox="1">
            <a:spLocks noChangeArrowheads="1"/>
          </p:cNvSpPr>
          <p:nvPr/>
        </p:nvSpPr>
        <p:spPr bwMode="auto">
          <a:xfrm>
            <a:off x="92104" y="6499534"/>
            <a:ext cx="6674132" cy="246221"/>
          </a:xfrm>
          <a:prstGeom prst="rect">
            <a:avLst/>
          </a:prstGeom>
          <a:noFill/>
          <a:ln w="9525">
            <a:noFill/>
            <a:miter lim="800000"/>
            <a:headEnd/>
            <a:tailEnd/>
          </a:ln>
        </p:spPr>
        <p:txBody>
          <a:bodyPr wrap="square">
            <a:spAutoFit/>
          </a:bodyPr>
          <a:lstStyle/>
          <a:p>
            <a:pPr lvl="0"/>
            <a:r>
              <a:rPr lang="fr-FR" sz="1000" dirty="0">
                <a:solidFill>
                  <a:prstClr val="white"/>
                </a:solidFill>
                <a:latin typeface="Arial Narrow" panose="020B0606020202030204" pitchFamily="34" charset="0"/>
              </a:rPr>
              <a:t>Lip et al. Stroke. 2018; 49: 2933-2944;  mis à jour le 10 janvier 2020</a:t>
            </a:r>
            <a:endParaRPr lang="nl-NL" sz="1000" dirty="0">
              <a:solidFill>
                <a:prstClr val="white"/>
              </a:solidFill>
              <a:latin typeface="Arial Narrow" panose="020B0606020202030204" pitchFamily="34" charset="0"/>
            </a:endParaRPr>
          </a:p>
        </p:txBody>
      </p:sp>
      <p:pic>
        <p:nvPicPr>
          <p:cNvPr id="10" name="4E92DA43-5712-40E9-AFDC-2C1062C78C6F" descr="7646DFF2-B812-4635-AA57-5171E34E5A45@chrc">
            <a:extLst>
              <a:ext uri="{FF2B5EF4-FFF2-40B4-BE49-F238E27FC236}">
                <a16:creationId xmlns:a16="http://schemas.microsoft.com/office/drawing/2014/main" id="{B0BAFCC7-055E-468D-B839-EFE3D7679594}"/>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346366" y="205884"/>
            <a:ext cx="1494821" cy="85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6" name="Group 25">
            <a:extLst>
              <a:ext uri="{FF2B5EF4-FFF2-40B4-BE49-F238E27FC236}">
                <a16:creationId xmlns:a16="http://schemas.microsoft.com/office/drawing/2014/main" id="{EF71D098-108F-475F-B8B3-98D1A8E37A29}"/>
              </a:ext>
            </a:extLst>
          </p:cNvPr>
          <p:cNvGrpSpPr/>
          <p:nvPr/>
        </p:nvGrpSpPr>
        <p:grpSpPr>
          <a:xfrm>
            <a:off x="-6447" y="5411652"/>
            <a:ext cx="9150447" cy="578638"/>
            <a:chOff x="381000" y="5675619"/>
            <a:chExt cx="11361804" cy="172294"/>
          </a:xfrm>
        </p:grpSpPr>
        <p:sp>
          <p:nvSpPr>
            <p:cNvPr id="27" name="Rectangle 26">
              <a:extLst>
                <a:ext uri="{FF2B5EF4-FFF2-40B4-BE49-F238E27FC236}">
                  <a16:creationId xmlns:a16="http://schemas.microsoft.com/office/drawing/2014/main" id="{38CD753A-1892-443F-9303-907EAF7B3DF3}"/>
                </a:ext>
              </a:extLst>
            </p:cNvPr>
            <p:cNvSpPr/>
            <p:nvPr/>
          </p:nvSpPr>
          <p:spPr bwMode="auto">
            <a:xfrm>
              <a:off x="381000" y="5675619"/>
              <a:ext cx="11353799" cy="166334"/>
            </a:xfrm>
            <a:prstGeom prst="rect">
              <a:avLst/>
            </a:prstGeom>
            <a:solidFill>
              <a:schemeClr val="accent1"/>
            </a:solidFill>
            <a:ln w="12700" cap="flat" cmpd="sng" algn="ctr">
              <a:noFill/>
              <a:prstDash val="solid"/>
              <a:round/>
              <a:headEnd type="none" w="med" len="med"/>
              <a:tailEnd type="none" w="med" len="med"/>
            </a:ln>
            <a:effectLst/>
          </p:spPr>
          <p:txBody>
            <a:bodyPr vert="horz" wrap="square" lIns="18288" tIns="0" rIns="0" bIns="0" numCol="1" rtlCol="0" anchor="t" anchorCtr="0" compatLnSpc="1">
              <a:prstTxWarp prst="textNoShape">
                <a:avLst/>
              </a:prstTxWarp>
              <a:spAutoFit/>
            </a:bodyPr>
            <a:lstStyle/>
            <a:p>
              <a:pPr defTabSz="863600" eaLnBrk="0" fontAlgn="base" hangingPunct="0">
                <a:lnSpc>
                  <a:spcPct val="90000"/>
                </a:lnSpc>
                <a:spcBef>
                  <a:spcPct val="30000"/>
                </a:spcBef>
                <a:spcAft>
                  <a:spcPct val="0"/>
                </a:spcAft>
              </a:pPr>
              <a:endParaRPr lang="en-US" sz="1200" b="1" dirty="0">
                <a:solidFill>
                  <a:srgbClr val="1C3A56"/>
                </a:solidFill>
                <a:latin typeface="Arial Narrow" panose="020B0606020202030204" pitchFamily="34" charset="0"/>
                <a:ea typeface="Arial Unicode MS" pitchFamily="34" charset="-128"/>
                <a:cs typeface="Arial" charset="0"/>
              </a:endParaRPr>
            </a:p>
          </p:txBody>
        </p:sp>
        <p:sp>
          <p:nvSpPr>
            <p:cNvPr id="28" name="Content Placeholder 2">
              <a:extLst>
                <a:ext uri="{FF2B5EF4-FFF2-40B4-BE49-F238E27FC236}">
                  <a16:creationId xmlns:a16="http://schemas.microsoft.com/office/drawing/2014/main" id="{9F620A8B-52CC-447D-998F-E70C22736725}"/>
                </a:ext>
              </a:extLst>
            </p:cNvPr>
            <p:cNvSpPr txBox="1">
              <a:spLocks/>
            </p:cNvSpPr>
            <p:nvPr/>
          </p:nvSpPr>
          <p:spPr bwMode="auto">
            <a:xfrm>
              <a:off x="422535" y="5692773"/>
              <a:ext cx="11320269" cy="15514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342900" indent="-342900" algn="l" rtl="0" eaLnBrk="0" fontAlgn="base" hangingPunct="0">
                <a:lnSpc>
                  <a:spcPct val="90000"/>
                </a:lnSpc>
                <a:spcBef>
                  <a:spcPct val="30000"/>
                </a:spcBef>
                <a:spcAft>
                  <a:spcPct val="0"/>
                </a:spcAft>
                <a:defRPr sz="2400" b="1">
                  <a:solidFill>
                    <a:srgbClr val="2A4364"/>
                  </a:solidFill>
                  <a:latin typeface="+mn-lt"/>
                  <a:ea typeface="+mn-ea"/>
                  <a:cs typeface="+mn-cs"/>
                </a:defRPr>
              </a:lvl1pPr>
              <a:lvl2pPr marL="284163" indent="-282575" algn="l" rtl="0" eaLnBrk="0" fontAlgn="base" hangingPunct="0">
                <a:lnSpc>
                  <a:spcPct val="90000"/>
                </a:lnSpc>
                <a:spcBef>
                  <a:spcPct val="30000"/>
                </a:spcBef>
                <a:spcAft>
                  <a:spcPct val="0"/>
                </a:spcAft>
                <a:buClr>
                  <a:srgbClr val="FFCC00"/>
                </a:buClr>
                <a:buFont typeface="Wingdings" pitchFamily="2" charset="2"/>
                <a:buChar char="§"/>
                <a:defRPr sz="2400">
                  <a:solidFill>
                    <a:srgbClr val="2A4364"/>
                  </a:solidFill>
                  <a:latin typeface="+mn-lt"/>
                </a:defRPr>
              </a:lvl2pPr>
              <a:lvl3pPr marL="685800" indent="-287338" algn="l" rtl="0" eaLnBrk="0" fontAlgn="base" hangingPunct="0">
                <a:lnSpc>
                  <a:spcPct val="90000"/>
                </a:lnSpc>
                <a:spcBef>
                  <a:spcPct val="30000"/>
                </a:spcBef>
                <a:spcAft>
                  <a:spcPct val="0"/>
                </a:spcAft>
                <a:buClr>
                  <a:srgbClr val="FFCC00"/>
                </a:buClr>
                <a:buFont typeface="Arial" charset="0"/>
                <a:buChar char="–"/>
                <a:defRPr sz="2000">
                  <a:solidFill>
                    <a:srgbClr val="2A4364"/>
                  </a:solidFill>
                  <a:latin typeface="+mn-lt"/>
                </a:defRPr>
              </a:lvl3pPr>
              <a:lvl4pPr marL="1085850" indent="-285750" algn="l" rtl="0" eaLnBrk="0" fontAlgn="base" hangingPunct="0">
                <a:lnSpc>
                  <a:spcPct val="90000"/>
                </a:lnSpc>
                <a:spcBef>
                  <a:spcPct val="30000"/>
                </a:spcBef>
                <a:spcAft>
                  <a:spcPct val="0"/>
                </a:spcAft>
                <a:buClr>
                  <a:srgbClr val="FFCC00"/>
                </a:buClr>
                <a:buChar char="•"/>
                <a:defRPr>
                  <a:solidFill>
                    <a:srgbClr val="2A4364"/>
                  </a:solidFill>
                  <a:latin typeface="+mn-lt"/>
                </a:defRPr>
              </a:lvl4pPr>
              <a:lvl5pPr marL="1485900" indent="-285750" algn="l" rtl="0" eaLnBrk="0" fontAlgn="base" hangingPunct="0">
                <a:lnSpc>
                  <a:spcPct val="90000"/>
                </a:lnSpc>
                <a:spcBef>
                  <a:spcPct val="30000"/>
                </a:spcBef>
                <a:spcAft>
                  <a:spcPct val="0"/>
                </a:spcAft>
                <a:buClr>
                  <a:srgbClr val="FFCC00"/>
                </a:buClr>
                <a:buFont typeface="Arial" charset="0"/>
                <a:buChar char="–"/>
                <a:defRPr sz="1600">
                  <a:solidFill>
                    <a:srgbClr val="2A4364"/>
                  </a:solidFill>
                  <a:latin typeface="+mn-lt"/>
                </a:defRPr>
              </a:lvl5pPr>
              <a:lvl6pPr marL="1943100" indent="-285750" algn="l" rtl="0" fontAlgn="base">
                <a:lnSpc>
                  <a:spcPct val="90000"/>
                </a:lnSpc>
                <a:spcBef>
                  <a:spcPct val="30000"/>
                </a:spcBef>
                <a:spcAft>
                  <a:spcPct val="0"/>
                </a:spcAft>
                <a:buClr>
                  <a:srgbClr val="FFCC00"/>
                </a:buClr>
                <a:buFont typeface="Arial" charset="0"/>
                <a:buChar char="–"/>
                <a:defRPr sz="1600">
                  <a:solidFill>
                    <a:srgbClr val="2A4364"/>
                  </a:solidFill>
                  <a:latin typeface="+mn-lt"/>
                </a:defRPr>
              </a:lvl6pPr>
              <a:lvl7pPr marL="2400300" indent="-285750" algn="l" rtl="0" fontAlgn="base">
                <a:lnSpc>
                  <a:spcPct val="90000"/>
                </a:lnSpc>
                <a:spcBef>
                  <a:spcPct val="30000"/>
                </a:spcBef>
                <a:spcAft>
                  <a:spcPct val="0"/>
                </a:spcAft>
                <a:buClr>
                  <a:srgbClr val="FFCC00"/>
                </a:buClr>
                <a:buFont typeface="Arial" charset="0"/>
                <a:buChar char="–"/>
                <a:defRPr sz="1600">
                  <a:solidFill>
                    <a:srgbClr val="2A4364"/>
                  </a:solidFill>
                  <a:latin typeface="+mn-lt"/>
                </a:defRPr>
              </a:lvl7pPr>
              <a:lvl8pPr marL="2857500" indent="-285750" algn="l" rtl="0" fontAlgn="base">
                <a:lnSpc>
                  <a:spcPct val="90000"/>
                </a:lnSpc>
                <a:spcBef>
                  <a:spcPct val="30000"/>
                </a:spcBef>
                <a:spcAft>
                  <a:spcPct val="0"/>
                </a:spcAft>
                <a:buClr>
                  <a:srgbClr val="FFCC00"/>
                </a:buClr>
                <a:buFont typeface="Arial" charset="0"/>
                <a:buChar char="–"/>
                <a:defRPr sz="1600">
                  <a:solidFill>
                    <a:srgbClr val="2A4364"/>
                  </a:solidFill>
                  <a:latin typeface="+mn-lt"/>
                </a:defRPr>
              </a:lvl8pPr>
              <a:lvl9pPr marL="3314700" indent="-285750" algn="l" rtl="0" fontAlgn="base">
                <a:lnSpc>
                  <a:spcPct val="90000"/>
                </a:lnSpc>
                <a:spcBef>
                  <a:spcPct val="30000"/>
                </a:spcBef>
                <a:spcAft>
                  <a:spcPct val="0"/>
                </a:spcAft>
                <a:buClr>
                  <a:srgbClr val="FFCC00"/>
                </a:buClr>
                <a:buFont typeface="Arial" charset="0"/>
                <a:buChar char="–"/>
                <a:defRPr sz="1600">
                  <a:solidFill>
                    <a:srgbClr val="2A4364"/>
                  </a:solidFill>
                  <a:latin typeface="+mn-lt"/>
                </a:defRPr>
              </a:lvl9pPr>
            </a:lstStyle>
            <a:p>
              <a:pPr marL="0" indent="0" algn="ctr" defTabSz="914014">
                <a:lnSpc>
                  <a:spcPct val="100000"/>
                </a:lnSpc>
                <a:spcBef>
                  <a:spcPts val="0"/>
                </a:spcBef>
              </a:pPr>
              <a:r>
                <a:rPr lang="fr-FR" sz="1400" dirty="0">
                  <a:solidFill>
                    <a:srgbClr val="FFFFFF"/>
                  </a:solidFill>
                  <a:latin typeface="Arial Narrow" panose="020B0606020202030204" pitchFamily="34" charset="0"/>
                </a:rPr>
                <a:t>Limites : Aucun essai clinique comparatif direct adéquat et bien contrôlé n’a comparé l’efficacité et l’innocuité de divers </a:t>
              </a:r>
              <a:r>
                <a:rPr lang="fr-FR" sz="1400" dirty="0" smtClean="0">
                  <a:solidFill>
                    <a:srgbClr val="FFFFFF"/>
                  </a:solidFill>
                  <a:latin typeface="Arial Narrow" panose="020B0606020202030204" pitchFamily="34" charset="0"/>
                </a:rPr>
                <a:t>AOD. </a:t>
              </a:r>
              <a:endParaRPr lang="fr-FR" sz="1400" dirty="0">
                <a:solidFill>
                  <a:srgbClr val="FFFFFF"/>
                </a:solidFill>
                <a:latin typeface="Arial Narrow" panose="020B0606020202030204" pitchFamily="34" charset="0"/>
              </a:endParaRPr>
            </a:p>
            <a:p>
              <a:pPr marL="0" indent="0" algn="ctr" defTabSz="914014">
                <a:lnSpc>
                  <a:spcPct val="100000"/>
                </a:lnSpc>
                <a:spcBef>
                  <a:spcPts val="0"/>
                </a:spcBef>
              </a:pPr>
              <a:r>
                <a:rPr lang="fr-FR" sz="1400" dirty="0">
                  <a:solidFill>
                    <a:srgbClr val="FFFFFF"/>
                  </a:solidFill>
                  <a:latin typeface="Arial Narrow" panose="020B0606020202030204" pitchFamily="34" charset="0"/>
                </a:rPr>
                <a:t>Chaque cohorte était appariée séparément. Par conséquent, il n’est pas approprié de faire des comparaisons entre les cohortes.</a:t>
              </a:r>
            </a:p>
          </p:txBody>
        </p:sp>
      </p:grpSp>
      <p:sp>
        <p:nvSpPr>
          <p:cNvPr id="15" name="Rectangle 14"/>
          <p:cNvSpPr/>
          <p:nvPr/>
        </p:nvSpPr>
        <p:spPr>
          <a:xfrm>
            <a:off x="186530" y="6007454"/>
            <a:ext cx="8770939" cy="392223"/>
          </a:xfrm>
          <a:prstGeom prst="rect">
            <a:avLst/>
          </a:prstGeom>
        </p:spPr>
        <p:txBody>
          <a:bodyPr wrap="square">
            <a:spAutoFit/>
          </a:bodyPr>
          <a:lstStyle/>
          <a:p>
            <a:pPr marL="177800" indent="-177800" defTabSz="914014">
              <a:lnSpc>
                <a:spcPct val="80000"/>
              </a:lnSpc>
              <a:spcBef>
                <a:spcPts val="240"/>
              </a:spcBef>
              <a:defRPr/>
            </a:pPr>
            <a:r>
              <a:rPr lang="fr-CA" sz="1050" dirty="0">
                <a:ea typeface="Arial Unicode MS" pitchFamily="34" charset="-128"/>
                <a:cs typeface="Arial Unicode MS" pitchFamily="34" charset="-128"/>
              </a:rPr>
              <a:t>AOD : anticoagulant oral direct; AVC : accident vasculaire cérébral; ES : embolie systémique; FANV : fibrillation auriculaire non valvulaire; GI : </a:t>
            </a:r>
            <a:r>
              <a:rPr lang="fr-CA" sz="1050" dirty="0" smtClean="0">
                <a:ea typeface="Arial Unicode MS" pitchFamily="34" charset="-128"/>
                <a:cs typeface="Arial Unicode MS" pitchFamily="34" charset="-128"/>
              </a:rPr>
              <a:t>gastro-</a:t>
            </a:r>
          </a:p>
          <a:p>
            <a:pPr marL="177800" indent="-177800" defTabSz="914014">
              <a:lnSpc>
                <a:spcPct val="80000"/>
              </a:lnSpc>
              <a:spcBef>
                <a:spcPts val="240"/>
              </a:spcBef>
              <a:defRPr/>
            </a:pPr>
            <a:r>
              <a:rPr lang="fr-CA" sz="1050" dirty="0" smtClean="0">
                <a:ea typeface="Arial Unicode MS" pitchFamily="34" charset="-128"/>
                <a:cs typeface="Arial Unicode MS" pitchFamily="34" charset="-128"/>
              </a:rPr>
              <a:t>intestinal</a:t>
            </a:r>
            <a:r>
              <a:rPr lang="fr-CA" sz="1050" dirty="0">
                <a:ea typeface="Arial Unicode MS" pitchFamily="34" charset="-128"/>
                <a:cs typeface="Arial Unicode MS" pitchFamily="34" charset="-128"/>
              </a:rPr>
              <a:t>; </a:t>
            </a:r>
            <a:r>
              <a:rPr lang="fr-CA" sz="1050" dirty="0"/>
              <a:t>HIC : hémorragie intracrânienne; IC : intervalle de confiance; </a:t>
            </a:r>
            <a:r>
              <a:rPr lang="fr-CA" sz="1050" dirty="0">
                <a:ea typeface="Arial Unicode MS" pitchFamily="34" charset="-128"/>
                <a:cs typeface="Arial Unicode MS" pitchFamily="34" charset="-128"/>
              </a:rPr>
              <a:t>RRI : rapport des risques instantanés</a:t>
            </a:r>
          </a:p>
        </p:txBody>
      </p:sp>
      <p:sp>
        <p:nvSpPr>
          <p:cNvPr id="16" name="Line 44">
            <a:extLst>
              <a:ext uri="{FF2B5EF4-FFF2-40B4-BE49-F238E27FC236}">
                <a16:creationId xmlns:a16="http://schemas.microsoft.com/office/drawing/2014/main" id="{40B6778E-B219-43D9-9924-C4A822116794}"/>
              </a:ext>
            </a:extLst>
          </p:cNvPr>
          <p:cNvSpPr>
            <a:spLocks noChangeShapeType="1"/>
          </p:cNvSpPr>
          <p:nvPr>
            <p:custDataLst>
              <p:tags r:id="rId1"/>
            </p:custDataLst>
          </p:nvPr>
        </p:nvSpPr>
        <p:spPr bwMode="auto">
          <a:xfrm>
            <a:off x="7196798" y="1917987"/>
            <a:ext cx="992881" cy="0"/>
          </a:xfrm>
          <a:prstGeom prst="line">
            <a:avLst/>
          </a:prstGeom>
          <a:noFill/>
          <a:ln w="25400">
            <a:solidFill>
              <a:schemeClr val="bg1"/>
            </a:solidFill>
            <a:round/>
            <a:headEnd/>
            <a:tailEnd type="triangle" w="med" len="me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dirty="0">
              <a:solidFill>
                <a:srgbClr val="1C3A56"/>
              </a:solidFill>
            </a:endParaRPr>
          </a:p>
        </p:txBody>
      </p:sp>
      <p:sp>
        <p:nvSpPr>
          <p:cNvPr id="17" name="Line 43">
            <a:extLst>
              <a:ext uri="{FF2B5EF4-FFF2-40B4-BE49-F238E27FC236}">
                <a16:creationId xmlns:a16="http://schemas.microsoft.com/office/drawing/2014/main" id="{AE0AE3B0-D280-4FC8-9577-ACED8BE76857}"/>
              </a:ext>
            </a:extLst>
          </p:cNvPr>
          <p:cNvSpPr>
            <a:spLocks noChangeShapeType="1"/>
          </p:cNvSpPr>
          <p:nvPr>
            <p:custDataLst>
              <p:tags r:id="rId2"/>
            </p:custDataLst>
          </p:nvPr>
        </p:nvSpPr>
        <p:spPr bwMode="auto">
          <a:xfrm flipH="1">
            <a:off x="6171865" y="1917987"/>
            <a:ext cx="902767" cy="0"/>
          </a:xfrm>
          <a:prstGeom prst="line">
            <a:avLst/>
          </a:prstGeom>
          <a:noFill/>
          <a:ln w="25400">
            <a:solidFill>
              <a:schemeClr val="bg1"/>
            </a:solidFill>
            <a:round/>
            <a:headEnd/>
            <a:tailEnd type="triangle" w="med" len="me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dirty="0">
              <a:solidFill>
                <a:srgbClr val="1C3A56"/>
              </a:solidFill>
            </a:endParaRPr>
          </a:p>
        </p:txBody>
      </p:sp>
      <p:sp>
        <p:nvSpPr>
          <p:cNvPr id="18" name="Line 44">
            <a:extLst>
              <a:ext uri="{FF2B5EF4-FFF2-40B4-BE49-F238E27FC236}">
                <a16:creationId xmlns:a16="http://schemas.microsoft.com/office/drawing/2014/main" id="{37158A88-EAF6-4A0B-9915-28869482E495}"/>
              </a:ext>
            </a:extLst>
          </p:cNvPr>
          <p:cNvSpPr>
            <a:spLocks noChangeShapeType="1"/>
          </p:cNvSpPr>
          <p:nvPr>
            <p:custDataLst>
              <p:tags r:id="rId3"/>
            </p:custDataLst>
          </p:nvPr>
        </p:nvSpPr>
        <p:spPr bwMode="auto">
          <a:xfrm>
            <a:off x="7196798" y="1917987"/>
            <a:ext cx="992881" cy="0"/>
          </a:xfrm>
          <a:prstGeom prst="line">
            <a:avLst/>
          </a:prstGeom>
          <a:noFill/>
          <a:ln w="25400">
            <a:solidFill>
              <a:schemeClr val="bg1"/>
            </a:solidFill>
            <a:round/>
            <a:headEnd/>
            <a:tailEnd type="triangle" w="med" len="me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dirty="0">
              <a:solidFill>
                <a:srgbClr val="1C3A56"/>
              </a:solidFill>
            </a:endParaRPr>
          </a:p>
        </p:txBody>
      </p:sp>
      <p:sp>
        <p:nvSpPr>
          <p:cNvPr id="19" name="Line 43">
            <a:extLst>
              <a:ext uri="{FF2B5EF4-FFF2-40B4-BE49-F238E27FC236}">
                <a16:creationId xmlns:a16="http://schemas.microsoft.com/office/drawing/2014/main" id="{6D74D071-E15C-4166-A5E0-63B4BAB35594}"/>
              </a:ext>
            </a:extLst>
          </p:cNvPr>
          <p:cNvSpPr>
            <a:spLocks noChangeShapeType="1"/>
          </p:cNvSpPr>
          <p:nvPr>
            <p:custDataLst>
              <p:tags r:id="rId4"/>
            </p:custDataLst>
          </p:nvPr>
        </p:nvSpPr>
        <p:spPr bwMode="auto">
          <a:xfrm flipH="1">
            <a:off x="6171865" y="1917987"/>
            <a:ext cx="902767" cy="0"/>
          </a:xfrm>
          <a:prstGeom prst="line">
            <a:avLst/>
          </a:prstGeom>
          <a:noFill/>
          <a:ln w="25400">
            <a:solidFill>
              <a:schemeClr val="bg1"/>
            </a:solidFill>
            <a:round/>
            <a:headEnd/>
            <a:tailEnd type="triangle" w="med" len="me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dirty="0">
              <a:solidFill>
                <a:srgbClr val="1C3A56"/>
              </a:solidFill>
            </a:endParaRPr>
          </a:p>
        </p:txBody>
      </p:sp>
      <p:pic>
        <p:nvPicPr>
          <p:cNvPr id="20" name="Picture 24">
            <a:extLst>
              <a:ext uri="{FF2B5EF4-FFF2-40B4-BE49-F238E27FC236}">
                <a16:creationId xmlns:a16="http://schemas.microsoft.com/office/drawing/2014/main" id="{EAA32CFC-4959-4D94-9A87-EC7705DDD7FE}"/>
              </a:ext>
            </a:extLst>
          </p:cNvPr>
          <p:cNvPicPr>
            <a:picLocks noChangeAspect="1"/>
          </p:cNvPicPr>
          <p:nvPr>
            <p:custDataLst>
              <p:tags r:id="rId5"/>
            </p:custDataLst>
          </p:nvPr>
        </p:nvPicPr>
        <p:blipFill>
          <a:blip r:embed="rId11" cstate="print">
            <a:extLst>
              <a:ext uri="{28A0092B-C50C-407E-A947-70E740481C1C}">
                <a14:useLocalDpi xmlns:a14="http://schemas.microsoft.com/office/drawing/2010/main" val="0"/>
              </a:ext>
            </a:extLst>
          </a:blip>
          <a:stretch>
            <a:fillRect/>
          </a:stretch>
        </p:blipFill>
        <p:spPr>
          <a:xfrm>
            <a:off x="165186" y="1756731"/>
            <a:ext cx="8610679" cy="3085572"/>
          </a:xfrm>
          <a:prstGeom prst="rect">
            <a:avLst/>
          </a:prstGeom>
        </p:spPr>
      </p:pic>
      <p:sp>
        <p:nvSpPr>
          <p:cNvPr id="21" name="TextBox 25">
            <a:extLst>
              <a:ext uri="{FF2B5EF4-FFF2-40B4-BE49-F238E27FC236}">
                <a16:creationId xmlns:a16="http://schemas.microsoft.com/office/drawing/2014/main" id="{72817810-76E3-493B-AF04-947BC213730E}"/>
              </a:ext>
            </a:extLst>
          </p:cNvPr>
          <p:cNvSpPr txBox="1"/>
          <p:nvPr/>
        </p:nvSpPr>
        <p:spPr>
          <a:xfrm>
            <a:off x="7178055" y="1755227"/>
            <a:ext cx="2023248" cy="211259"/>
          </a:xfrm>
          <a:prstGeom prst="rect">
            <a:avLst/>
          </a:prstGeom>
          <a:solidFill>
            <a:schemeClr val="bg1"/>
          </a:solidFill>
        </p:spPr>
        <p:txBody>
          <a:bodyPr wrap="square" lIns="0" tIns="0" rIns="0" bIns="0" rtlCol="0">
            <a:noAutofit/>
          </a:bodyPr>
          <a:lstStyle/>
          <a:p>
            <a:r>
              <a:rPr lang="fr-CA" sz="1400" b="1" dirty="0">
                <a:solidFill>
                  <a:srgbClr val="000000"/>
                </a:solidFill>
              </a:rPr>
              <a:t>Rapport des risques instantanés (IC à 95 %)</a:t>
            </a:r>
          </a:p>
        </p:txBody>
      </p:sp>
      <p:sp>
        <p:nvSpPr>
          <p:cNvPr id="22" name="TextBox 26">
            <a:extLst>
              <a:ext uri="{FF2B5EF4-FFF2-40B4-BE49-F238E27FC236}">
                <a16:creationId xmlns:a16="http://schemas.microsoft.com/office/drawing/2014/main" id="{EBE74E76-D416-407E-AB72-C5951FB9FFE3}"/>
              </a:ext>
            </a:extLst>
          </p:cNvPr>
          <p:cNvSpPr txBox="1"/>
          <p:nvPr/>
        </p:nvSpPr>
        <p:spPr>
          <a:xfrm>
            <a:off x="1962024" y="1729587"/>
            <a:ext cx="1467146" cy="332648"/>
          </a:xfrm>
          <a:prstGeom prst="rect">
            <a:avLst/>
          </a:prstGeom>
          <a:solidFill>
            <a:schemeClr val="bg1"/>
          </a:solidFill>
        </p:spPr>
        <p:txBody>
          <a:bodyPr wrap="square" lIns="0" tIns="0" rIns="0" bIns="0" rtlCol="0">
            <a:noAutofit/>
          </a:bodyPr>
          <a:lstStyle/>
          <a:p>
            <a:r>
              <a:rPr lang="fr-CA" sz="1400" b="1" dirty="0" err="1">
                <a:solidFill>
                  <a:srgbClr val="000000"/>
                </a:solidFill>
              </a:rPr>
              <a:t>Dabigatran</a:t>
            </a:r>
            <a:endParaRPr lang="fr-CA" sz="1400" b="1" dirty="0">
              <a:solidFill>
                <a:srgbClr val="000000"/>
              </a:solidFill>
            </a:endParaRPr>
          </a:p>
        </p:txBody>
      </p:sp>
      <p:sp>
        <p:nvSpPr>
          <p:cNvPr id="23" name="TextBox 27">
            <a:extLst>
              <a:ext uri="{FF2B5EF4-FFF2-40B4-BE49-F238E27FC236}">
                <a16:creationId xmlns:a16="http://schemas.microsoft.com/office/drawing/2014/main" id="{219D3A74-70A1-4D7F-8B2F-0EE11A559205}"/>
              </a:ext>
            </a:extLst>
          </p:cNvPr>
          <p:cNvSpPr txBox="1"/>
          <p:nvPr/>
        </p:nvSpPr>
        <p:spPr>
          <a:xfrm>
            <a:off x="1131015" y="1987123"/>
            <a:ext cx="4830675" cy="199487"/>
          </a:xfrm>
          <a:prstGeom prst="rect">
            <a:avLst/>
          </a:prstGeom>
          <a:solidFill>
            <a:schemeClr val="bg1"/>
          </a:solidFill>
        </p:spPr>
        <p:txBody>
          <a:bodyPr wrap="square" lIns="0" tIns="0" rIns="0" bIns="0" rtlCol="0">
            <a:noAutofit/>
          </a:bodyPr>
          <a:lstStyle/>
          <a:p>
            <a:r>
              <a:rPr lang="fr-CA" sz="1400" dirty="0">
                <a:solidFill>
                  <a:srgbClr val="000000"/>
                </a:solidFill>
              </a:rPr>
              <a:t>N</a:t>
            </a:r>
            <a:r>
              <a:rPr lang="fr-CA" sz="1400" baseline="30000" dirty="0">
                <a:solidFill>
                  <a:srgbClr val="000000"/>
                </a:solidFill>
              </a:rPr>
              <a:t>bre</a:t>
            </a:r>
            <a:r>
              <a:rPr lang="fr-CA" sz="1400" dirty="0">
                <a:solidFill>
                  <a:srgbClr val="000000"/>
                </a:solidFill>
              </a:rPr>
              <a:t> d’événements (incidence par 100 années-personnes)</a:t>
            </a:r>
          </a:p>
        </p:txBody>
      </p:sp>
      <p:sp>
        <p:nvSpPr>
          <p:cNvPr id="24" name="TextBox 28">
            <a:extLst>
              <a:ext uri="{FF2B5EF4-FFF2-40B4-BE49-F238E27FC236}">
                <a16:creationId xmlns:a16="http://schemas.microsoft.com/office/drawing/2014/main" id="{390E217A-A392-47E4-927C-89B0DEBFDA61}"/>
              </a:ext>
            </a:extLst>
          </p:cNvPr>
          <p:cNvSpPr txBox="1"/>
          <p:nvPr/>
        </p:nvSpPr>
        <p:spPr>
          <a:xfrm>
            <a:off x="169831" y="2192880"/>
            <a:ext cx="3633745" cy="2213274"/>
          </a:xfrm>
          <a:prstGeom prst="rect">
            <a:avLst/>
          </a:prstGeom>
          <a:solidFill>
            <a:schemeClr val="bg1"/>
          </a:solidFill>
        </p:spPr>
        <p:txBody>
          <a:bodyPr wrap="square" lIns="0" tIns="0" rIns="0" bIns="0" rtlCol="0">
            <a:noAutofit/>
          </a:bodyPr>
          <a:lstStyle/>
          <a:p>
            <a:pPr>
              <a:spcBef>
                <a:spcPts val="100"/>
              </a:spcBef>
              <a:spcAft>
                <a:spcPts val="100"/>
              </a:spcAft>
            </a:pPr>
            <a:r>
              <a:rPr lang="fr-CA" sz="1300" b="1" dirty="0" err="1">
                <a:solidFill>
                  <a:srgbClr val="000000"/>
                </a:solidFill>
              </a:rPr>
              <a:t>Dabigatran</a:t>
            </a:r>
            <a:r>
              <a:rPr lang="fr-CA" sz="1300" b="1" dirty="0">
                <a:solidFill>
                  <a:srgbClr val="000000"/>
                </a:solidFill>
              </a:rPr>
              <a:t> p/r au </a:t>
            </a:r>
            <a:r>
              <a:rPr lang="fr-CA" sz="1300" b="1" dirty="0" err="1">
                <a:solidFill>
                  <a:srgbClr val="000000"/>
                </a:solidFill>
              </a:rPr>
              <a:t>rivaroxaban</a:t>
            </a:r>
            <a:r>
              <a:rPr lang="fr-CA" sz="1300" b="1" dirty="0">
                <a:solidFill>
                  <a:srgbClr val="000000"/>
                </a:solidFill>
              </a:rPr>
              <a:t> </a:t>
            </a:r>
            <a:endParaRPr lang="fr-CA" sz="1300" b="1" dirty="0" smtClean="0">
              <a:solidFill>
                <a:srgbClr val="000000"/>
              </a:solidFill>
            </a:endParaRPr>
          </a:p>
          <a:p>
            <a:pPr>
              <a:spcBef>
                <a:spcPts val="100"/>
              </a:spcBef>
              <a:spcAft>
                <a:spcPts val="100"/>
              </a:spcAft>
            </a:pPr>
            <a:r>
              <a:rPr lang="fr-CA" sz="1300" b="1" dirty="0" smtClean="0">
                <a:solidFill>
                  <a:srgbClr val="000000"/>
                </a:solidFill>
              </a:rPr>
              <a:t>AVC/ES</a:t>
            </a:r>
            <a:endParaRPr lang="fr-CA" sz="1300" b="1" dirty="0">
              <a:solidFill>
                <a:srgbClr val="000000"/>
              </a:solidFill>
            </a:endParaRPr>
          </a:p>
          <a:p>
            <a:pPr marL="361950">
              <a:spcBef>
                <a:spcPts val="100"/>
              </a:spcBef>
              <a:spcAft>
                <a:spcPts val="100"/>
              </a:spcAft>
            </a:pPr>
            <a:r>
              <a:rPr lang="fr-CA" sz="1300" b="1" dirty="0">
                <a:solidFill>
                  <a:srgbClr val="000000"/>
                </a:solidFill>
              </a:rPr>
              <a:t>AVC ischémique</a:t>
            </a:r>
          </a:p>
          <a:p>
            <a:pPr marL="361950">
              <a:spcBef>
                <a:spcPts val="100"/>
              </a:spcBef>
              <a:spcAft>
                <a:spcPts val="100"/>
              </a:spcAft>
            </a:pPr>
            <a:r>
              <a:rPr lang="fr-CA" sz="1300" b="1" dirty="0">
                <a:solidFill>
                  <a:srgbClr val="000000"/>
                </a:solidFill>
              </a:rPr>
              <a:t>AVC hémorragique</a:t>
            </a:r>
          </a:p>
          <a:p>
            <a:pPr marL="361950">
              <a:spcBef>
                <a:spcPts val="100"/>
              </a:spcBef>
              <a:spcAft>
                <a:spcPts val="100"/>
              </a:spcAft>
            </a:pPr>
            <a:r>
              <a:rPr lang="fr-CA" sz="1300" b="1" dirty="0">
                <a:solidFill>
                  <a:srgbClr val="000000"/>
                </a:solidFill>
              </a:rPr>
              <a:t>ES</a:t>
            </a:r>
          </a:p>
          <a:p>
            <a:pPr marL="180975">
              <a:spcBef>
                <a:spcPts val="100"/>
              </a:spcBef>
              <a:spcAft>
                <a:spcPts val="100"/>
              </a:spcAft>
            </a:pPr>
            <a:r>
              <a:rPr lang="fr-CA" sz="1300" b="1" dirty="0">
                <a:solidFill>
                  <a:srgbClr val="000000"/>
                </a:solidFill>
              </a:rPr>
              <a:t>Hémorragie grave</a:t>
            </a:r>
          </a:p>
          <a:p>
            <a:pPr marL="361950">
              <a:spcBef>
                <a:spcPts val="100"/>
              </a:spcBef>
              <a:spcAft>
                <a:spcPts val="100"/>
              </a:spcAft>
            </a:pPr>
            <a:r>
              <a:rPr lang="fr-CA" sz="1300" b="1" dirty="0">
                <a:solidFill>
                  <a:srgbClr val="000000"/>
                </a:solidFill>
              </a:rPr>
              <a:t>Hémorragie GI</a:t>
            </a:r>
          </a:p>
          <a:p>
            <a:pPr marL="361950">
              <a:spcBef>
                <a:spcPts val="100"/>
              </a:spcBef>
              <a:spcAft>
                <a:spcPts val="100"/>
              </a:spcAft>
            </a:pPr>
            <a:r>
              <a:rPr lang="fr-CA" sz="1300" b="1" dirty="0">
                <a:solidFill>
                  <a:srgbClr val="000000"/>
                </a:solidFill>
              </a:rPr>
              <a:t>HIC</a:t>
            </a:r>
          </a:p>
          <a:p>
            <a:pPr marL="361950">
              <a:spcBef>
                <a:spcPts val="100"/>
              </a:spcBef>
              <a:spcAft>
                <a:spcPts val="100"/>
              </a:spcAft>
            </a:pPr>
            <a:r>
              <a:rPr lang="fr-CA" sz="1300" b="1" dirty="0">
                <a:solidFill>
                  <a:srgbClr val="000000"/>
                </a:solidFill>
              </a:rPr>
              <a:t>Autre hémorragie</a:t>
            </a:r>
          </a:p>
        </p:txBody>
      </p:sp>
      <p:sp>
        <p:nvSpPr>
          <p:cNvPr id="25" name="TextBox 29">
            <a:extLst>
              <a:ext uri="{FF2B5EF4-FFF2-40B4-BE49-F238E27FC236}">
                <a16:creationId xmlns:a16="http://schemas.microsoft.com/office/drawing/2014/main" id="{60A90EF2-608C-42C6-8101-1B30F3F3A5D8}"/>
              </a:ext>
            </a:extLst>
          </p:cNvPr>
          <p:cNvSpPr txBox="1"/>
          <p:nvPr/>
        </p:nvSpPr>
        <p:spPr>
          <a:xfrm>
            <a:off x="4470525" y="4602782"/>
            <a:ext cx="1354141" cy="258576"/>
          </a:xfrm>
          <a:prstGeom prst="rect">
            <a:avLst/>
          </a:prstGeom>
          <a:solidFill>
            <a:schemeClr val="bg1"/>
          </a:solidFill>
        </p:spPr>
        <p:txBody>
          <a:bodyPr wrap="square" lIns="0" tIns="0" rIns="0" bIns="0" rtlCol="0">
            <a:noAutofit/>
          </a:bodyPr>
          <a:lstStyle/>
          <a:p>
            <a:pPr algn="ctr"/>
            <a:r>
              <a:rPr lang="fr-CA" sz="1400" b="1" dirty="0">
                <a:solidFill>
                  <a:srgbClr val="45C4D8"/>
                </a:solidFill>
                <a:latin typeface="Arial Narrow" panose="020B0606020202030204" pitchFamily="34" charset="0"/>
                <a:cs typeface="Aharoni" panose="02010803020104030203" pitchFamily="2" charset="-79"/>
              </a:rPr>
              <a:t>En faveur du dabigatran</a:t>
            </a:r>
          </a:p>
        </p:txBody>
      </p:sp>
      <p:sp>
        <p:nvSpPr>
          <p:cNvPr id="30" name="TextBox 31">
            <a:extLst>
              <a:ext uri="{FF2B5EF4-FFF2-40B4-BE49-F238E27FC236}">
                <a16:creationId xmlns:a16="http://schemas.microsoft.com/office/drawing/2014/main" id="{D96AE8EC-7677-49FA-94B7-86E61EA67B23}"/>
              </a:ext>
            </a:extLst>
          </p:cNvPr>
          <p:cNvSpPr txBox="1"/>
          <p:nvPr/>
        </p:nvSpPr>
        <p:spPr>
          <a:xfrm>
            <a:off x="4003979" y="4397936"/>
            <a:ext cx="3729410" cy="221785"/>
          </a:xfrm>
          <a:prstGeom prst="rect">
            <a:avLst/>
          </a:prstGeom>
          <a:solidFill>
            <a:schemeClr val="bg1"/>
          </a:solidFill>
        </p:spPr>
        <p:txBody>
          <a:bodyPr wrap="square" lIns="0" tIns="0" rIns="0" bIns="0" rtlCol="0">
            <a:noAutofit/>
          </a:bodyPr>
          <a:lstStyle/>
          <a:p>
            <a:pPr algn="ctr"/>
            <a:r>
              <a:rPr lang="fr-CA" sz="1300" dirty="0">
                <a:solidFill>
                  <a:srgbClr val="000000"/>
                </a:solidFill>
              </a:rPr>
              <a:t>0,1     0,3     0,5    0,7    0,9    1,1   1,3     1,5     1,7</a:t>
            </a:r>
          </a:p>
        </p:txBody>
      </p:sp>
      <p:sp>
        <p:nvSpPr>
          <p:cNvPr id="31" name="TextBox 32">
            <a:extLst>
              <a:ext uri="{FF2B5EF4-FFF2-40B4-BE49-F238E27FC236}">
                <a16:creationId xmlns:a16="http://schemas.microsoft.com/office/drawing/2014/main" id="{19CC9512-218F-4A6D-A7B9-9BF2125E5B5E}"/>
              </a:ext>
            </a:extLst>
          </p:cNvPr>
          <p:cNvSpPr txBox="1"/>
          <p:nvPr/>
        </p:nvSpPr>
        <p:spPr>
          <a:xfrm>
            <a:off x="1881034" y="2441217"/>
            <a:ext cx="971989" cy="1740936"/>
          </a:xfrm>
          <a:prstGeom prst="rect">
            <a:avLst/>
          </a:prstGeom>
          <a:solidFill>
            <a:schemeClr val="bg1"/>
          </a:solidFill>
        </p:spPr>
        <p:txBody>
          <a:bodyPr wrap="square" lIns="0" tIns="0" rIns="0" bIns="0" rtlCol="0">
            <a:noAutofit/>
          </a:bodyPr>
          <a:lstStyle/>
          <a:p>
            <a:pPr algn="ctr">
              <a:spcBef>
                <a:spcPts val="100"/>
              </a:spcBef>
              <a:spcAft>
                <a:spcPts val="100"/>
              </a:spcAft>
            </a:pPr>
            <a:r>
              <a:rPr lang="fr-CA" sz="1300">
                <a:solidFill>
                  <a:srgbClr val="000000"/>
                </a:solidFill>
              </a:rPr>
              <a:t>334 (1,42)</a:t>
            </a:r>
          </a:p>
          <a:p>
            <a:pPr algn="ctr">
              <a:spcBef>
                <a:spcPts val="100"/>
              </a:spcBef>
              <a:spcAft>
                <a:spcPts val="100"/>
              </a:spcAft>
            </a:pPr>
            <a:r>
              <a:rPr lang="fr-CA" sz="1300">
                <a:solidFill>
                  <a:srgbClr val="000000"/>
                </a:solidFill>
              </a:rPr>
              <a:t>281 (1,19)</a:t>
            </a:r>
          </a:p>
          <a:p>
            <a:pPr algn="ctr">
              <a:spcBef>
                <a:spcPts val="100"/>
              </a:spcBef>
              <a:spcAft>
                <a:spcPts val="100"/>
              </a:spcAft>
            </a:pPr>
            <a:r>
              <a:rPr lang="fr-CA" sz="1300">
                <a:solidFill>
                  <a:srgbClr val="000000"/>
                </a:solidFill>
              </a:rPr>
              <a:t>35 (0,15)</a:t>
            </a:r>
          </a:p>
          <a:p>
            <a:pPr algn="ctr">
              <a:spcBef>
                <a:spcPts val="100"/>
              </a:spcBef>
              <a:spcAft>
                <a:spcPts val="100"/>
              </a:spcAft>
            </a:pPr>
            <a:r>
              <a:rPr lang="fr-CA" sz="1300">
                <a:solidFill>
                  <a:srgbClr val="000000"/>
                </a:solidFill>
              </a:rPr>
              <a:t>18 (0,08)</a:t>
            </a:r>
          </a:p>
          <a:p>
            <a:pPr algn="ctr">
              <a:spcBef>
                <a:spcPts val="100"/>
              </a:spcBef>
              <a:spcAft>
                <a:spcPts val="100"/>
              </a:spcAft>
            </a:pPr>
            <a:r>
              <a:rPr lang="fr-CA" sz="1300">
                <a:solidFill>
                  <a:srgbClr val="000000"/>
                </a:solidFill>
              </a:rPr>
              <a:t>836 (3,57)</a:t>
            </a:r>
          </a:p>
          <a:p>
            <a:pPr algn="ctr">
              <a:spcBef>
                <a:spcPts val="100"/>
              </a:spcBef>
              <a:spcAft>
                <a:spcPts val="100"/>
              </a:spcAft>
            </a:pPr>
            <a:r>
              <a:rPr lang="fr-CA" sz="1300">
                <a:solidFill>
                  <a:srgbClr val="000000"/>
                </a:solidFill>
              </a:rPr>
              <a:t>510 (2,17)</a:t>
            </a:r>
          </a:p>
          <a:p>
            <a:pPr algn="ctr">
              <a:spcBef>
                <a:spcPts val="100"/>
              </a:spcBef>
              <a:spcAft>
                <a:spcPts val="100"/>
              </a:spcAft>
            </a:pPr>
            <a:r>
              <a:rPr lang="fr-CA" sz="1300">
                <a:solidFill>
                  <a:srgbClr val="000000"/>
                </a:solidFill>
              </a:rPr>
              <a:t>85 (0,36)</a:t>
            </a:r>
          </a:p>
          <a:p>
            <a:pPr algn="ctr">
              <a:spcBef>
                <a:spcPts val="100"/>
              </a:spcBef>
              <a:spcAft>
                <a:spcPts val="100"/>
              </a:spcAft>
            </a:pPr>
            <a:r>
              <a:rPr lang="fr-CA" sz="1300">
                <a:solidFill>
                  <a:srgbClr val="000000"/>
                </a:solidFill>
              </a:rPr>
              <a:t>304 (1,29)</a:t>
            </a:r>
          </a:p>
        </p:txBody>
      </p:sp>
      <p:sp>
        <p:nvSpPr>
          <p:cNvPr id="32" name="TextBox 33">
            <a:extLst>
              <a:ext uri="{FF2B5EF4-FFF2-40B4-BE49-F238E27FC236}">
                <a16:creationId xmlns:a16="http://schemas.microsoft.com/office/drawing/2014/main" id="{B50D2B44-7272-4647-8F97-CFDA2ACD45B0}"/>
              </a:ext>
            </a:extLst>
          </p:cNvPr>
          <p:cNvSpPr txBox="1"/>
          <p:nvPr/>
        </p:nvSpPr>
        <p:spPr>
          <a:xfrm>
            <a:off x="3299896" y="2441216"/>
            <a:ext cx="971989" cy="1816764"/>
          </a:xfrm>
          <a:prstGeom prst="rect">
            <a:avLst/>
          </a:prstGeom>
          <a:solidFill>
            <a:schemeClr val="bg1"/>
          </a:solidFill>
        </p:spPr>
        <p:txBody>
          <a:bodyPr wrap="square" lIns="0" tIns="0" rIns="0" bIns="0" rtlCol="0">
            <a:noAutofit/>
          </a:bodyPr>
          <a:lstStyle/>
          <a:p>
            <a:pPr algn="ctr">
              <a:spcBef>
                <a:spcPts val="100"/>
              </a:spcBef>
              <a:spcAft>
                <a:spcPts val="100"/>
              </a:spcAft>
            </a:pPr>
            <a:r>
              <a:rPr lang="fr-CA" sz="1300" dirty="0">
                <a:solidFill>
                  <a:srgbClr val="000000"/>
                </a:solidFill>
              </a:rPr>
              <a:t>309 (1,29)</a:t>
            </a:r>
          </a:p>
          <a:p>
            <a:pPr algn="ctr">
              <a:spcBef>
                <a:spcPts val="100"/>
              </a:spcBef>
              <a:spcAft>
                <a:spcPts val="100"/>
              </a:spcAft>
            </a:pPr>
            <a:r>
              <a:rPr lang="fr-CA" sz="1300" dirty="0">
                <a:solidFill>
                  <a:srgbClr val="000000"/>
                </a:solidFill>
              </a:rPr>
              <a:t>2 322 (0,97)</a:t>
            </a:r>
          </a:p>
          <a:p>
            <a:pPr algn="ctr">
              <a:spcBef>
                <a:spcPts val="100"/>
              </a:spcBef>
              <a:spcAft>
                <a:spcPts val="100"/>
              </a:spcAft>
            </a:pPr>
            <a:r>
              <a:rPr lang="fr-CA" sz="1300" dirty="0">
                <a:solidFill>
                  <a:srgbClr val="000000"/>
                </a:solidFill>
              </a:rPr>
              <a:t>57 (0,24)</a:t>
            </a:r>
          </a:p>
          <a:p>
            <a:pPr algn="ctr">
              <a:spcBef>
                <a:spcPts val="100"/>
              </a:spcBef>
              <a:spcAft>
                <a:spcPts val="100"/>
              </a:spcAft>
            </a:pPr>
            <a:r>
              <a:rPr lang="fr-CA" sz="1300" dirty="0">
                <a:solidFill>
                  <a:srgbClr val="000000"/>
                </a:solidFill>
              </a:rPr>
              <a:t>23 (0,10)</a:t>
            </a:r>
          </a:p>
          <a:p>
            <a:pPr algn="ctr">
              <a:spcBef>
                <a:spcPts val="100"/>
              </a:spcBef>
              <a:spcAft>
                <a:spcPts val="100"/>
              </a:spcAft>
            </a:pPr>
            <a:r>
              <a:rPr lang="fr-CA" sz="1300" dirty="0">
                <a:solidFill>
                  <a:srgbClr val="000000"/>
                </a:solidFill>
              </a:rPr>
              <a:t>1 190 (5,02)</a:t>
            </a:r>
          </a:p>
          <a:p>
            <a:pPr algn="ctr">
              <a:spcBef>
                <a:spcPts val="100"/>
              </a:spcBef>
              <a:spcAft>
                <a:spcPts val="100"/>
              </a:spcAft>
            </a:pPr>
            <a:r>
              <a:rPr lang="fr-CA" sz="1300" dirty="0">
                <a:solidFill>
                  <a:srgbClr val="000000"/>
                </a:solidFill>
              </a:rPr>
              <a:t>675 (2,84)</a:t>
            </a:r>
          </a:p>
          <a:p>
            <a:pPr algn="ctr">
              <a:spcBef>
                <a:spcPts val="100"/>
              </a:spcBef>
              <a:spcAft>
                <a:spcPts val="100"/>
              </a:spcAft>
            </a:pPr>
            <a:r>
              <a:rPr lang="fr-CA" sz="1300" dirty="0">
                <a:solidFill>
                  <a:srgbClr val="000000"/>
                </a:solidFill>
              </a:rPr>
              <a:t>115 (0,48)</a:t>
            </a:r>
          </a:p>
          <a:p>
            <a:pPr algn="ctr">
              <a:spcBef>
                <a:spcPts val="100"/>
              </a:spcBef>
              <a:spcAft>
                <a:spcPts val="100"/>
              </a:spcAft>
            </a:pPr>
            <a:r>
              <a:rPr lang="fr-CA" sz="1300" dirty="0">
                <a:solidFill>
                  <a:srgbClr val="000000"/>
                </a:solidFill>
              </a:rPr>
              <a:t>495 (2,08)</a:t>
            </a:r>
          </a:p>
        </p:txBody>
      </p:sp>
      <p:sp>
        <p:nvSpPr>
          <p:cNvPr id="33" name="TextBox 34">
            <a:extLst>
              <a:ext uri="{FF2B5EF4-FFF2-40B4-BE49-F238E27FC236}">
                <a16:creationId xmlns:a16="http://schemas.microsoft.com/office/drawing/2014/main" id="{7B2D5A9D-BE5C-4EEF-927E-04BF8F23352F}"/>
              </a:ext>
            </a:extLst>
          </p:cNvPr>
          <p:cNvSpPr txBox="1"/>
          <p:nvPr/>
        </p:nvSpPr>
        <p:spPr>
          <a:xfrm>
            <a:off x="7484157" y="2429737"/>
            <a:ext cx="1327519" cy="1816764"/>
          </a:xfrm>
          <a:prstGeom prst="rect">
            <a:avLst/>
          </a:prstGeom>
          <a:solidFill>
            <a:schemeClr val="bg1"/>
          </a:solidFill>
        </p:spPr>
        <p:txBody>
          <a:bodyPr wrap="square" lIns="0" tIns="0" rIns="0" bIns="0" rtlCol="0">
            <a:noAutofit/>
          </a:bodyPr>
          <a:lstStyle/>
          <a:p>
            <a:pPr algn="ctr">
              <a:spcBef>
                <a:spcPts val="100"/>
              </a:spcBef>
              <a:spcAft>
                <a:spcPts val="100"/>
              </a:spcAft>
            </a:pPr>
            <a:r>
              <a:rPr lang="fr-CA" sz="1300" dirty="0">
                <a:solidFill>
                  <a:srgbClr val="000000"/>
                </a:solidFill>
              </a:rPr>
              <a:t>1,10 (0,95-1,23)</a:t>
            </a:r>
          </a:p>
          <a:p>
            <a:pPr algn="ctr">
              <a:spcBef>
                <a:spcPts val="100"/>
              </a:spcBef>
              <a:spcAft>
                <a:spcPts val="100"/>
              </a:spcAft>
            </a:pPr>
            <a:r>
              <a:rPr lang="fr-CA" sz="1300" dirty="0">
                <a:solidFill>
                  <a:srgbClr val="000000"/>
                </a:solidFill>
              </a:rPr>
              <a:t>1,23 (1,04-1,47)</a:t>
            </a:r>
          </a:p>
          <a:p>
            <a:pPr algn="ctr">
              <a:spcBef>
                <a:spcPts val="100"/>
              </a:spcBef>
              <a:spcAft>
                <a:spcPts val="100"/>
              </a:spcAft>
            </a:pPr>
            <a:r>
              <a:rPr lang="fr-CA" sz="1300" dirty="0">
                <a:solidFill>
                  <a:srgbClr val="000000"/>
                </a:solidFill>
              </a:rPr>
              <a:t>0,63 (0,41-0,96)</a:t>
            </a:r>
          </a:p>
          <a:p>
            <a:pPr algn="ctr">
              <a:spcBef>
                <a:spcPts val="100"/>
              </a:spcBef>
              <a:spcAft>
                <a:spcPts val="100"/>
              </a:spcAft>
            </a:pPr>
            <a:r>
              <a:rPr lang="fr-CA" sz="1300" dirty="0">
                <a:solidFill>
                  <a:srgbClr val="000000"/>
                </a:solidFill>
              </a:rPr>
              <a:t>0,80 (0,43-1,48)</a:t>
            </a:r>
          </a:p>
          <a:p>
            <a:pPr algn="ctr">
              <a:spcBef>
                <a:spcPts val="100"/>
              </a:spcBef>
              <a:spcAft>
                <a:spcPts val="100"/>
              </a:spcAft>
            </a:pPr>
            <a:r>
              <a:rPr lang="fr-CA" sz="1300" dirty="0">
                <a:solidFill>
                  <a:srgbClr val="000000"/>
                </a:solidFill>
              </a:rPr>
              <a:t>0,71 (0,65-0,78)</a:t>
            </a:r>
          </a:p>
          <a:p>
            <a:pPr algn="ctr">
              <a:spcBef>
                <a:spcPts val="100"/>
              </a:spcBef>
              <a:spcAft>
                <a:spcPts val="100"/>
              </a:spcAft>
            </a:pPr>
            <a:r>
              <a:rPr lang="fr-CA" sz="1300" dirty="0">
                <a:solidFill>
                  <a:srgbClr val="000000"/>
                </a:solidFill>
              </a:rPr>
              <a:t>0,77 (0,68-0,86)</a:t>
            </a:r>
          </a:p>
          <a:p>
            <a:pPr algn="ctr">
              <a:spcBef>
                <a:spcPts val="100"/>
              </a:spcBef>
              <a:spcAft>
                <a:spcPts val="100"/>
              </a:spcAft>
            </a:pPr>
            <a:r>
              <a:rPr lang="fr-CA" sz="1300" dirty="0">
                <a:solidFill>
                  <a:srgbClr val="000000"/>
                </a:solidFill>
              </a:rPr>
              <a:t>0,75 (0,57-1,00)</a:t>
            </a:r>
          </a:p>
          <a:p>
            <a:pPr algn="ctr">
              <a:spcBef>
                <a:spcPts val="100"/>
              </a:spcBef>
              <a:spcAft>
                <a:spcPts val="100"/>
              </a:spcAft>
            </a:pPr>
            <a:r>
              <a:rPr lang="fr-CA" sz="1300" dirty="0">
                <a:solidFill>
                  <a:srgbClr val="000000"/>
                </a:solidFill>
              </a:rPr>
              <a:t>0,62 (0,54-0,72)</a:t>
            </a:r>
          </a:p>
          <a:p>
            <a:pPr algn="ctr">
              <a:spcBef>
                <a:spcPts val="100"/>
              </a:spcBef>
              <a:spcAft>
                <a:spcPts val="100"/>
              </a:spcAft>
            </a:pPr>
            <a:endParaRPr lang="fr-CA" sz="1300" dirty="0">
              <a:solidFill>
                <a:srgbClr val="000000"/>
              </a:solidFill>
            </a:endParaRPr>
          </a:p>
        </p:txBody>
      </p:sp>
      <p:sp>
        <p:nvSpPr>
          <p:cNvPr id="34" name="TextBox 32">
            <a:extLst>
              <a:ext uri="{FF2B5EF4-FFF2-40B4-BE49-F238E27FC236}">
                <a16:creationId xmlns:a16="http://schemas.microsoft.com/office/drawing/2014/main" id="{3229EAF4-86E8-40AD-81F2-AA3FAF4F4F5B}"/>
              </a:ext>
            </a:extLst>
          </p:cNvPr>
          <p:cNvSpPr txBox="1"/>
          <p:nvPr/>
        </p:nvSpPr>
        <p:spPr>
          <a:xfrm>
            <a:off x="1962024" y="1693567"/>
            <a:ext cx="902766" cy="221785"/>
          </a:xfrm>
          <a:prstGeom prst="rect">
            <a:avLst/>
          </a:prstGeom>
          <a:solidFill>
            <a:schemeClr val="bg1"/>
          </a:solidFill>
        </p:spPr>
        <p:txBody>
          <a:bodyPr wrap="square" lIns="0" tIns="0" rIns="0" bIns="0" rtlCol="0">
            <a:noAutofit/>
          </a:bodyPr>
          <a:lstStyle/>
          <a:p>
            <a:r>
              <a:rPr lang="fr-CA" sz="1600" b="1" dirty="0" err="1">
                <a:solidFill>
                  <a:srgbClr val="45C4D8"/>
                </a:solidFill>
                <a:latin typeface="Arial Narrow" panose="020B0606020202030204" pitchFamily="34" charset="0"/>
                <a:cs typeface="Aharoni" panose="02010803020104030203" pitchFamily="2" charset="-79"/>
              </a:rPr>
              <a:t>Dabigatran</a:t>
            </a:r>
            <a:r>
              <a:rPr lang="fr-CA" sz="1400" b="1" dirty="0">
                <a:solidFill>
                  <a:srgbClr val="45C4D8"/>
                </a:solidFill>
                <a:latin typeface="Arial Narrow" panose="020B0606020202030204" pitchFamily="34" charset="0"/>
                <a:cs typeface="Aharoni" panose="02010803020104030203" pitchFamily="2" charset="-79"/>
              </a:rPr>
              <a:t> </a:t>
            </a:r>
          </a:p>
        </p:txBody>
      </p:sp>
      <p:sp>
        <p:nvSpPr>
          <p:cNvPr id="35" name="TextBox 32">
            <a:extLst>
              <a:ext uri="{FF2B5EF4-FFF2-40B4-BE49-F238E27FC236}">
                <a16:creationId xmlns:a16="http://schemas.microsoft.com/office/drawing/2014/main" id="{3229EAF4-86E8-40AD-81F2-AA3FAF4F4F5B}"/>
              </a:ext>
            </a:extLst>
          </p:cNvPr>
          <p:cNvSpPr txBox="1"/>
          <p:nvPr/>
        </p:nvSpPr>
        <p:spPr>
          <a:xfrm>
            <a:off x="3366114" y="1702766"/>
            <a:ext cx="1033165" cy="216198"/>
          </a:xfrm>
          <a:prstGeom prst="rect">
            <a:avLst/>
          </a:prstGeom>
          <a:solidFill>
            <a:schemeClr val="bg1"/>
          </a:solidFill>
        </p:spPr>
        <p:txBody>
          <a:bodyPr wrap="square" lIns="0" tIns="0" rIns="0" bIns="0" rtlCol="0">
            <a:noAutofit/>
          </a:bodyPr>
          <a:lstStyle/>
          <a:p>
            <a:r>
              <a:rPr lang="fr-CA" sz="1600" b="1" dirty="0" err="1">
                <a:solidFill>
                  <a:srgbClr val="4071AF"/>
                </a:solidFill>
                <a:latin typeface="Arial Narrow" panose="020B0606020202030204" pitchFamily="34" charset="0"/>
                <a:cs typeface="Aharoni" panose="02010803020104030203" pitchFamily="2" charset="-79"/>
              </a:rPr>
              <a:t>Rivaroxaban</a:t>
            </a:r>
            <a:r>
              <a:rPr lang="fr-CA" sz="1600" b="1" dirty="0">
                <a:solidFill>
                  <a:srgbClr val="4071AF"/>
                </a:solidFill>
                <a:latin typeface="Arial Narrow" panose="020B0606020202030204" pitchFamily="34" charset="0"/>
                <a:cs typeface="Aharoni" panose="02010803020104030203" pitchFamily="2" charset="-79"/>
              </a:rPr>
              <a:t> </a:t>
            </a:r>
          </a:p>
        </p:txBody>
      </p:sp>
      <p:sp>
        <p:nvSpPr>
          <p:cNvPr id="36" name="TextBox 29">
            <a:extLst>
              <a:ext uri="{FF2B5EF4-FFF2-40B4-BE49-F238E27FC236}">
                <a16:creationId xmlns:a16="http://schemas.microsoft.com/office/drawing/2014/main" id="{054A5E26-C7EC-4774-9F7E-54BE4BF43574}"/>
              </a:ext>
            </a:extLst>
          </p:cNvPr>
          <p:cNvSpPr txBox="1"/>
          <p:nvPr/>
        </p:nvSpPr>
        <p:spPr>
          <a:xfrm>
            <a:off x="5797124" y="4595446"/>
            <a:ext cx="1626612" cy="221785"/>
          </a:xfrm>
          <a:prstGeom prst="rect">
            <a:avLst/>
          </a:prstGeom>
          <a:solidFill>
            <a:schemeClr val="bg1"/>
          </a:solidFill>
        </p:spPr>
        <p:txBody>
          <a:bodyPr wrap="square" lIns="0" tIns="0" rIns="0" bIns="0" rtlCol="0">
            <a:noAutofit/>
          </a:bodyPr>
          <a:lstStyle/>
          <a:p>
            <a:pPr algn="ctr"/>
            <a:r>
              <a:rPr lang="fr-CA" sz="1400" b="1" dirty="0">
                <a:solidFill>
                  <a:srgbClr val="4071AF"/>
                </a:solidFill>
                <a:latin typeface="Arial Narrow" panose="020B0606020202030204" pitchFamily="34" charset="0"/>
                <a:cs typeface="Aharoni" panose="02010803020104030203" pitchFamily="2" charset="-79"/>
              </a:rPr>
              <a:t>En faveur du </a:t>
            </a:r>
            <a:r>
              <a:rPr lang="fr-CA" sz="1400" b="1" dirty="0" err="1">
                <a:solidFill>
                  <a:srgbClr val="4071AF"/>
                </a:solidFill>
                <a:latin typeface="Arial Narrow" panose="020B0606020202030204" pitchFamily="34" charset="0"/>
                <a:cs typeface="Aharoni" panose="02010803020104030203" pitchFamily="2" charset="-79"/>
              </a:rPr>
              <a:t>rivaroxaban</a:t>
            </a:r>
            <a:endParaRPr lang="fr-CA" sz="1400" b="1" dirty="0">
              <a:solidFill>
                <a:srgbClr val="4071AF"/>
              </a:solidFill>
              <a:latin typeface="Arial Narrow" panose="020B0606020202030204" pitchFamily="34" charset="0"/>
              <a:cs typeface="Aharoni" panose="02010803020104030203" pitchFamily="2" charset="-79"/>
            </a:endParaRPr>
          </a:p>
        </p:txBody>
      </p:sp>
    </p:spTree>
    <p:extLst>
      <p:ext uri="{BB962C8B-B14F-4D97-AF65-F5344CB8AC3E}">
        <p14:creationId xmlns:p14="http://schemas.microsoft.com/office/powerpoint/2010/main" val="39375039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58CEE0F-12BD-4833-AAE0-5F9373A6CFDE}"/>
              </a:ext>
            </a:extLst>
          </p:cNvPr>
          <p:cNvSpPr/>
          <p:nvPr/>
        </p:nvSpPr>
        <p:spPr>
          <a:xfrm>
            <a:off x="0" y="6348549"/>
            <a:ext cx="9144000" cy="509451"/>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5" name="Picture 4" descr="CHRC-logo_blue.png">
            <a:extLst>
              <a:ext uri="{FF2B5EF4-FFF2-40B4-BE49-F238E27FC236}">
                <a16:creationId xmlns:a16="http://schemas.microsoft.com/office/drawing/2014/main" id="{DF22A7E3-AECA-44A3-83B3-3BD4923641B4}"/>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380250" y="6007458"/>
            <a:ext cx="716292" cy="712746"/>
          </a:xfrm>
          <a:prstGeom prst="rect">
            <a:avLst/>
          </a:prstGeom>
        </p:spPr>
      </p:pic>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6448" y="1264319"/>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2FFC3471-04E4-445B-BE0F-BBA3A18235CF}"/>
              </a:ext>
            </a:extLst>
          </p:cNvPr>
          <p:cNvSpPr/>
          <p:nvPr/>
        </p:nvSpPr>
        <p:spPr>
          <a:xfrm>
            <a:off x="803560" y="2076755"/>
            <a:ext cx="7777328" cy="1754326"/>
          </a:xfrm>
          <a:prstGeom prst="rect">
            <a:avLst/>
          </a:prstGeom>
          <a:noFill/>
        </p:spPr>
        <p:txBody>
          <a:bodyPr wrap="square">
            <a:spAutoFit/>
          </a:bodyPr>
          <a:lstStyle/>
          <a:p>
            <a:pPr algn="ctr"/>
            <a:r>
              <a:rPr lang="fr-CH" sz="3600" b="1" dirty="0">
                <a:solidFill>
                  <a:srgbClr val="1B1A5A"/>
                </a:solidFill>
                <a:latin typeface="Arial Narrow" panose="020B0606020202030204" pitchFamily="34" charset="0"/>
                <a:cs typeface="Aharoni" panose="02010803020104030203" pitchFamily="2" charset="-79"/>
              </a:rPr>
              <a:t>Efficacité et innocuité du dabigatran, du rivaroxaban et de l’apixaban vs la warfarine dans la FA non valvulaire</a:t>
            </a:r>
          </a:p>
        </p:txBody>
      </p:sp>
      <p:sp>
        <p:nvSpPr>
          <p:cNvPr id="12" name="TextBox 11">
            <a:extLst>
              <a:ext uri="{FF2B5EF4-FFF2-40B4-BE49-F238E27FC236}">
                <a16:creationId xmlns:a16="http://schemas.microsoft.com/office/drawing/2014/main" id="{B8CDAB89-A4C5-4014-94F2-06E132F79EFA}"/>
              </a:ext>
            </a:extLst>
          </p:cNvPr>
          <p:cNvSpPr txBox="1"/>
          <p:nvPr/>
        </p:nvSpPr>
        <p:spPr>
          <a:xfrm>
            <a:off x="8962" y="4326558"/>
            <a:ext cx="9144000" cy="523220"/>
          </a:xfrm>
          <a:prstGeom prst="rect">
            <a:avLst/>
          </a:prstGeom>
          <a:noFill/>
        </p:spPr>
        <p:txBody>
          <a:bodyPr wrap="square" rtlCol="0">
            <a:spAutoFit/>
          </a:bodyPr>
          <a:lstStyle/>
          <a:p>
            <a:pPr algn="ctr" defTabSz="914400" fontAlgn="base">
              <a:spcBef>
                <a:spcPct val="0"/>
              </a:spcBef>
              <a:spcAft>
                <a:spcPct val="0"/>
              </a:spcAft>
            </a:pPr>
            <a:r>
              <a:rPr lang="en-US" sz="1400" b="1" spc="50" dirty="0">
                <a:solidFill>
                  <a:srgbClr val="000000"/>
                </a:solidFill>
                <a:latin typeface="Arial Narrow" panose="020B0606020202030204" pitchFamily="34" charset="0"/>
                <a:ea typeface="ＭＳ Ｐゴシック" pitchFamily="34" charset="-128"/>
              </a:rPr>
              <a:t>Yao X, Abraham NS, </a:t>
            </a:r>
            <a:r>
              <a:rPr lang="en-US" sz="1400" b="1" spc="50" dirty="0" err="1">
                <a:solidFill>
                  <a:srgbClr val="000000"/>
                </a:solidFill>
                <a:latin typeface="Arial Narrow" panose="020B0606020202030204" pitchFamily="34" charset="0"/>
                <a:ea typeface="ＭＳ Ｐゴシック" pitchFamily="34" charset="-128"/>
              </a:rPr>
              <a:t>Sangaralingham</a:t>
            </a:r>
            <a:r>
              <a:rPr lang="en-US" sz="1400" b="1" spc="50" dirty="0">
                <a:solidFill>
                  <a:srgbClr val="000000"/>
                </a:solidFill>
                <a:latin typeface="Arial Narrow" panose="020B0606020202030204" pitchFamily="34" charset="0"/>
                <a:ea typeface="ＭＳ Ｐゴシック" pitchFamily="34" charset="-128"/>
              </a:rPr>
              <a:t> LR, </a:t>
            </a:r>
            <a:r>
              <a:rPr lang="en-US" sz="1400" b="1" spc="50" dirty="0" err="1">
                <a:solidFill>
                  <a:srgbClr val="000000"/>
                </a:solidFill>
                <a:latin typeface="Arial Narrow" panose="020B0606020202030204" pitchFamily="34" charset="0"/>
                <a:ea typeface="ＭＳ Ｐゴシック" pitchFamily="34" charset="-128"/>
              </a:rPr>
              <a:t>Bellolio</a:t>
            </a:r>
            <a:r>
              <a:rPr lang="en-US" sz="1400" b="1" spc="50" dirty="0">
                <a:solidFill>
                  <a:srgbClr val="000000"/>
                </a:solidFill>
                <a:latin typeface="Arial Narrow" panose="020B0606020202030204" pitchFamily="34" charset="0"/>
                <a:ea typeface="ＭＳ Ｐゴシック" pitchFamily="34" charset="-128"/>
              </a:rPr>
              <a:t> MF,</a:t>
            </a:r>
            <a:r>
              <a:rPr lang="en-US" sz="1400" b="1" spc="50" baseline="30000" dirty="0">
                <a:solidFill>
                  <a:srgbClr val="000000"/>
                </a:solidFill>
                <a:latin typeface="Arial Narrow" panose="020B0606020202030204" pitchFamily="34" charset="0"/>
                <a:ea typeface="ＭＳ Ｐゴシック" pitchFamily="34" charset="-128"/>
              </a:rPr>
              <a:t>  </a:t>
            </a:r>
            <a:r>
              <a:rPr lang="en-US" sz="1400" b="1" spc="50" dirty="0" err="1">
                <a:solidFill>
                  <a:srgbClr val="000000"/>
                </a:solidFill>
                <a:latin typeface="Arial Narrow" panose="020B0606020202030204" pitchFamily="34" charset="0"/>
                <a:ea typeface="ＭＳ Ｐゴシック" pitchFamily="34" charset="-128"/>
              </a:rPr>
              <a:t>McBane</a:t>
            </a:r>
            <a:r>
              <a:rPr lang="en-US" sz="1400" b="1" spc="50" dirty="0">
                <a:solidFill>
                  <a:srgbClr val="000000"/>
                </a:solidFill>
                <a:latin typeface="Arial Narrow" panose="020B0606020202030204" pitchFamily="34" charset="0"/>
                <a:ea typeface="ＭＳ Ｐゴシック" pitchFamily="34" charset="-128"/>
              </a:rPr>
              <a:t> RD, Shah ND, </a:t>
            </a:r>
            <a:r>
              <a:rPr lang="en-US" sz="1400" b="1" spc="50" dirty="0" err="1">
                <a:solidFill>
                  <a:srgbClr val="000000"/>
                </a:solidFill>
                <a:latin typeface="Arial Narrow" panose="020B0606020202030204" pitchFamily="34" charset="0"/>
                <a:ea typeface="ＭＳ Ｐゴシック" pitchFamily="34" charset="-128"/>
              </a:rPr>
              <a:t>Noseworthy</a:t>
            </a:r>
            <a:r>
              <a:rPr lang="en-US" sz="1400" b="1" spc="50" dirty="0">
                <a:solidFill>
                  <a:srgbClr val="000000"/>
                </a:solidFill>
                <a:latin typeface="Arial Narrow" panose="020B0606020202030204" pitchFamily="34" charset="0"/>
                <a:ea typeface="ＭＳ Ｐゴシック" pitchFamily="34" charset="-128"/>
              </a:rPr>
              <a:t> PA</a:t>
            </a:r>
            <a:endParaRPr lang="en-US" sz="1400" b="1" spc="50" baseline="30000" dirty="0">
              <a:solidFill>
                <a:srgbClr val="000000"/>
              </a:solidFill>
              <a:latin typeface="Arial Narrow" panose="020B0606020202030204" pitchFamily="34" charset="0"/>
              <a:ea typeface="ＭＳ Ｐゴシック" pitchFamily="34" charset="-128"/>
            </a:endParaRPr>
          </a:p>
          <a:p>
            <a:pPr algn="ctr" defTabSz="914400" fontAlgn="base">
              <a:spcBef>
                <a:spcPct val="0"/>
              </a:spcBef>
              <a:spcAft>
                <a:spcPct val="0"/>
              </a:spcAft>
            </a:pPr>
            <a:endParaRPr lang="en-GB" sz="1400" b="1" spc="50" dirty="0">
              <a:solidFill>
                <a:srgbClr val="000000"/>
              </a:solidFill>
              <a:latin typeface="Arial Narrow" panose="020B0606020202030204" pitchFamily="34" charset="0"/>
              <a:ea typeface="ＭＳ Ｐゴシック" pitchFamily="34" charset="-128"/>
            </a:endParaRPr>
          </a:p>
        </p:txBody>
      </p:sp>
      <p:sp>
        <p:nvSpPr>
          <p:cNvPr id="13" name="TextBox 12">
            <a:extLst>
              <a:ext uri="{FF2B5EF4-FFF2-40B4-BE49-F238E27FC236}">
                <a16:creationId xmlns:a16="http://schemas.microsoft.com/office/drawing/2014/main" id="{11D29624-F98D-4F41-821F-E887CE3F9DF9}"/>
              </a:ext>
            </a:extLst>
          </p:cNvPr>
          <p:cNvSpPr txBox="1"/>
          <p:nvPr/>
        </p:nvSpPr>
        <p:spPr>
          <a:xfrm>
            <a:off x="385925" y="6485820"/>
            <a:ext cx="2508842" cy="246221"/>
          </a:xfrm>
          <a:prstGeom prst="rect">
            <a:avLst/>
          </a:prstGeom>
          <a:noFill/>
        </p:spPr>
        <p:txBody>
          <a:bodyPr wrap="square" rtlCol="0">
            <a:spAutoFit/>
          </a:bodyPr>
          <a:lstStyle/>
          <a:p>
            <a:r>
              <a:rPr lang="en-US" sz="1000" dirty="0">
                <a:solidFill>
                  <a:srgbClr val="FFFFFF"/>
                </a:solidFill>
                <a:latin typeface="Arial Narrow" panose="020B0606020202030204" pitchFamily="34" charset="0"/>
                <a:cs typeface="Lato"/>
              </a:rPr>
              <a:t>Yao et al. J Am Heart Assoc. 2016;5:e003725</a:t>
            </a:r>
          </a:p>
        </p:txBody>
      </p:sp>
      <p:pic>
        <p:nvPicPr>
          <p:cNvPr id="9" name="4E92DA43-5712-40E9-AFDC-2C1062C78C6F" descr="7646DFF2-B812-4635-AA57-5171E34E5A45@chrc">
            <a:extLst>
              <a:ext uri="{FF2B5EF4-FFF2-40B4-BE49-F238E27FC236}">
                <a16:creationId xmlns:a16="http://schemas.microsoft.com/office/drawing/2014/main" id="{5B2AB2FD-1CDE-4E83-A377-EC80FBDA2AC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46366" y="205884"/>
            <a:ext cx="1494821" cy="85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873247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6448" y="1225130"/>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8545FEA6-91B3-4CEA-BDDB-78E11F2A9A3F}"/>
              </a:ext>
            </a:extLst>
          </p:cNvPr>
          <p:cNvSpPr/>
          <p:nvPr/>
        </p:nvSpPr>
        <p:spPr>
          <a:xfrm>
            <a:off x="161925" y="250138"/>
            <a:ext cx="6408319" cy="707886"/>
          </a:xfrm>
          <a:prstGeom prst="rect">
            <a:avLst/>
          </a:prstGeom>
          <a:noFill/>
        </p:spPr>
        <p:txBody>
          <a:bodyPr wrap="square">
            <a:spAutoFit/>
          </a:bodyPr>
          <a:lstStyle/>
          <a:p>
            <a:pPr lvl="0">
              <a:defRPr/>
            </a:pPr>
            <a:r>
              <a:rPr lang="en-CA" sz="4000" b="1" dirty="0">
                <a:solidFill>
                  <a:srgbClr val="183059"/>
                </a:solidFill>
                <a:latin typeface="Arial Narrow" panose="020B0606020202030204" pitchFamily="34" charset="0"/>
                <a:cs typeface="Aharoni" panose="02010803020104030203" pitchFamily="2" charset="-79"/>
              </a:rPr>
              <a:t>Apixaban </a:t>
            </a:r>
            <a:r>
              <a:rPr lang="en-CA" sz="4000" b="1" dirty="0" err="1">
                <a:solidFill>
                  <a:srgbClr val="183059"/>
                </a:solidFill>
                <a:latin typeface="Arial Narrow" panose="020B0606020202030204" pitchFamily="34" charset="0"/>
                <a:cs typeface="Aharoni" panose="02010803020104030203" pitchFamily="2" charset="-79"/>
              </a:rPr>
              <a:t>vs</a:t>
            </a:r>
            <a:r>
              <a:rPr lang="en-CA" sz="4000" b="1" dirty="0">
                <a:solidFill>
                  <a:srgbClr val="183059"/>
                </a:solidFill>
                <a:latin typeface="Arial Narrow" panose="020B0606020202030204" pitchFamily="34" charset="0"/>
                <a:cs typeface="Aharoni" panose="02010803020104030203" pitchFamily="2" charset="-79"/>
              </a:rPr>
              <a:t> Warfarine</a:t>
            </a:r>
          </a:p>
        </p:txBody>
      </p:sp>
      <p:sp>
        <p:nvSpPr>
          <p:cNvPr id="12" name="Rectangle 11">
            <a:extLst>
              <a:ext uri="{FF2B5EF4-FFF2-40B4-BE49-F238E27FC236}">
                <a16:creationId xmlns:a16="http://schemas.microsoft.com/office/drawing/2014/main" id="{2AECBCDA-5E07-409A-8F17-E36050586DFB}"/>
              </a:ext>
            </a:extLst>
          </p:cNvPr>
          <p:cNvSpPr/>
          <p:nvPr/>
        </p:nvSpPr>
        <p:spPr>
          <a:xfrm>
            <a:off x="0" y="6401169"/>
            <a:ext cx="9144000" cy="456831"/>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13" name="Picture 12" descr="CHRC-logo_blue.png">
            <a:extLst>
              <a:ext uri="{FF2B5EF4-FFF2-40B4-BE49-F238E27FC236}">
                <a16:creationId xmlns:a16="http://schemas.microsoft.com/office/drawing/2014/main" id="{F5F338AB-7CB1-4E75-B69F-7A7105565674}"/>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206029" y="6085781"/>
            <a:ext cx="716292" cy="712746"/>
          </a:xfrm>
          <a:prstGeom prst="rect">
            <a:avLst/>
          </a:prstGeom>
        </p:spPr>
      </p:pic>
      <p:graphicFrame>
        <p:nvGraphicFramePr>
          <p:cNvPr id="18" name="Table 17">
            <a:extLst>
              <a:ext uri="{FF2B5EF4-FFF2-40B4-BE49-F238E27FC236}">
                <a16:creationId xmlns:a16="http://schemas.microsoft.com/office/drawing/2014/main" id="{B20D4200-EA80-48B0-AD0E-F9A6CD2C7FFF}"/>
              </a:ext>
            </a:extLst>
          </p:cNvPr>
          <p:cNvGraphicFramePr>
            <a:graphicFrameLocks noGrp="1"/>
          </p:cNvGraphicFramePr>
          <p:nvPr>
            <p:extLst>
              <p:ext uri="{D42A27DB-BD31-4B8C-83A1-F6EECF244321}">
                <p14:modId xmlns:p14="http://schemas.microsoft.com/office/powerpoint/2010/main" val="1994171737"/>
              </p:ext>
            </p:extLst>
          </p:nvPr>
        </p:nvGraphicFramePr>
        <p:xfrm>
          <a:off x="581891" y="1669673"/>
          <a:ext cx="8146473" cy="3989278"/>
        </p:xfrm>
        <a:graphic>
          <a:graphicData uri="http://schemas.openxmlformats.org/drawingml/2006/table">
            <a:tbl>
              <a:tblPr firstRow="1" firstCol="1" bandRow="1"/>
              <a:tblGrid>
                <a:gridCol w="2985025">
                  <a:extLst>
                    <a:ext uri="{9D8B030D-6E8A-4147-A177-3AD203B41FA5}">
                      <a16:colId xmlns:a16="http://schemas.microsoft.com/office/drawing/2014/main" val="20000"/>
                    </a:ext>
                  </a:extLst>
                </a:gridCol>
                <a:gridCol w="2421271">
                  <a:extLst>
                    <a:ext uri="{9D8B030D-6E8A-4147-A177-3AD203B41FA5}">
                      <a16:colId xmlns:a16="http://schemas.microsoft.com/office/drawing/2014/main" val="20001"/>
                    </a:ext>
                  </a:extLst>
                </a:gridCol>
                <a:gridCol w="2740177">
                  <a:extLst>
                    <a:ext uri="{9D8B030D-6E8A-4147-A177-3AD203B41FA5}">
                      <a16:colId xmlns:a16="http://schemas.microsoft.com/office/drawing/2014/main" val="20002"/>
                    </a:ext>
                  </a:extLst>
                </a:gridCol>
              </a:tblGrid>
              <a:tr h="1126776">
                <a:tc>
                  <a:txBody>
                    <a:bodyPr/>
                    <a:lstStyle>
                      <a:lvl1pPr marL="0" algn="l" defTabSz="914400" rtl="0" eaLnBrk="1" latinLnBrk="0" hangingPunct="1">
                        <a:defRPr sz="1800" b="1" kern="1200">
                          <a:solidFill>
                            <a:schemeClr val="tx1"/>
                          </a:solidFill>
                          <a:latin typeface="Arial"/>
                        </a:defRPr>
                      </a:lvl1pPr>
                      <a:lvl2pPr marL="457200" algn="l" defTabSz="914400" rtl="0" eaLnBrk="1" latinLnBrk="0" hangingPunct="1">
                        <a:defRPr sz="1800" b="1" kern="1200">
                          <a:solidFill>
                            <a:schemeClr val="tx1"/>
                          </a:solidFill>
                          <a:latin typeface="Arial"/>
                        </a:defRPr>
                      </a:lvl2pPr>
                      <a:lvl3pPr marL="914400" algn="l" defTabSz="914400" rtl="0" eaLnBrk="1" latinLnBrk="0" hangingPunct="1">
                        <a:defRPr sz="1800" b="1" kern="1200">
                          <a:solidFill>
                            <a:schemeClr val="tx1"/>
                          </a:solidFill>
                          <a:latin typeface="Arial"/>
                        </a:defRPr>
                      </a:lvl3pPr>
                      <a:lvl4pPr marL="1371600" algn="l" defTabSz="914400" rtl="0" eaLnBrk="1" latinLnBrk="0" hangingPunct="1">
                        <a:defRPr sz="1800" b="1" kern="1200">
                          <a:solidFill>
                            <a:schemeClr val="tx1"/>
                          </a:solidFill>
                          <a:latin typeface="Arial"/>
                        </a:defRPr>
                      </a:lvl4pPr>
                      <a:lvl5pPr marL="1828800" algn="l" defTabSz="914400" rtl="0" eaLnBrk="1" latinLnBrk="0" hangingPunct="1">
                        <a:defRPr sz="1800" b="1" kern="1200">
                          <a:solidFill>
                            <a:schemeClr val="tx1"/>
                          </a:solidFill>
                          <a:latin typeface="Arial"/>
                        </a:defRPr>
                      </a:lvl5pPr>
                      <a:lvl6pPr marL="2286000" algn="l" defTabSz="914400" rtl="0" eaLnBrk="1" latinLnBrk="0" hangingPunct="1">
                        <a:defRPr sz="1800" b="1" kern="1200">
                          <a:solidFill>
                            <a:schemeClr val="tx1"/>
                          </a:solidFill>
                          <a:latin typeface="Arial"/>
                        </a:defRPr>
                      </a:lvl6pPr>
                      <a:lvl7pPr marL="2743200" algn="l" defTabSz="914400" rtl="0" eaLnBrk="1" latinLnBrk="0" hangingPunct="1">
                        <a:defRPr sz="1800" b="1" kern="1200">
                          <a:solidFill>
                            <a:schemeClr val="tx1"/>
                          </a:solidFill>
                          <a:latin typeface="Arial"/>
                        </a:defRPr>
                      </a:lvl7pPr>
                      <a:lvl8pPr marL="3200400" algn="l" defTabSz="914400" rtl="0" eaLnBrk="1" latinLnBrk="0" hangingPunct="1">
                        <a:defRPr sz="1800" b="1" kern="1200">
                          <a:solidFill>
                            <a:schemeClr val="tx1"/>
                          </a:solidFill>
                          <a:latin typeface="Arial"/>
                        </a:defRPr>
                      </a:lvl8pPr>
                      <a:lvl9pPr marL="3657600" algn="l" defTabSz="914400" rtl="0" eaLnBrk="1" latinLnBrk="0" hangingPunct="1">
                        <a:defRPr sz="1800" b="1" kern="1200">
                          <a:solidFill>
                            <a:schemeClr val="tx1"/>
                          </a:solidFill>
                          <a:latin typeface="Arial"/>
                        </a:defRPr>
                      </a:lvl9pPr>
                    </a:lstStyle>
                    <a:p>
                      <a:pPr marL="0" marR="0">
                        <a:lnSpc>
                          <a:spcPct val="115000"/>
                        </a:lnSpc>
                        <a:spcBef>
                          <a:spcPts val="0"/>
                        </a:spcBef>
                        <a:spcAft>
                          <a:spcPts val="0"/>
                        </a:spcAft>
                      </a:pPr>
                      <a:r>
                        <a:rPr lang="en-US" sz="1600" dirty="0">
                          <a:effectLst/>
                        </a:rPr>
                        <a:t> </a:t>
                      </a:r>
                      <a:endParaRPr lang="en-US" sz="2000" b="0" dirty="0">
                        <a:solidFill>
                          <a:schemeClr val="tx1"/>
                        </a:solidFill>
                        <a:effectLst/>
                        <a:latin typeface="Calibri"/>
                        <a:ea typeface="Calibri"/>
                        <a:cs typeface="Times New Roman"/>
                      </a:endParaRPr>
                    </a:p>
                  </a:txBody>
                  <a:tcPr marL="68580" marR="68580" marT="0" marB="0" anchor="ctr">
                    <a:lnL>
                      <a:noFill/>
                    </a:lnL>
                    <a:lnR>
                      <a:noFill/>
                    </a:lnR>
                    <a:lnT w="12700" cmpd="sng">
                      <a:solidFill>
                        <a:srgbClr val="533098"/>
                      </a:solidFill>
                    </a:lnT>
                    <a:lnB w="12700" cap="flat" cmpd="sng" algn="ctr">
                      <a:solidFill>
                        <a:srgbClr val="183059"/>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tx1"/>
                          </a:solidFill>
                          <a:latin typeface="Arial"/>
                        </a:defRPr>
                      </a:lvl1pPr>
                      <a:lvl2pPr marL="457200" algn="l" defTabSz="914400" rtl="0" eaLnBrk="1" latinLnBrk="0" hangingPunct="1">
                        <a:defRPr sz="1800" b="1" kern="1200">
                          <a:solidFill>
                            <a:schemeClr val="tx1"/>
                          </a:solidFill>
                          <a:latin typeface="Arial"/>
                        </a:defRPr>
                      </a:lvl2pPr>
                      <a:lvl3pPr marL="914400" algn="l" defTabSz="914400" rtl="0" eaLnBrk="1" latinLnBrk="0" hangingPunct="1">
                        <a:defRPr sz="1800" b="1" kern="1200">
                          <a:solidFill>
                            <a:schemeClr val="tx1"/>
                          </a:solidFill>
                          <a:latin typeface="Arial"/>
                        </a:defRPr>
                      </a:lvl3pPr>
                      <a:lvl4pPr marL="1371600" algn="l" defTabSz="914400" rtl="0" eaLnBrk="1" latinLnBrk="0" hangingPunct="1">
                        <a:defRPr sz="1800" b="1" kern="1200">
                          <a:solidFill>
                            <a:schemeClr val="tx1"/>
                          </a:solidFill>
                          <a:latin typeface="Arial"/>
                        </a:defRPr>
                      </a:lvl4pPr>
                      <a:lvl5pPr marL="1828800" algn="l" defTabSz="914400" rtl="0" eaLnBrk="1" latinLnBrk="0" hangingPunct="1">
                        <a:defRPr sz="1800" b="1" kern="1200">
                          <a:solidFill>
                            <a:schemeClr val="tx1"/>
                          </a:solidFill>
                          <a:latin typeface="Arial"/>
                        </a:defRPr>
                      </a:lvl5pPr>
                      <a:lvl6pPr marL="2286000" algn="l" defTabSz="914400" rtl="0" eaLnBrk="1" latinLnBrk="0" hangingPunct="1">
                        <a:defRPr sz="1800" b="1" kern="1200">
                          <a:solidFill>
                            <a:schemeClr val="tx1"/>
                          </a:solidFill>
                          <a:latin typeface="Arial"/>
                        </a:defRPr>
                      </a:lvl6pPr>
                      <a:lvl7pPr marL="2743200" algn="l" defTabSz="914400" rtl="0" eaLnBrk="1" latinLnBrk="0" hangingPunct="1">
                        <a:defRPr sz="1800" b="1" kern="1200">
                          <a:solidFill>
                            <a:schemeClr val="tx1"/>
                          </a:solidFill>
                          <a:latin typeface="Arial"/>
                        </a:defRPr>
                      </a:lvl7pPr>
                      <a:lvl8pPr marL="3200400" algn="l" defTabSz="914400" rtl="0" eaLnBrk="1" latinLnBrk="0" hangingPunct="1">
                        <a:defRPr sz="1800" b="1" kern="1200">
                          <a:solidFill>
                            <a:schemeClr val="tx1"/>
                          </a:solidFill>
                          <a:latin typeface="Arial"/>
                        </a:defRPr>
                      </a:lvl8pPr>
                      <a:lvl9pPr marL="3657600" algn="l" defTabSz="914400" rtl="0" eaLnBrk="1" latinLnBrk="0" hangingPunct="1">
                        <a:defRPr sz="1800" b="1" kern="1200">
                          <a:solidFill>
                            <a:schemeClr val="tx1"/>
                          </a:solidFill>
                          <a:latin typeface="Arial"/>
                        </a:defRPr>
                      </a:lvl9pPr>
                    </a:lstStyle>
                    <a:p>
                      <a:pPr marL="0" marR="0" algn="ctr">
                        <a:lnSpc>
                          <a:spcPct val="115000"/>
                        </a:lnSpc>
                        <a:spcBef>
                          <a:spcPts val="0"/>
                        </a:spcBef>
                        <a:spcAft>
                          <a:spcPts val="0"/>
                        </a:spcAft>
                      </a:pPr>
                      <a:endParaRPr lang="en-US" sz="2000" b="0" dirty="0">
                        <a:solidFill>
                          <a:schemeClr val="tx1"/>
                        </a:solidFill>
                        <a:effectLst/>
                        <a:latin typeface="Calibri"/>
                        <a:ea typeface="Calibri"/>
                        <a:cs typeface="Times New Roman"/>
                      </a:endParaRPr>
                    </a:p>
                  </a:txBody>
                  <a:tcPr marL="68580" marR="68580" marT="0" marB="0" anchor="ctr">
                    <a:lnL>
                      <a:noFill/>
                    </a:lnL>
                    <a:lnR>
                      <a:noFill/>
                    </a:lnR>
                    <a:lnT w="12700" cmpd="sng">
                      <a:solidFill>
                        <a:srgbClr val="533098"/>
                      </a:solidFill>
                    </a:lnT>
                    <a:lnB w="12700" cmpd="sng">
                      <a:solidFill>
                        <a:srgbClr val="533098"/>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tx1"/>
                          </a:solidFill>
                          <a:latin typeface="Arial"/>
                        </a:defRPr>
                      </a:lvl1pPr>
                      <a:lvl2pPr marL="457200" algn="l" defTabSz="914400" rtl="0" eaLnBrk="1" latinLnBrk="0" hangingPunct="1">
                        <a:defRPr sz="1800" b="1" kern="1200">
                          <a:solidFill>
                            <a:schemeClr val="tx1"/>
                          </a:solidFill>
                          <a:latin typeface="Arial"/>
                        </a:defRPr>
                      </a:lvl2pPr>
                      <a:lvl3pPr marL="914400" algn="l" defTabSz="914400" rtl="0" eaLnBrk="1" latinLnBrk="0" hangingPunct="1">
                        <a:defRPr sz="1800" b="1" kern="1200">
                          <a:solidFill>
                            <a:schemeClr val="tx1"/>
                          </a:solidFill>
                          <a:latin typeface="Arial"/>
                        </a:defRPr>
                      </a:lvl3pPr>
                      <a:lvl4pPr marL="1371600" algn="l" defTabSz="914400" rtl="0" eaLnBrk="1" latinLnBrk="0" hangingPunct="1">
                        <a:defRPr sz="1800" b="1" kern="1200">
                          <a:solidFill>
                            <a:schemeClr val="tx1"/>
                          </a:solidFill>
                          <a:latin typeface="Arial"/>
                        </a:defRPr>
                      </a:lvl4pPr>
                      <a:lvl5pPr marL="1828800" algn="l" defTabSz="914400" rtl="0" eaLnBrk="1" latinLnBrk="0" hangingPunct="1">
                        <a:defRPr sz="1800" b="1" kern="1200">
                          <a:solidFill>
                            <a:schemeClr val="tx1"/>
                          </a:solidFill>
                          <a:latin typeface="Arial"/>
                        </a:defRPr>
                      </a:lvl5pPr>
                      <a:lvl6pPr marL="2286000" algn="l" defTabSz="914400" rtl="0" eaLnBrk="1" latinLnBrk="0" hangingPunct="1">
                        <a:defRPr sz="1800" b="1" kern="1200">
                          <a:solidFill>
                            <a:schemeClr val="tx1"/>
                          </a:solidFill>
                          <a:latin typeface="Arial"/>
                        </a:defRPr>
                      </a:lvl6pPr>
                      <a:lvl7pPr marL="2743200" algn="l" defTabSz="914400" rtl="0" eaLnBrk="1" latinLnBrk="0" hangingPunct="1">
                        <a:defRPr sz="1800" b="1" kern="1200">
                          <a:solidFill>
                            <a:schemeClr val="tx1"/>
                          </a:solidFill>
                          <a:latin typeface="Arial"/>
                        </a:defRPr>
                      </a:lvl7pPr>
                      <a:lvl8pPr marL="3200400" algn="l" defTabSz="914400" rtl="0" eaLnBrk="1" latinLnBrk="0" hangingPunct="1">
                        <a:defRPr sz="1800" b="1" kern="1200">
                          <a:solidFill>
                            <a:schemeClr val="tx1"/>
                          </a:solidFill>
                          <a:latin typeface="Arial"/>
                        </a:defRPr>
                      </a:lvl8pPr>
                      <a:lvl9pPr marL="3657600" algn="l" defTabSz="914400" rtl="0" eaLnBrk="1" latinLnBrk="0" hangingPunct="1">
                        <a:defRPr sz="1800" b="1" kern="1200">
                          <a:solidFill>
                            <a:schemeClr val="tx1"/>
                          </a:solidFill>
                          <a:latin typeface="Arial"/>
                        </a:defRPr>
                      </a:lvl9pPr>
                    </a:lstStyle>
                    <a:p>
                      <a:pPr marL="0" marR="0" algn="ctr">
                        <a:lnSpc>
                          <a:spcPct val="115000"/>
                        </a:lnSpc>
                        <a:spcBef>
                          <a:spcPts val="0"/>
                        </a:spcBef>
                        <a:spcAft>
                          <a:spcPts val="0"/>
                        </a:spcAft>
                      </a:pPr>
                      <a:r>
                        <a:rPr lang="en-US" sz="1600" dirty="0">
                          <a:effectLst/>
                          <a:latin typeface="Arial Narrow" panose="020B0606020202030204" pitchFamily="34" charset="0"/>
                        </a:rPr>
                        <a:t>ARISTOLE</a:t>
                      </a:r>
                      <a:endParaRPr lang="en-US" sz="2000" dirty="0">
                        <a:effectLst/>
                        <a:latin typeface="Arial Narrow" panose="020B0606020202030204" pitchFamily="34" charset="0"/>
                      </a:endParaRPr>
                    </a:p>
                    <a:p>
                      <a:pPr marL="0" marR="0" algn="ctr">
                        <a:lnSpc>
                          <a:spcPct val="115000"/>
                        </a:lnSpc>
                        <a:spcBef>
                          <a:spcPts val="0"/>
                        </a:spcBef>
                        <a:spcAft>
                          <a:spcPts val="0"/>
                        </a:spcAft>
                      </a:pPr>
                      <a:r>
                        <a:rPr lang="en-US" sz="1600" dirty="0">
                          <a:effectLst/>
                          <a:latin typeface="Arial Narrow" panose="020B0606020202030204" pitchFamily="34" charset="0"/>
                        </a:rPr>
                        <a:t>Apixaban </a:t>
                      </a:r>
                      <a:r>
                        <a:rPr lang="en-US" sz="1600" dirty="0" err="1">
                          <a:effectLst/>
                          <a:latin typeface="Arial Narrow" panose="020B0606020202030204" pitchFamily="34" charset="0"/>
                        </a:rPr>
                        <a:t>vs</a:t>
                      </a:r>
                      <a:r>
                        <a:rPr lang="en-US" sz="1600" dirty="0">
                          <a:effectLst/>
                          <a:latin typeface="Arial Narrow" panose="020B0606020202030204" pitchFamily="34" charset="0"/>
                        </a:rPr>
                        <a:t> Warfarine</a:t>
                      </a:r>
                      <a:endParaRPr lang="en-US" sz="2000" b="0" dirty="0">
                        <a:solidFill>
                          <a:schemeClr val="tx1"/>
                        </a:solidFill>
                        <a:effectLst/>
                        <a:latin typeface="Arial Narrow" panose="020B0606020202030204" pitchFamily="34" charset="0"/>
                        <a:ea typeface="Calibri"/>
                        <a:cs typeface="Times New Roman"/>
                      </a:endParaRPr>
                    </a:p>
                  </a:txBody>
                  <a:tcPr marL="68580" marR="68580" marT="0" marB="0" anchor="ctr">
                    <a:lnL>
                      <a:noFill/>
                    </a:lnL>
                    <a:lnR>
                      <a:noFill/>
                    </a:lnR>
                    <a:lnT w="12700" cmpd="sng">
                      <a:solidFill>
                        <a:srgbClr val="533098"/>
                      </a:solidFill>
                    </a:lnT>
                    <a:lnB w="12700" cap="flat" cmpd="sng" algn="ctr">
                      <a:solidFill>
                        <a:srgbClr val="183059"/>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653996">
                <a:tc>
                  <a:txBody>
                    <a:bodyPr/>
                    <a:lstStyle>
                      <a:lvl1pPr marL="0" algn="l" defTabSz="914400" rtl="0" eaLnBrk="1" latinLnBrk="0" hangingPunct="1">
                        <a:defRPr sz="1800" b="1" kern="1200">
                          <a:solidFill>
                            <a:schemeClr val="tx1"/>
                          </a:solidFill>
                          <a:latin typeface="Arial"/>
                        </a:defRPr>
                      </a:lvl1pPr>
                      <a:lvl2pPr marL="457200" algn="l" defTabSz="914400" rtl="0" eaLnBrk="1" latinLnBrk="0" hangingPunct="1">
                        <a:defRPr sz="1800" b="1" kern="1200">
                          <a:solidFill>
                            <a:schemeClr val="tx1"/>
                          </a:solidFill>
                          <a:latin typeface="Arial"/>
                        </a:defRPr>
                      </a:lvl2pPr>
                      <a:lvl3pPr marL="914400" algn="l" defTabSz="914400" rtl="0" eaLnBrk="1" latinLnBrk="0" hangingPunct="1">
                        <a:defRPr sz="1800" b="1" kern="1200">
                          <a:solidFill>
                            <a:schemeClr val="tx1"/>
                          </a:solidFill>
                          <a:latin typeface="Arial"/>
                        </a:defRPr>
                      </a:lvl3pPr>
                      <a:lvl4pPr marL="1371600" algn="l" defTabSz="914400" rtl="0" eaLnBrk="1" latinLnBrk="0" hangingPunct="1">
                        <a:defRPr sz="1800" b="1" kern="1200">
                          <a:solidFill>
                            <a:schemeClr val="tx1"/>
                          </a:solidFill>
                          <a:latin typeface="Arial"/>
                        </a:defRPr>
                      </a:lvl4pPr>
                      <a:lvl5pPr marL="1828800" algn="l" defTabSz="914400" rtl="0" eaLnBrk="1" latinLnBrk="0" hangingPunct="1">
                        <a:defRPr sz="1800" b="1" kern="1200">
                          <a:solidFill>
                            <a:schemeClr val="tx1"/>
                          </a:solidFill>
                          <a:latin typeface="Arial"/>
                        </a:defRPr>
                      </a:lvl5pPr>
                      <a:lvl6pPr marL="2286000" algn="l" defTabSz="914400" rtl="0" eaLnBrk="1" latinLnBrk="0" hangingPunct="1">
                        <a:defRPr sz="1800" b="1" kern="1200">
                          <a:solidFill>
                            <a:schemeClr val="tx1"/>
                          </a:solidFill>
                          <a:latin typeface="Arial"/>
                        </a:defRPr>
                      </a:lvl6pPr>
                      <a:lvl7pPr marL="2743200" algn="l" defTabSz="914400" rtl="0" eaLnBrk="1" latinLnBrk="0" hangingPunct="1">
                        <a:defRPr sz="1800" b="1" kern="1200">
                          <a:solidFill>
                            <a:schemeClr val="tx1"/>
                          </a:solidFill>
                          <a:latin typeface="Arial"/>
                        </a:defRPr>
                      </a:lvl7pPr>
                      <a:lvl8pPr marL="3200400" algn="l" defTabSz="914400" rtl="0" eaLnBrk="1" latinLnBrk="0" hangingPunct="1">
                        <a:defRPr sz="1800" b="1" kern="1200">
                          <a:solidFill>
                            <a:schemeClr val="tx1"/>
                          </a:solidFill>
                          <a:latin typeface="Arial"/>
                        </a:defRPr>
                      </a:lvl8pPr>
                      <a:lvl9pPr marL="3657600" algn="l" defTabSz="914400" rtl="0" eaLnBrk="1" latinLnBrk="0" hangingPunct="1">
                        <a:defRPr sz="1800" b="1" kern="1200">
                          <a:solidFill>
                            <a:schemeClr val="tx1"/>
                          </a:solidFill>
                          <a:latin typeface="Arial"/>
                        </a:defRPr>
                      </a:lvl9pPr>
                    </a:lstStyle>
                    <a:p>
                      <a:pPr marL="0" marR="0">
                        <a:lnSpc>
                          <a:spcPct val="115000"/>
                        </a:lnSpc>
                        <a:spcBef>
                          <a:spcPts val="0"/>
                        </a:spcBef>
                        <a:spcAft>
                          <a:spcPts val="0"/>
                        </a:spcAft>
                      </a:pPr>
                      <a:endParaRPr lang="en-US" sz="2000" b="0" dirty="0">
                        <a:solidFill>
                          <a:schemeClr val="tx1"/>
                        </a:solidFill>
                        <a:effectLst/>
                        <a:latin typeface="Calibri"/>
                        <a:ea typeface="Calibri"/>
                        <a:cs typeface="Times New Roman"/>
                      </a:endParaRPr>
                    </a:p>
                  </a:txBody>
                  <a:tcPr marL="68580" marR="68580" marT="0" marB="0" anchor="ctr">
                    <a:lnL>
                      <a:noFill/>
                    </a:lnL>
                    <a:lnR>
                      <a:noFill/>
                    </a:lnR>
                    <a:lnT w="12700" cap="flat" cmpd="sng" algn="ctr">
                      <a:solidFill>
                        <a:srgbClr val="183059"/>
                      </a:solidFill>
                      <a:prstDash val="solid"/>
                      <a:round/>
                      <a:headEnd type="none" w="med" len="med"/>
                      <a:tailEnd type="none" w="med" len="med"/>
                    </a:lnT>
                    <a:lnB>
                      <a:noFill/>
                    </a:lnB>
                    <a:lnTlToBr w="12700" cmpd="sng">
                      <a:noFill/>
                      <a:prstDash val="solid"/>
                    </a:lnTlToBr>
                    <a:lnBlToTr w="12700" cmpd="sng">
                      <a:noFill/>
                      <a:prstDash val="solid"/>
                    </a:lnBlToTr>
                    <a:solidFill>
                      <a:srgbClr val="183059">
                        <a:alpha val="2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indent="160020" algn="ctr">
                        <a:lnSpc>
                          <a:spcPct val="115000"/>
                        </a:lnSpc>
                        <a:spcBef>
                          <a:spcPts val="0"/>
                        </a:spcBef>
                        <a:spcAft>
                          <a:spcPts val="0"/>
                        </a:spcAft>
                      </a:pPr>
                      <a:endParaRPr lang="en-US" sz="1600" b="0" dirty="0">
                        <a:solidFill>
                          <a:schemeClr val="tx1"/>
                        </a:solidFill>
                        <a:effectLst/>
                        <a:latin typeface="+mn-lt"/>
                        <a:ea typeface="Calibri"/>
                        <a:cs typeface="Times New Roman"/>
                      </a:endParaRPr>
                    </a:p>
                  </a:txBody>
                  <a:tcPr marL="68580" marR="68580" marT="0" marB="0" anchor="ctr">
                    <a:lnL>
                      <a:noFill/>
                    </a:lnL>
                    <a:lnR>
                      <a:noFill/>
                    </a:lnR>
                    <a:lnT w="12700" cmpd="sng">
                      <a:solidFill>
                        <a:srgbClr val="533098"/>
                      </a:solidFill>
                    </a:lnT>
                    <a:lnB>
                      <a:noFill/>
                    </a:lnB>
                    <a:lnTlToBr w="12700" cmpd="sng">
                      <a:noFill/>
                      <a:prstDash val="solid"/>
                    </a:lnTlToBr>
                    <a:lnBlToTr w="12700" cmpd="sng">
                      <a:noFill/>
                      <a:prstDash val="solid"/>
                    </a:lnBlToTr>
                    <a:solidFill>
                      <a:srgbClr val="183059">
                        <a:alpha val="2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indent="160020" algn="ctr">
                        <a:lnSpc>
                          <a:spcPct val="115000"/>
                        </a:lnSpc>
                        <a:spcBef>
                          <a:spcPts val="0"/>
                        </a:spcBef>
                        <a:spcAft>
                          <a:spcPts val="0"/>
                        </a:spcAft>
                      </a:pPr>
                      <a:r>
                        <a:rPr lang="en-US" sz="1600" b="1" dirty="0">
                          <a:effectLst/>
                          <a:latin typeface="Arial Narrow" panose="020B0606020202030204" pitchFamily="34" charset="0"/>
                        </a:rPr>
                        <a:t>RRI (IC à</a:t>
                      </a:r>
                      <a:r>
                        <a:rPr lang="en-US" sz="1600" b="1" baseline="0" dirty="0">
                          <a:effectLst/>
                          <a:latin typeface="Arial Narrow" panose="020B0606020202030204" pitchFamily="34" charset="0"/>
                        </a:rPr>
                        <a:t> </a:t>
                      </a:r>
                      <a:r>
                        <a:rPr lang="en-US" sz="1600" b="1" dirty="0">
                          <a:effectLst/>
                          <a:latin typeface="Arial Narrow" panose="020B0606020202030204" pitchFamily="34" charset="0"/>
                        </a:rPr>
                        <a:t>95%)</a:t>
                      </a:r>
                      <a:endParaRPr lang="en-US" sz="1600" b="1" dirty="0">
                        <a:solidFill>
                          <a:schemeClr val="tx1"/>
                        </a:solidFill>
                        <a:effectLst/>
                        <a:latin typeface="Arial Narrow" panose="020B0606020202030204" pitchFamily="34" charset="0"/>
                        <a:ea typeface="Calibri"/>
                        <a:cs typeface="Times New Roman"/>
                      </a:endParaRPr>
                    </a:p>
                  </a:txBody>
                  <a:tcPr marL="68580" marR="68580" marT="0" marB="0" anchor="ctr">
                    <a:lnL>
                      <a:noFill/>
                    </a:lnL>
                    <a:lnR>
                      <a:noFill/>
                    </a:lnR>
                    <a:lnT w="12700" cap="flat" cmpd="sng" algn="ctr">
                      <a:solidFill>
                        <a:srgbClr val="183059"/>
                      </a:solidFill>
                      <a:prstDash val="solid"/>
                      <a:round/>
                      <a:headEnd type="none" w="med" len="med"/>
                      <a:tailEnd type="none" w="med" len="med"/>
                    </a:lnT>
                    <a:lnB>
                      <a:noFill/>
                    </a:lnB>
                    <a:lnTlToBr w="12700" cmpd="sng">
                      <a:noFill/>
                      <a:prstDash val="solid"/>
                    </a:lnTlToBr>
                    <a:lnBlToTr w="12700" cmpd="sng">
                      <a:noFill/>
                      <a:prstDash val="solid"/>
                    </a:lnBlToTr>
                    <a:solidFill>
                      <a:srgbClr val="183059">
                        <a:alpha val="20000"/>
                      </a:srgbClr>
                    </a:solidFill>
                  </a:tcPr>
                </a:tc>
                <a:extLst>
                  <a:ext uri="{0D108BD9-81ED-4DB2-BD59-A6C34878D82A}">
                    <a16:rowId xmlns:a16="http://schemas.microsoft.com/office/drawing/2014/main" val="10001"/>
                  </a:ext>
                </a:extLst>
              </a:tr>
              <a:tr h="742932">
                <a:tc>
                  <a:txBody>
                    <a:bodyPr/>
                    <a:lstStyle>
                      <a:lvl1pPr marL="0" algn="l" defTabSz="914400" rtl="0" eaLnBrk="1" latinLnBrk="0" hangingPunct="1">
                        <a:defRPr sz="1800" b="1" kern="1200">
                          <a:solidFill>
                            <a:schemeClr val="tx1"/>
                          </a:solidFill>
                          <a:latin typeface="Arial"/>
                        </a:defRPr>
                      </a:lvl1pPr>
                      <a:lvl2pPr marL="457200" algn="l" defTabSz="914400" rtl="0" eaLnBrk="1" latinLnBrk="0" hangingPunct="1">
                        <a:defRPr sz="1800" b="1" kern="1200">
                          <a:solidFill>
                            <a:schemeClr val="tx1"/>
                          </a:solidFill>
                          <a:latin typeface="Arial"/>
                        </a:defRPr>
                      </a:lvl2pPr>
                      <a:lvl3pPr marL="914400" algn="l" defTabSz="914400" rtl="0" eaLnBrk="1" latinLnBrk="0" hangingPunct="1">
                        <a:defRPr sz="1800" b="1" kern="1200">
                          <a:solidFill>
                            <a:schemeClr val="tx1"/>
                          </a:solidFill>
                          <a:latin typeface="Arial"/>
                        </a:defRPr>
                      </a:lvl3pPr>
                      <a:lvl4pPr marL="1371600" algn="l" defTabSz="914400" rtl="0" eaLnBrk="1" latinLnBrk="0" hangingPunct="1">
                        <a:defRPr sz="1800" b="1" kern="1200">
                          <a:solidFill>
                            <a:schemeClr val="tx1"/>
                          </a:solidFill>
                          <a:latin typeface="Arial"/>
                        </a:defRPr>
                      </a:lvl4pPr>
                      <a:lvl5pPr marL="1828800" algn="l" defTabSz="914400" rtl="0" eaLnBrk="1" latinLnBrk="0" hangingPunct="1">
                        <a:defRPr sz="1800" b="1" kern="1200">
                          <a:solidFill>
                            <a:schemeClr val="tx1"/>
                          </a:solidFill>
                          <a:latin typeface="Arial"/>
                        </a:defRPr>
                      </a:lvl5pPr>
                      <a:lvl6pPr marL="2286000" algn="l" defTabSz="914400" rtl="0" eaLnBrk="1" latinLnBrk="0" hangingPunct="1">
                        <a:defRPr sz="1800" b="1" kern="1200">
                          <a:solidFill>
                            <a:schemeClr val="tx1"/>
                          </a:solidFill>
                          <a:latin typeface="Arial"/>
                        </a:defRPr>
                      </a:lvl6pPr>
                      <a:lvl7pPr marL="2743200" algn="l" defTabSz="914400" rtl="0" eaLnBrk="1" latinLnBrk="0" hangingPunct="1">
                        <a:defRPr sz="1800" b="1" kern="1200">
                          <a:solidFill>
                            <a:schemeClr val="tx1"/>
                          </a:solidFill>
                          <a:latin typeface="Arial"/>
                        </a:defRPr>
                      </a:lvl7pPr>
                      <a:lvl8pPr marL="3200400" algn="l" defTabSz="914400" rtl="0" eaLnBrk="1" latinLnBrk="0" hangingPunct="1">
                        <a:defRPr sz="1800" b="1" kern="1200">
                          <a:solidFill>
                            <a:schemeClr val="tx1"/>
                          </a:solidFill>
                          <a:latin typeface="Arial"/>
                        </a:defRPr>
                      </a:lvl8pPr>
                      <a:lvl9pPr marL="3657600" algn="l" defTabSz="914400" rtl="0" eaLnBrk="1" latinLnBrk="0" hangingPunct="1">
                        <a:defRPr sz="1800" b="1" kern="1200">
                          <a:solidFill>
                            <a:schemeClr val="tx1"/>
                          </a:solidFill>
                          <a:latin typeface="Arial"/>
                        </a:defRPr>
                      </a:lvl9pPr>
                    </a:lstStyle>
                    <a:p>
                      <a:pPr marL="0" marR="0">
                        <a:lnSpc>
                          <a:spcPct val="115000"/>
                        </a:lnSpc>
                        <a:spcBef>
                          <a:spcPts val="0"/>
                        </a:spcBef>
                        <a:spcAft>
                          <a:spcPts val="0"/>
                        </a:spcAft>
                      </a:pPr>
                      <a:r>
                        <a:rPr lang="fr-CA" sz="1800" noProof="0">
                          <a:effectLst/>
                          <a:latin typeface="Arial Narrow" panose="020B0606020202030204" pitchFamily="34" charset="0"/>
                        </a:rPr>
                        <a:t>AVC</a:t>
                      </a:r>
                      <a:r>
                        <a:rPr lang="fr-CA" sz="1800" baseline="0" noProof="0">
                          <a:effectLst/>
                          <a:latin typeface="Arial Narrow" panose="020B0606020202030204" pitchFamily="34" charset="0"/>
                        </a:rPr>
                        <a:t> ou embolie systémique</a:t>
                      </a:r>
                      <a:endParaRPr lang="fr-CA" sz="2400" b="0" noProof="0">
                        <a:solidFill>
                          <a:schemeClr val="tx1"/>
                        </a:solidFill>
                        <a:effectLst/>
                        <a:latin typeface="Arial Narrow" panose="020B0606020202030204" pitchFamily="34" charset="0"/>
                        <a:ea typeface="Calibri"/>
                        <a:cs typeface="Times New Roman"/>
                      </a:endParaRPr>
                    </a:p>
                  </a:txBody>
                  <a:tcPr marL="68580" marR="68580" marT="0" marB="0"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indent="160020" algn="ctr">
                        <a:lnSpc>
                          <a:spcPct val="115000"/>
                        </a:lnSpc>
                        <a:spcBef>
                          <a:spcPts val="0"/>
                        </a:spcBef>
                        <a:spcAft>
                          <a:spcPts val="0"/>
                        </a:spcAft>
                      </a:pPr>
                      <a:endParaRPr lang="en-US" sz="1600" dirty="0">
                        <a:effectLst/>
                        <a:latin typeface="+mn-lt"/>
                        <a:ea typeface="Calibri"/>
                        <a:cs typeface="Times New Roman"/>
                      </a:endParaRPr>
                    </a:p>
                  </a:txBody>
                  <a:tcPr marL="68580" marR="68580" marT="0" marB="0"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algn="ctr">
                        <a:lnSpc>
                          <a:spcPct val="115000"/>
                        </a:lnSpc>
                        <a:spcBef>
                          <a:spcPts val="0"/>
                        </a:spcBef>
                        <a:spcAft>
                          <a:spcPts val="0"/>
                        </a:spcAft>
                      </a:pPr>
                      <a:r>
                        <a:rPr lang="en-US" sz="1600" dirty="0">
                          <a:solidFill>
                            <a:srgbClr val="000000"/>
                          </a:solidFill>
                          <a:effectLst/>
                          <a:latin typeface="Arial Narrow" panose="020B0606020202030204" pitchFamily="34" charset="0"/>
                          <a:ea typeface="SimSun"/>
                          <a:cs typeface="Times New Roman"/>
                        </a:rPr>
                        <a:t>0,79* (0,66, 0,95)</a:t>
                      </a:r>
                      <a:endParaRPr lang="en-US" sz="1600" dirty="0">
                        <a:effectLst/>
                        <a:latin typeface="Arial Narrow" panose="020B0606020202030204" pitchFamily="34" charset="0"/>
                        <a:ea typeface="Calibri"/>
                        <a:cs typeface="Times New Roman"/>
                      </a:endParaRPr>
                    </a:p>
                  </a:txBody>
                  <a:tcPr marL="68580" marR="68580" marT="0" marB="0"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722642">
                <a:tc>
                  <a:txBody>
                    <a:bodyPr/>
                    <a:lstStyle>
                      <a:lvl1pPr marL="0" algn="l" defTabSz="914400" rtl="0" eaLnBrk="1" latinLnBrk="0" hangingPunct="1">
                        <a:defRPr sz="1800" b="1" kern="1200">
                          <a:solidFill>
                            <a:schemeClr val="tx1"/>
                          </a:solidFill>
                          <a:latin typeface="Arial"/>
                        </a:defRPr>
                      </a:lvl1pPr>
                      <a:lvl2pPr marL="457200" algn="l" defTabSz="914400" rtl="0" eaLnBrk="1" latinLnBrk="0" hangingPunct="1">
                        <a:defRPr sz="1800" b="1" kern="1200">
                          <a:solidFill>
                            <a:schemeClr val="tx1"/>
                          </a:solidFill>
                          <a:latin typeface="Arial"/>
                        </a:defRPr>
                      </a:lvl2pPr>
                      <a:lvl3pPr marL="914400" algn="l" defTabSz="914400" rtl="0" eaLnBrk="1" latinLnBrk="0" hangingPunct="1">
                        <a:defRPr sz="1800" b="1" kern="1200">
                          <a:solidFill>
                            <a:schemeClr val="tx1"/>
                          </a:solidFill>
                          <a:latin typeface="Arial"/>
                        </a:defRPr>
                      </a:lvl3pPr>
                      <a:lvl4pPr marL="1371600" algn="l" defTabSz="914400" rtl="0" eaLnBrk="1" latinLnBrk="0" hangingPunct="1">
                        <a:defRPr sz="1800" b="1" kern="1200">
                          <a:solidFill>
                            <a:schemeClr val="tx1"/>
                          </a:solidFill>
                          <a:latin typeface="Arial"/>
                        </a:defRPr>
                      </a:lvl4pPr>
                      <a:lvl5pPr marL="1828800" algn="l" defTabSz="914400" rtl="0" eaLnBrk="1" latinLnBrk="0" hangingPunct="1">
                        <a:defRPr sz="1800" b="1" kern="1200">
                          <a:solidFill>
                            <a:schemeClr val="tx1"/>
                          </a:solidFill>
                          <a:latin typeface="Arial"/>
                        </a:defRPr>
                      </a:lvl5pPr>
                      <a:lvl6pPr marL="2286000" algn="l" defTabSz="914400" rtl="0" eaLnBrk="1" latinLnBrk="0" hangingPunct="1">
                        <a:defRPr sz="1800" b="1" kern="1200">
                          <a:solidFill>
                            <a:schemeClr val="tx1"/>
                          </a:solidFill>
                          <a:latin typeface="Arial"/>
                        </a:defRPr>
                      </a:lvl6pPr>
                      <a:lvl7pPr marL="2743200" algn="l" defTabSz="914400" rtl="0" eaLnBrk="1" latinLnBrk="0" hangingPunct="1">
                        <a:defRPr sz="1800" b="1" kern="1200">
                          <a:solidFill>
                            <a:schemeClr val="tx1"/>
                          </a:solidFill>
                          <a:latin typeface="Arial"/>
                        </a:defRPr>
                      </a:lvl7pPr>
                      <a:lvl8pPr marL="3200400" algn="l" defTabSz="914400" rtl="0" eaLnBrk="1" latinLnBrk="0" hangingPunct="1">
                        <a:defRPr sz="1800" b="1" kern="1200">
                          <a:solidFill>
                            <a:schemeClr val="tx1"/>
                          </a:solidFill>
                          <a:latin typeface="Arial"/>
                        </a:defRPr>
                      </a:lvl8pPr>
                      <a:lvl9pPr marL="3657600" algn="l" defTabSz="914400" rtl="0" eaLnBrk="1" latinLnBrk="0" hangingPunct="1">
                        <a:defRPr sz="1800" b="1" kern="1200">
                          <a:solidFill>
                            <a:schemeClr val="tx1"/>
                          </a:solidFill>
                          <a:latin typeface="Arial"/>
                        </a:defRPr>
                      </a:lvl9pPr>
                    </a:lstStyle>
                    <a:p>
                      <a:pPr marL="0" marR="0">
                        <a:lnSpc>
                          <a:spcPct val="115000"/>
                        </a:lnSpc>
                        <a:spcBef>
                          <a:spcPts val="0"/>
                        </a:spcBef>
                        <a:spcAft>
                          <a:spcPts val="0"/>
                        </a:spcAft>
                      </a:pPr>
                      <a:r>
                        <a:rPr lang="fr-CA" sz="1800" noProof="0">
                          <a:effectLst/>
                          <a:latin typeface="Arial Narrow" panose="020B0606020202030204" pitchFamily="34" charset="0"/>
                        </a:rPr>
                        <a:t>Hémorragie majeure</a:t>
                      </a:r>
                      <a:endParaRPr lang="fr-CA" sz="2400" b="0" noProof="0">
                        <a:solidFill>
                          <a:schemeClr val="tx1"/>
                        </a:solidFill>
                        <a:effectLst/>
                        <a:latin typeface="Arial Narrow" panose="020B0606020202030204" pitchFamily="34" charset="0"/>
                        <a:ea typeface="Calibri"/>
                        <a:cs typeface="Times New Roman"/>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rgbClr val="183059">
                        <a:alpha val="2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indent="160020" algn="ctr">
                        <a:lnSpc>
                          <a:spcPct val="115000"/>
                        </a:lnSpc>
                        <a:spcBef>
                          <a:spcPts val="0"/>
                        </a:spcBef>
                        <a:spcAft>
                          <a:spcPts val="0"/>
                        </a:spcAft>
                      </a:pPr>
                      <a:endParaRPr lang="en-US" sz="1600" dirty="0">
                        <a:effectLst/>
                        <a:latin typeface="+mn-lt"/>
                        <a:ea typeface="Calibri"/>
                        <a:cs typeface="Times New Roman"/>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rgbClr val="183059">
                        <a:alpha val="2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algn="ctr">
                        <a:lnSpc>
                          <a:spcPct val="115000"/>
                        </a:lnSpc>
                        <a:spcBef>
                          <a:spcPts val="0"/>
                        </a:spcBef>
                        <a:spcAft>
                          <a:spcPts val="0"/>
                        </a:spcAft>
                      </a:pPr>
                      <a:r>
                        <a:rPr lang="en-US" sz="1600" dirty="0">
                          <a:solidFill>
                            <a:srgbClr val="000000"/>
                          </a:solidFill>
                          <a:effectLst/>
                          <a:latin typeface="Arial Narrow" panose="020B0606020202030204" pitchFamily="34" charset="0"/>
                          <a:ea typeface="SimSun"/>
                          <a:cs typeface="Times New Roman"/>
                        </a:rPr>
                        <a:t>0,69*** (0,60, 0,80)</a:t>
                      </a:r>
                      <a:endParaRPr lang="en-US" sz="1600" dirty="0">
                        <a:effectLst/>
                        <a:latin typeface="Arial Narrow" panose="020B0606020202030204" pitchFamily="34" charset="0"/>
                        <a:ea typeface="Calibri"/>
                        <a:cs typeface="Times New Roman"/>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rgbClr val="183059">
                        <a:alpha val="20000"/>
                      </a:srgbClr>
                    </a:solidFill>
                  </a:tcPr>
                </a:tc>
                <a:extLst>
                  <a:ext uri="{0D108BD9-81ED-4DB2-BD59-A6C34878D82A}">
                    <a16:rowId xmlns:a16="http://schemas.microsoft.com/office/drawing/2014/main" val="10003"/>
                  </a:ext>
                </a:extLst>
              </a:tr>
              <a:tr h="742932">
                <a:tc>
                  <a:txBody>
                    <a:bodyPr/>
                    <a:lstStyle>
                      <a:lvl1pPr marL="0" algn="l" defTabSz="914400" rtl="0" eaLnBrk="1" latinLnBrk="0" hangingPunct="1">
                        <a:defRPr sz="1800" b="1" kern="1200">
                          <a:solidFill>
                            <a:schemeClr val="tx1"/>
                          </a:solidFill>
                          <a:latin typeface="Arial"/>
                        </a:defRPr>
                      </a:lvl1pPr>
                      <a:lvl2pPr marL="457200" algn="l" defTabSz="914400" rtl="0" eaLnBrk="1" latinLnBrk="0" hangingPunct="1">
                        <a:defRPr sz="1800" b="1" kern="1200">
                          <a:solidFill>
                            <a:schemeClr val="tx1"/>
                          </a:solidFill>
                          <a:latin typeface="Arial"/>
                        </a:defRPr>
                      </a:lvl2pPr>
                      <a:lvl3pPr marL="914400" algn="l" defTabSz="914400" rtl="0" eaLnBrk="1" latinLnBrk="0" hangingPunct="1">
                        <a:defRPr sz="1800" b="1" kern="1200">
                          <a:solidFill>
                            <a:schemeClr val="tx1"/>
                          </a:solidFill>
                          <a:latin typeface="Arial"/>
                        </a:defRPr>
                      </a:lvl3pPr>
                      <a:lvl4pPr marL="1371600" algn="l" defTabSz="914400" rtl="0" eaLnBrk="1" latinLnBrk="0" hangingPunct="1">
                        <a:defRPr sz="1800" b="1" kern="1200">
                          <a:solidFill>
                            <a:schemeClr val="tx1"/>
                          </a:solidFill>
                          <a:latin typeface="Arial"/>
                        </a:defRPr>
                      </a:lvl4pPr>
                      <a:lvl5pPr marL="1828800" algn="l" defTabSz="914400" rtl="0" eaLnBrk="1" latinLnBrk="0" hangingPunct="1">
                        <a:defRPr sz="1800" b="1" kern="1200">
                          <a:solidFill>
                            <a:schemeClr val="tx1"/>
                          </a:solidFill>
                          <a:latin typeface="Arial"/>
                        </a:defRPr>
                      </a:lvl5pPr>
                      <a:lvl6pPr marL="2286000" algn="l" defTabSz="914400" rtl="0" eaLnBrk="1" latinLnBrk="0" hangingPunct="1">
                        <a:defRPr sz="1800" b="1" kern="1200">
                          <a:solidFill>
                            <a:schemeClr val="tx1"/>
                          </a:solidFill>
                          <a:latin typeface="Arial"/>
                        </a:defRPr>
                      </a:lvl6pPr>
                      <a:lvl7pPr marL="2743200" algn="l" defTabSz="914400" rtl="0" eaLnBrk="1" latinLnBrk="0" hangingPunct="1">
                        <a:defRPr sz="1800" b="1" kern="1200">
                          <a:solidFill>
                            <a:schemeClr val="tx1"/>
                          </a:solidFill>
                          <a:latin typeface="Arial"/>
                        </a:defRPr>
                      </a:lvl7pPr>
                      <a:lvl8pPr marL="3200400" algn="l" defTabSz="914400" rtl="0" eaLnBrk="1" latinLnBrk="0" hangingPunct="1">
                        <a:defRPr sz="1800" b="1" kern="1200">
                          <a:solidFill>
                            <a:schemeClr val="tx1"/>
                          </a:solidFill>
                          <a:latin typeface="Arial"/>
                        </a:defRPr>
                      </a:lvl8pPr>
                      <a:lvl9pPr marL="3657600" algn="l" defTabSz="914400" rtl="0" eaLnBrk="1" latinLnBrk="0" hangingPunct="1">
                        <a:defRPr sz="1800" b="1" kern="1200">
                          <a:solidFill>
                            <a:schemeClr val="tx1"/>
                          </a:solidFill>
                          <a:latin typeface="Arial"/>
                        </a:defRPr>
                      </a:lvl9pPr>
                    </a:lstStyle>
                    <a:p>
                      <a:pPr marL="114300" marR="0">
                        <a:lnSpc>
                          <a:spcPct val="115000"/>
                        </a:lnSpc>
                        <a:spcBef>
                          <a:spcPts val="0"/>
                        </a:spcBef>
                        <a:spcAft>
                          <a:spcPts val="0"/>
                        </a:spcAft>
                      </a:pPr>
                      <a:r>
                        <a:rPr lang="fr-CA" sz="1800" b="0" noProof="0" dirty="0">
                          <a:effectLst/>
                          <a:latin typeface="Arial Narrow" panose="020B0606020202030204" pitchFamily="34" charset="0"/>
                        </a:rPr>
                        <a:t>Intracrânienne </a:t>
                      </a:r>
                      <a:endParaRPr lang="fr-CA" sz="2400" b="0" noProof="0" dirty="0">
                        <a:solidFill>
                          <a:schemeClr val="tx1"/>
                        </a:solidFill>
                        <a:effectLst/>
                        <a:latin typeface="Arial Narrow" panose="020B0606020202030204" pitchFamily="34" charset="0"/>
                        <a:ea typeface="Calibri"/>
                        <a:cs typeface="Times New Roman"/>
                      </a:endParaRPr>
                    </a:p>
                  </a:txBody>
                  <a:tcPr marL="68580" marR="68580" marT="0" marB="0" anchor="ctr">
                    <a:lnL>
                      <a:noFill/>
                    </a:lnL>
                    <a:lnR>
                      <a:noFill/>
                    </a:lnR>
                    <a:lnT>
                      <a:noFill/>
                    </a:lnT>
                    <a:lnB w="12700" cmpd="sng">
                      <a:solidFill>
                        <a:srgbClr val="533098"/>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indent="160020" algn="ctr">
                        <a:lnSpc>
                          <a:spcPct val="115000"/>
                        </a:lnSpc>
                        <a:spcBef>
                          <a:spcPts val="0"/>
                        </a:spcBef>
                        <a:spcAft>
                          <a:spcPts val="0"/>
                        </a:spcAft>
                      </a:pPr>
                      <a:endParaRPr lang="en-US" sz="1600" dirty="0">
                        <a:effectLst/>
                        <a:latin typeface="+mn-lt"/>
                        <a:ea typeface="Calibri"/>
                        <a:cs typeface="Times New Roman"/>
                      </a:endParaRPr>
                    </a:p>
                  </a:txBody>
                  <a:tcPr marL="68580" marR="68580" marT="0" marB="0" anchor="ctr">
                    <a:lnL>
                      <a:noFill/>
                    </a:lnL>
                    <a:lnR>
                      <a:noFill/>
                    </a:lnR>
                    <a:lnT>
                      <a:noFill/>
                    </a:lnT>
                    <a:lnB w="12700" cmpd="sng">
                      <a:solidFill>
                        <a:srgbClr val="533098"/>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algn="ctr">
                        <a:lnSpc>
                          <a:spcPct val="115000"/>
                        </a:lnSpc>
                        <a:spcBef>
                          <a:spcPts val="0"/>
                        </a:spcBef>
                        <a:spcAft>
                          <a:spcPts val="0"/>
                        </a:spcAft>
                      </a:pPr>
                      <a:r>
                        <a:rPr lang="en-US" sz="1600" dirty="0">
                          <a:solidFill>
                            <a:srgbClr val="000000"/>
                          </a:solidFill>
                          <a:effectLst/>
                          <a:latin typeface="Arial Narrow" panose="020B0606020202030204" pitchFamily="34" charset="0"/>
                          <a:ea typeface="SimSun"/>
                          <a:cs typeface="Times New Roman"/>
                        </a:rPr>
                        <a:t>0,42*** (0,30, 0,58)</a:t>
                      </a:r>
                      <a:endParaRPr lang="en-US" sz="1600" dirty="0">
                        <a:effectLst/>
                        <a:latin typeface="Arial Narrow" panose="020B0606020202030204" pitchFamily="34" charset="0"/>
                        <a:ea typeface="Calibri"/>
                        <a:cs typeface="Times New Roman"/>
                      </a:endParaRPr>
                    </a:p>
                  </a:txBody>
                  <a:tcPr marL="68580" marR="68580" marT="0" marB="0" anchor="ctr">
                    <a:lnL>
                      <a:noFill/>
                    </a:lnL>
                    <a:lnR>
                      <a:noFill/>
                    </a:lnR>
                    <a:lnT>
                      <a:noFill/>
                    </a:lnT>
                    <a:lnB w="12700" cmpd="sng">
                      <a:solidFill>
                        <a:srgbClr val="533098"/>
                      </a:solidFill>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bl>
          </a:graphicData>
        </a:graphic>
      </p:graphicFrame>
      <p:sp>
        <p:nvSpPr>
          <p:cNvPr id="20" name="TextBox 19">
            <a:extLst>
              <a:ext uri="{FF2B5EF4-FFF2-40B4-BE49-F238E27FC236}">
                <a16:creationId xmlns:a16="http://schemas.microsoft.com/office/drawing/2014/main" id="{B21A9A40-E1E6-4B1C-BF22-61760C8C21E0}"/>
              </a:ext>
            </a:extLst>
          </p:cNvPr>
          <p:cNvSpPr txBox="1"/>
          <p:nvPr/>
        </p:nvSpPr>
        <p:spPr>
          <a:xfrm>
            <a:off x="755701" y="5800025"/>
            <a:ext cx="7635263" cy="600164"/>
          </a:xfrm>
          <a:prstGeom prst="rect">
            <a:avLst/>
          </a:prstGeom>
          <a:noFill/>
        </p:spPr>
        <p:txBody>
          <a:bodyPr wrap="square" rtlCol="0">
            <a:spAutoFit/>
          </a:bodyPr>
          <a:lstStyle/>
          <a:p>
            <a:r>
              <a:rPr lang="en-US" sz="1100" b="1" dirty="0">
                <a:solidFill>
                  <a:prstClr val="black"/>
                </a:solidFill>
                <a:latin typeface="Arial Narrow" panose="020B0606020202030204" pitchFamily="34" charset="0"/>
              </a:rPr>
              <a:t>*p&lt;0,05, **p&lt;0,01, ***p&lt;0,001</a:t>
            </a:r>
          </a:p>
          <a:p>
            <a:r>
              <a:rPr lang="en-CA" sz="1100" b="1" dirty="0">
                <a:latin typeface="Arial Narrow" pitchFamily="34" charset="0"/>
                <a:cs typeface="Calibri"/>
              </a:rPr>
              <a:t>Ƚ</a:t>
            </a:r>
            <a:r>
              <a:rPr lang="en-CA" sz="1100" b="1" dirty="0">
                <a:latin typeface="Arial Narrow" pitchFamily="34" charset="0"/>
              </a:rPr>
              <a:t>OLDW: </a:t>
            </a:r>
            <a:r>
              <a:rPr lang="en-CA" sz="1100" b="1" dirty="0" err="1">
                <a:latin typeface="Arial Narrow" pitchFamily="34" charset="0"/>
              </a:rPr>
              <a:t>OptumLabs</a:t>
            </a:r>
            <a:r>
              <a:rPr lang="en-CA" sz="1100" b="1" dirty="0">
                <a:latin typeface="Arial Narrow" pitchFamily="34" charset="0"/>
              </a:rPr>
              <a:t> Data Warehouse</a:t>
            </a:r>
            <a:r>
              <a:rPr lang="en-US" sz="1100" b="1" dirty="0">
                <a:solidFill>
                  <a:prstClr val="black"/>
                </a:solidFill>
                <a:latin typeface="Arial Narrow" pitchFamily="34" charset="0"/>
              </a:rPr>
              <a:t> </a:t>
            </a:r>
          </a:p>
          <a:p>
            <a:endParaRPr lang="en-US" sz="1100" b="1" dirty="0">
              <a:solidFill>
                <a:prstClr val="black"/>
              </a:solidFill>
              <a:latin typeface="Arial Narrow" pitchFamily="34" charset="0"/>
            </a:endParaRPr>
          </a:p>
        </p:txBody>
      </p:sp>
      <p:sp>
        <p:nvSpPr>
          <p:cNvPr id="24" name="TextBox 23">
            <a:extLst>
              <a:ext uri="{FF2B5EF4-FFF2-40B4-BE49-F238E27FC236}">
                <a16:creationId xmlns:a16="http://schemas.microsoft.com/office/drawing/2014/main" id="{B7ECA8D5-5EA7-4C7F-8ED5-18347844A5CF}"/>
              </a:ext>
            </a:extLst>
          </p:cNvPr>
          <p:cNvSpPr txBox="1"/>
          <p:nvPr/>
        </p:nvSpPr>
        <p:spPr>
          <a:xfrm>
            <a:off x="3862993" y="1912994"/>
            <a:ext cx="1986762" cy="3917996"/>
          </a:xfrm>
          <a:prstGeom prst="rect">
            <a:avLst/>
          </a:prstGeom>
          <a:noFill/>
        </p:spPr>
        <p:txBody>
          <a:bodyPr wrap="none" rtlCol="0">
            <a:spAutoFit/>
          </a:bodyPr>
          <a:lstStyle/>
          <a:p>
            <a:pPr algn="ctr">
              <a:lnSpc>
                <a:spcPct val="115000"/>
              </a:lnSpc>
            </a:pPr>
            <a:r>
              <a:rPr lang="en-US" sz="1600" b="1" dirty="0" err="1">
                <a:solidFill>
                  <a:prstClr val="black"/>
                </a:solidFill>
                <a:latin typeface="Arial Narrow" panose="020B0606020202030204" pitchFamily="34" charset="0"/>
              </a:rPr>
              <a:t>OLDW</a:t>
            </a:r>
            <a:r>
              <a:rPr lang="en-US" sz="1600" b="1" dirty="0" err="1">
                <a:solidFill>
                  <a:prstClr val="black"/>
                </a:solidFill>
                <a:latin typeface="Calibri"/>
                <a:cs typeface="Calibri"/>
              </a:rPr>
              <a:t>ƚ</a:t>
            </a:r>
            <a:endParaRPr lang="en-US" sz="2000" b="1" dirty="0">
              <a:solidFill>
                <a:prstClr val="black"/>
              </a:solidFill>
              <a:latin typeface="Arial Narrow" panose="020B0606020202030204" pitchFamily="34" charset="0"/>
            </a:endParaRPr>
          </a:p>
          <a:p>
            <a:pPr algn="ctr">
              <a:lnSpc>
                <a:spcPct val="115000"/>
              </a:lnSpc>
            </a:pPr>
            <a:r>
              <a:rPr lang="en-US" sz="1600" b="1" dirty="0">
                <a:solidFill>
                  <a:prstClr val="black"/>
                </a:solidFill>
                <a:latin typeface="Arial Narrow" panose="020B0606020202030204" pitchFamily="34" charset="0"/>
              </a:rPr>
              <a:t>Apixaban </a:t>
            </a:r>
            <a:r>
              <a:rPr lang="en-US" sz="1600" b="1" dirty="0" err="1">
                <a:solidFill>
                  <a:prstClr val="black"/>
                </a:solidFill>
                <a:latin typeface="Arial Narrow" panose="020B0606020202030204" pitchFamily="34" charset="0"/>
              </a:rPr>
              <a:t>vs</a:t>
            </a:r>
            <a:r>
              <a:rPr lang="en-US" sz="1600" b="1" dirty="0">
                <a:solidFill>
                  <a:prstClr val="black"/>
                </a:solidFill>
                <a:latin typeface="Arial Narrow" panose="020B0606020202030204" pitchFamily="34" charset="0"/>
              </a:rPr>
              <a:t> Warfarine</a:t>
            </a:r>
          </a:p>
          <a:p>
            <a:pPr algn="ctr">
              <a:lnSpc>
                <a:spcPct val="115000"/>
              </a:lnSpc>
            </a:pPr>
            <a:endParaRPr lang="en-US" sz="1400" dirty="0">
              <a:solidFill>
                <a:prstClr val="black"/>
              </a:solidFill>
              <a:latin typeface="Arial Narrow" panose="020B0606020202030204" pitchFamily="34" charset="0"/>
              <a:ea typeface="Calibri"/>
              <a:cs typeface="Times New Roman"/>
            </a:endParaRPr>
          </a:p>
          <a:p>
            <a:pPr algn="ctr">
              <a:lnSpc>
                <a:spcPct val="115000"/>
              </a:lnSpc>
            </a:pPr>
            <a:endParaRPr lang="en-US" sz="1400" dirty="0">
              <a:solidFill>
                <a:prstClr val="black"/>
              </a:solidFill>
              <a:latin typeface="Arial Narrow" panose="020B0606020202030204" pitchFamily="34" charset="0"/>
              <a:ea typeface="Calibri"/>
              <a:cs typeface="Times New Roman"/>
            </a:endParaRPr>
          </a:p>
          <a:p>
            <a:pPr algn="ctr">
              <a:lnSpc>
                <a:spcPct val="115000"/>
              </a:lnSpc>
            </a:pPr>
            <a:r>
              <a:rPr lang="en-US" sz="1600" b="1" dirty="0">
                <a:solidFill>
                  <a:prstClr val="black"/>
                </a:solidFill>
                <a:latin typeface="Arial Narrow" panose="020B0606020202030204" pitchFamily="34" charset="0"/>
                <a:ea typeface="Calibri"/>
                <a:cs typeface="Arial" panose="020B0604020202020204" pitchFamily="34" charset="0"/>
              </a:rPr>
              <a:t>RRI (IC à 95%)</a:t>
            </a:r>
          </a:p>
          <a:p>
            <a:pPr algn="ctr" fontAlgn="ctr"/>
            <a:endParaRPr lang="en-US" sz="2400" dirty="0">
              <a:solidFill>
                <a:prstClr val="black"/>
              </a:solidFill>
              <a:latin typeface="Arial Narrow" panose="020B0606020202030204" pitchFamily="34" charset="0"/>
            </a:endParaRPr>
          </a:p>
          <a:p>
            <a:pPr indent="160020" algn="ctr">
              <a:lnSpc>
                <a:spcPct val="115000"/>
              </a:lnSpc>
            </a:pPr>
            <a:r>
              <a:rPr lang="en-US" sz="1600" dirty="0">
                <a:solidFill>
                  <a:srgbClr val="000000"/>
                </a:solidFill>
                <a:latin typeface="Arial Narrow" panose="020B0606020202030204" pitchFamily="34" charset="0"/>
                <a:ea typeface="Calibri"/>
                <a:cs typeface="Times New Roman"/>
              </a:rPr>
              <a:t>0,67* (0,46, 0,98)</a:t>
            </a:r>
            <a:endParaRPr lang="en-US" sz="1600" dirty="0">
              <a:solidFill>
                <a:prstClr val="black"/>
              </a:solidFill>
              <a:latin typeface="Arial Narrow" panose="020B0606020202030204" pitchFamily="34" charset="0"/>
              <a:ea typeface="Calibri"/>
              <a:cs typeface="Times New Roman"/>
            </a:endParaRPr>
          </a:p>
          <a:p>
            <a:pPr algn="ctr" fontAlgn="ctr"/>
            <a:endParaRPr lang="en-US" sz="1600" dirty="0">
              <a:solidFill>
                <a:prstClr val="black"/>
              </a:solidFill>
              <a:latin typeface="Arial Narrow" panose="020B0606020202030204" pitchFamily="34" charset="0"/>
            </a:endParaRPr>
          </a:p>
          <a:p>
            <a:pPr algn="ctr" fontAlgn="ctr"/>
            <a:endParaRPr lang="en-US" sz="1600" dirty="0">
              <a:solidFill>
                <a:prstClr val="black"/>
              </a:solidFill>
              <a:latin typeface="Arial Narrow" panose="020B0606020202030204" pitchFamily="34" charset="0"/>
            </a:endParaRPr>
          </a:p>
          <a:p>
            <a:pPr indent="160020" algn="ctr">
              <a:lnSpc>
                <a:spcPct val="115000"/>
              </a:lnSpc>
            </a:pPr>
            <a:r>
              <a:rPr lang="en-US" sz="1600" dirty="0">
                <a:solidFill>
                  <a:srgbClr val="000000"/>
                </a:solidFill>
                <a:latin typeface="Arial Narrow" panose="020B0606020202030204" pitchFamily="34" charset="0"/>
                <a:ea typeface="Calibri"/>
                <a:cs typeface="Times New Roman"/>
              </a:rPr>
              <a:t>0,45*** (0,34, 0,59)</a:t>
            </a:r>
            <a:endParaRPr lang="en-US" sz="1600" dirty="0">
              <a:solidFill>
                <a:prstClr val="black"/>
              </a:solidFill>
              <a:latin typeface="Arial Narrow" panose="020B0606020202030204" pitchFamily="34" charset="0"/>
              <a:ea typeface="Calibri"/>
              <a:cs typeface="Times New Roman"/>
            </a:endParaRPr>
          </a:p>
          <a:p>
            <a:pPr algn="ctr" fontAlgn="ctr"/>
            <a:endParaRPr lang="en-US" sz="1600" dirty="0">
              <a:solidFill>
                <a:prstClr val="black"/>
              </a:solidFill>
              <a:latin typeface="Arial Narrow" panose="020B0606020202030204" pitchFamily="34" charset="0"/>
            </a:endParaRPr>
          </a:p>
          <a:p>
            <a:pPr algn="ctr" fontAlgn="ctr"/>
            <a:endParaRPr lang="en-US" sz="1600" dirty="0">
              <a:solidFill>
                <a:prstClr val="black"/>
              </a:solidFill>
              <a:latin typeface="Arial Narrow" panose="020B0606020202030204" pitchFamily="34" charset="0"/>
            </a:endParaRPr>
          </a:p>
          <a:p>
            <a:pPr indent="160020" algn="ctr">
              <a:lnSpc>
                <a:spcPct val="115000"/>
              </a:lnSpc>
            </a:pPr>
            <a:r>
              <a:rPr lang="en-US" sz="1600" dirty="0">
                <a:solidFill>
                  <a:srgbClr val="000000"/>
                </a:solidFill>
                <a:latin typeface="Arial Narrow" panose="020B0606020202030204" pitchFamily="34" charset="0"/>
                <a:ea typeface="Calibri"/>
                <a:cs typeface="Times New Roman"/>
              </a:rPr>
              <a:t>0,24*** (0,12, 0,50)</a:t>
            </a:r>
            <a:endParaRPr lang="en-US" sz="1600" dirty="0">
              <a:solidFill>
                <a:prstClr val="black"/>
              </a:solidFill>
              <a:latin typeface="Arial Narrow" panose="020B0606020202030204" pitchFamily="34" charset="0"/>
              <a:ea typeface="Calibri"/>
              <a:cs typeface="Times New Roman"/>
            </a:endParaRPr>
          </a:p>
          <a:p>
            <a:pPr algn="ctr"/>
            <a:endParaRPr lang="en-US" dirty="0">
              <a:solidFill>
                <a:prstClr val="black"/>
              </a:solidFill>
              <a:latin typeface="Arial Narrow" panose="020B0606020202030204" pitchFamily="34" charset="0"/>
            </a:endParaRPr>
          </a:p>
        </p:txBody>
      </p:sp>
      <p:sp>
        <p:nvSpPr>
          <p:cNvPr id="25" name="TextBox 24">
            <a:extLst>
              <a:ext uri="{FF2B5EF4-FFF2-40B4-BE49-F238E27FC236}">
                <a16:creationId xmlns:a16="http://schemas.microsoft.com/office/drawing/2014/main" id="{952EC9F7-0F7C-4309-A332-B6260AE7A5AA}"/>
              </a:ext>
            </a:extLst>
          </p:cNvPr>
          <p:cNvSpPr txBox="1"/>
          <p:nvPr/>
        </p:nvSpPr>
        <p:spPr>
          <a:xfrm>
            <a:off x="221679" y="6514168"/>
            <a:ext cx="4548179" cy="230832"/>
          </a:xfrm>
          <a:prstGeom prst="rect">
            <a:avLst/>
          </a:prstGeom>
          <a:noFill/>
        </p:spPr>
        <p:txBody>
          <a:bodyPr wrap="square" rtlCol="0">
            <a:spAutoFit/>
          </a:bodyPr>
          <a:lstStyle/>
          <a:p>
            <a:pPr lvl="0">
              <a:defRPr/>
            </a:pPr>
            <a:r>
              <a:rPr lang="en-GB" sz="900" dirty="0">
                <a:solidFill>
                  <a:prstClr val="white"/>
                </a:solidFill>
                <a:latin typeface="Arial Narrow" panose="020B0606020202030204" pitchFamily="34" charset="0"/>
              </a:rPr>
              <a:t>Yao, Noseworthy JAHA 2016</a:t>
            </a:r>
          </a:p>
        </p:txBody>
      </p:sp>
      <p:pic>
        <p:nvPicPr>
          <p:cNvPr id="11" name="4E92DA43-5712-40E9-AFDC-2C1062C78C6F" descr="7646DFF2-B812-4635-AA57-5171E34E5A45@chrc">
            <a:extLst>
              <a:ext uri="{FF2B5EF4-FFF2-40B4-BE49-F238E27FC236}">
                <a16:creationId xmlns:a16="http://schemas.microsoft.com/office/drawing/2014/main" id="{791AA381-01E5-4DD7-B824-986913B0604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46366" y="205884"/>
            <a:ext cx="1494821" cy="85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48316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6448" y="1225130"/>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8545FEA6-91B3-4CEA-BDDB-78E11F2A9A3F}"/>
              </a:ext>
            </a:extLst>
          </p:cNvPr>
          <p:cNvSpPr/>
          <p:nvPr/>
        </p:nvSpPr>
        <p:spPr>
          <a:xfrm>
            <a:off x="161925" y="276620"/>
            <a:ext cx="6408319" cy="707886"/>
          </a:xfrm>
          <a:prstGeom prst="rect">
            <a:avLst/>
          </a:prstGeom>
          <a:noFill/>
        </p:spPr>
        <p:txBody>
          <a:bodyPr wrap="square">
            <a:spAutoFit/>
          </a:bodyPr>
          <a:lstStyle/>
          <a:p>
            <a:pPr lvl="0">
              <a:defRPr/>
            </a:pPr>
            <a:r>
              <a:rPr lang="en-CA" sz="4000" b="1" dirty="0">
                <a:solidFill>
                  <a:srgbClr val="183059"/>
                </a:solidFill>
                <a:latin typeface="Arial Narrow" panose="020B0606020202030204" pitchFamily="34" charset="0"/>
                <a:cs typeface="Aharoni" panose="02010803020104030203" pitchFamily="2" charset="-79"/>
              </a:rPr>
              <a:t>Dabigatran </a:t>
            </a:r>
            <a:r>
              <a:rPr lang="en-CA" sz="4000" b="1" dirty="0" err="1">
                <a:solidFill>
                  <a:srgbClr val="183059"/>
                </a:solidFill>
                <a:latin typeface="Arial Narrow" panose="020B0606020202030204" pitchFamily="34" charset="0"/>
                <a:cs typeface="Aharoni" panose="02010803020104030203" pitchFamily="2" charset="-79"/>
              </a:rPr>
              <a:t>vs</a:t>
            </a:r>
            <a:r>
              <a:rPr lang="en-CA" sz="4000" b="1" dirty="0">
                <a:solidFill>
                  <a:srgbClr val="183059"/>
                </a:solidFill>
                <a:latin typeface="Arial Narrow" panose="020B0606020202030204" pitchFamily="34" charset="0"/>
                <a:cs typeface="Aharoni" panose="02010803020104030203" pitchFamily="2" charset="-79"/>
              </a:rPr>
              <a:t> Warfarine</a:t>
            </a:r>
          </a:p>
        </p:txBody>
      </p:sp>
      <p:sp>
        <p:nvSpPr>
          <p:cNvPr id="12" name="Rectangle 11">
            <a:extLst>
              <a:ext uri="{FF2B5EF4-FFF2-40B4-BE49-F238E27FC236}">
                <a16:creationId xmlns:a16="http://schemas.microsoft.com/office/drawing/2014/main" id="{2AECBCDA-5E07-409A-8F17-E36050586DFB}"/>
              </a:ext>
            </a:extLst>
          </p:cNvPr>
          <p:cNvSpPr/>
          <p:nvPr/>
        </p:nvSpPr>
        <p:spPr>
          <a:xfrm>
            <a:off x="0" y="6401169"/>
            <a:ext cx="9144000" cy="456831"/>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13" name="Picture 12" descr="CHRC-logo_blue.png">
            <a:extLst>
              <a:ext uri="{FF2B5EF4-FFF2-40B4-BE49-F238E27FC236}">
                <a16:creationId xmlns:a16="http://schemas.microsoft.com/office/drawing/2014/main" id="{F5F338AB-7CB1-4E75-B69F-7A7105565674}"/>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206029" y="6085781"/>
            <a:ext cx="716292" cy="712746"/>
          </a:xfrm>
          <a:prstGeom prst="rect">
            <a:avLst/>
          </a:prstGeom>
        </p:spPr>
      </p:pic>
      <p:graphicFrame>
        <p:nvGraphicFramePr>
          <p:cNvPr id="21" name="Table 20">
            <a:extLst>
              <a:ext uri="{FF2B5EF4-FFF2-40B4-BE49-F238E27FC236}">
                <a16:creationId xmlns:a16="http://schemas.microsoft.com/office/drawing/2014/main" id="{032930E3-E733-48CE-9972-C907237DBC69}"/>
              </a:ext>
            </a:extLst>
          </p:cNvPr>
          <p:cNvGraphicFramePr>
            <a:graphicFrameLocks noGrp="1"/>
          </p:cNvGraphicFramePr>
          <p:nvPr>
            <p:extLst>
              <p:ext uri="{D42A27DB-BD31-4B8C-83A1-F6EECF244321}">
                <p14:modId xmlns:p14="http://schemas.microsoft.com/office/powerpoint/2010/main" val="1855769914"/>
              </p:ext>
            </p:extLst>
          </p:nvPr>
        </p:nvGraphicFramePr>
        <p:xfrm>
          <a:off x="581891" y="1538054"/>
          <a:ext cx="8146473" cy="4276625"/>
        </p:xfrm>
        <a:graphic>
          <a:graphicData uri="http://schemas.openxmlformats.org/drawingml/2006/table">
            <a:tbl>
              <a:tblPr firstRow="1" firstCol="1" bandRow="1"/>
              <a:tblGrid>
                <a:gridCol w="2985025">
                  <a:extLst>
                    <a:ext uri="{9D8B030D-6E8A-4147-A177-3AD203B41FA5}">
                      <a16:colId xmlns:a16="http://schemas.microsoft.com/office/drawing/2014/main" val="20000"/>
                    </a:ext>
                  </a:extLst>
                </a:gridCol>
                <a:gridCol w="2421271">
                  <a:extLst>
                    <a:ext uri="{9D8B030D-6E8A-4147-A177-3AD203B41FA5}">
                      <a16:colId xmlns:a16="http://schemas.microsoft.com/office/drawing/2014/main" val="20001"/>
                    </a:ext>
                  </a:extLst>
                </a:gridCol>
                <a:gridCol w="2740177">
                  <a:extLst>
                    <a:ext uri="{9D8B030D-6E8A-4147-A177-3AD203B41FA5}">
                      <a16:colId xmlns:a16="http://schemas.microsoft.com/office/drawing/2014/main" val="20002"/>
                    </a:ext>
                  </a:extLst>
                </a:gridCol>
              </a:tblGrid>
              <a:tr h="1181978">
                <a:tc>
                  <a:txBody>
                    <a:bodyPr/>
                    <a:lstStyle>
                      <a:lvl1pPr marL="0" algn="l" defTabSz="914400" rtl="0" eaLnBrk="1" latinLnBrk="0" hangingPunct="1">
                        <a:defRPr sz="1800" b="1" kern="1200">
                          <a:solidFill>
                            <a:schemeClr val="tx1"/>
                          </a:solidFill>
                          <a:latin typeface="Arial"/>
                        </a:defRPr>
                      </a:lvl1pPr>
                      <a:lvl2pPr marL="457200" algn="l" defTabSz="914400" rtl="0" eaLnBrk="1" latinLnBrk="0" hangingPunct="1">
                        <a:defRPr sz="1800" b="1" kern="1200">
                          <a:solidFill>
                            <a:schemeClr val="tx1"/>
                          </a:solidFill>
                          <a:latin typeface="Arial"/>
                        </a:defRPr>
                      </a:lvl2pPr>
                      <a:lvl3pPr marL="914400" algn="l" defTabSz="914400" rtl="0" eaLnBrk="1" latinLnBrk="0" hangingPunct="1">
                        <a:defRPr sz="1800" b="1" kern="1200">
                          <a:solidFill>
                            <a:schemeClr val="tx1"/>
                          </a:solidFill>
                          <a:latin typeface="Arial"/>
                        </a:defRPr>
                      </a:lvl3pPr>
                      <a:lvl4pPr marL="1371600" algn="l" defTabSz="914400" rtl="0" eaLnBrk="1" latinLnBrk="0" hangingPunct="1">
                        <a:defRPr sz="1800" b="1" kern="1200">
                          <a:solidFill>
                            <a:schemeClr val="tx1"/>
                          </a:solidFill>
                          <a:latin typeface="Arial"/>
                        </a:defRPr>
                      </a:lvl4pPr>
                      <a:lvl5pPr marL="1828800" algn="l" defTabSz="914400" rtl="0" eaLnBrk="1" latinLnBrk="0" hangingPunct="1">
                        <a:defRPr sz="1800" b="1" kern="1200">
                          <a:solidFill>
                            <a:schemeClr val="tx1"/>
                          </a:solidFill>
                          <a:latin typeface="Arial"/>
                        </a:defRPr>
                      </a:lvl5pPr>
                      <a:lvl6pPr marL="2286000" algn="l" defTabSz="914400" rtl="0" eaLnBrk="1" latinLnBrk="0" hangingPunct="1">
                        <a:defRPr sz="1800" b="1" kern="1200">
                          <a:solidFill>
                            <a:schemeClr val="tx1"/>
                          </a:solidFill>
                          <a:latin typeface="Arial"/>
                        </a:defRPr>
                      </a:lvl6pPr>
                      <a:lvl7pPr marL="2743200" algn="l" defTabSz="914400" rtl="0" eaLnBrk="1" latinLnBrk="0" hangingPunct="1">
                        <a:defRPr sz="1800" b="1" kern="1200">
                          <a:solidFill>
                            <a:schemeClr val="tx1"/>
                          </a:solidFill>
                          <a:latin typeface="Arial"/>
                        </a:defRPr>
                      </a:lvl7pPr>
                      <a:lvl8pPr marL="3200400" algn="l" defTabSz="914400" rtl="0" eaLnBrk="1" latinLnBrk="0" hangingPunct="1">
                        <a:defRPr sz="1800" b="1" kern="1200">
                          <a:solidFill>
                            <a:schemeClr val="tx1"/>
                          </a:solidFill>
                          <a:latin typeface="Arial"/>
                        </a:defRPr>
                      </a:lvl8pPr>
                      <a:lvl9pPr marL="3657600" algn="l" defTabSz="914400" rtl="0" eaLnBrk="1" latinLnBrk="0" hangingPunct="1">
                        <a:defRPr sz="1800" b="1" kern="1200">
                          <a:solidFill>
                            <a:schemeClr val="tx1"/>
                          </a:solidFill>
                          <a:latin typeface="Arial"/>
                        </a:defRPr>
                      </a:lvl9pPr>
                    </a:lstStyle>
                    <a:p>
                      <a:pPr marL="0" marR="0">
                        <a:lnSpc>
                          <a:spcPct val="115000"/>
                        </a:lnSpc>
                        <a:spcBef>
                          <a:spcPts val="0"/>
                        </a:spcBef>
                        <a:spcAft>
                          <a:spcPts val="0"/>
                        </a:spcAft>
                      </a:pPr>
                      <a:r>
                        <a:rPr lang="en-US" sz="1600" dirty="0">
                          <a:effectLst/>
                        </a:rPr>
                        <a:t> </a:t>
                      </a:r>
                      <a:endParaRPr lang="en-US" sz="2000" b="0" dirty="0">
                        <a:solidFill>
                          <a:schemeClr val="tx1"/>
                        </a:solidFill>
                        <a:effectLst/>
                        <a:latin typeface="Calibri"/>
                        <a:ea typeface="Calibri"/>
                        <a:cs typeface="Times New Roman"/>
                      </a:endParaRPr>
                    </a:p>
                  </a:txBody>
                  <a:tcPr marL="68580" marR="68580" marT="0" marB="0" anchor="ctr">
                    <a:lnL>
                      <a:noFill/>
                    </a:lnL>
                    <a:lnR>
                      <a:noFill/>
                    </a:lnR>
                    <a:lnT w="12700" cmpd="sng">
                      <a:solidFill>
                        <a:srgbClr val="533098"/>
                      </a:solidFill>
                    </a:lnT>
                    <a:lnB w="12700" cmpd="sng">
                      <a:solidFill>
                        <a:srgbClr val="533098"/>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tx1"/>
                          </a:solidFill>
                          <a:latin typeface="Arial"/>
                        </a:defRPr>
                      </a:lvl1pPr>
                      <a:lvl2pPr marL="457200" algn="l" defTabSz="914400" rtl="0" eaLnBrk="1" latinLnBrk="0" hangingPunct="1">
                        <a:defRPr sz="1800" b="1" kern="1200">
                          <a:solidFill>
                            <a:schemeClr val="tx1"/>
                          </a:solidFill>
                          <a:latin typeface="Arial"/>
                        </a:defRPr>
                      </a:lvl2pPr>
                      <a:lvl3pPr marL="914400" algn="l" defTabSz="914400" rtl="0" eaLnBrk="1" latinLnBrk="0" hangingPunct="1">
                        <a:defRPr sz="1800" b="1" kern="1200">
                          <a:solidFill>
                            <a:schemeClr val="tx1"/>
                          </a:solidFill>
                          <a:latin typeface="Arial"/>
                        </a:defRPr>
                      </a:lvl3pPr>
                      <a:lvl4pPr marL="1371600" algn="l" defTabSz="914400" rtl="0" eaLnBrk="1" latinLnBrk="0" hangingPunct="1">
                        <a:defRPr sz="1800" b="1" kern="1200">
                          <a:solidFill>
                            <a:schemeClr val="tx1"/>
                          </a:solidFill>
                          <a:latin typeface="Arial"/>
                        </a:defRPr>
                      </a:lvl4pPr>
                      <a:lvl5pPr marL="1828800" algn="l" defTabSz="914400" rtl="0" eaLnBrk="1" latinLnBrk="0" hangingPunct="1">
                        <a:defRPr sz="1800" b="1" kern="1200">
                          <a:solidFill>
                            <a:schemeClr val="tx1"/>
                          </a:solidFill>
                          <a:latin typeface="Arial"/>
                        </a:defRPr>
                      </a:lvl5pPr>
                      <a:lvl6pPr marL="2286000" algn="l" defTabSz="914400" rtl="0" eaLnBrk="1" latinLnBrk="0" hangingPunct="1">
                        <a:defRPr sz="1800" b="1" kern="1200">
                          <a:solidFill>
                            <a:schemeClr val="tx1"/>
                          </a:solidFill>
                          <a:latin typeface="Arial"/>
                        </a:defRPr>
                      </a:lvl6pPr>
                      <a:lvl7pPr marL="2743200" algn="l" defTabSz="914400" rtl="0" eaLnBrk="1" latinLnBrk="0" hangingPunct="1">
                        <a:defRPr sz="1800" b="1" kern="1200">
                          <a:solidFill>
                            <a:schemeClr val="tx1"/>
                          </a:solidFill>
                          <a:latin typeface="Arial"/>
                        </a:defRPr>
                      </a:lvl7pPr>
                      <a:lvl8pPr marL="3200400" algn="l" defTabSz="914400" rtl="0" eaLnBrk="1" latinLnBrk="0" hangingPunct="1">
                        <a:defRPr sz="1800" b="1" kern="1200">
                          <a:solidFill>
                            <a:schemeClr val="tx1"/>
                          </a:solidFill>
                          <a:latin typeface="Arial"/>
                        </a:defRPr>
                      </a:lvl8pPr>
                      <a:lvl9pPr marL="3657600" algn="l" defTabSz="914400" rtl="0" eaLnBrk="1" latinLnBrk="0" hangingPunct="1">
                        <a:defRPr sz="1800" b="1" kern="1200">
                          <a:solidFill>
                            <a:schemeClr val="tx1"/>
                          </a:solidFill>
                          <a:latin typeface="Arial"/>
                        </a:defRPr>
                      </a:lvl9pPr>
                    </a:lstStyle>
                    <a:p>
                      <a:pPr marL="0" marR="0" algn="ctr">
                        <a:lnSpc>
                          <a:spcPct val="115000"/>
                        </a:lnSpc>
                        <a:spcBef>
                          <a:spcPts val="0"/>
                        </a:spcBef>
                        <a:spcAft>
                          <a:spcPts val="0"/>
                        </a:spcAft>
                      </a:pPr>
                      <a:endParaRPr lang="en-US" sz="2000" b="0" dirty="0">
                        <a:solidFill>
                          <a:schemeClr val="tx1"/>
                        </a:solidFill>
                        <a:effectLst/>
                        <a:latin typeface="Calibri"/>
                        <a:ea typeface="Calibri"/>
                        <a:cs typeface="Times New Roman"/>
                      </a:endParaRPr>
                    </a:p>
                  </a:txBody>
                  <a:tcPr marL="68580" marR="68580" marT="0" marB="0" anchor="ctr">
                    <a:lnL>
                      <a:noFill/>
                    </a:lnL>
                    <a:lnR>
                      <a:noFill/>
                    </a:lnR>
                    <a:lnT w="12700" cmpd="sng">
                      <a:solidFill>
                        <a:srgbClr val="533098"/>
                      </a:solidFill>
                    </a:lnT>
                    <a:lnB w="12700" cmpd="sng">
                      <a:solidFill>
                        <a:srgbClr val="533098"/>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tx1"/>
                          </a:solidFill>
                          <a:latin typeface="Arial"/>
                        </a:defRPr>
                      </a:lvl1pPr>
                      <a:lvl2pPr marL="457200" algn="l" defTabSz="914400" rtl="0" eaLnBrk="1" latinLnBrk="0" hangingPunct="1">
                        <a:defRPr sz="1800" b="1" kern="1200">
                          <a:solidFill>
                            <a:schemeClr val="tx1"/>
                          </a:solidFill>
                          <a:latin typeface="Arial"/>
                        </a:defRPr>
                      </a:lvl2pPr>
                      <a:lvl3pPr marL="914400" algn="l" defTabSz="914400" rtl="0" eaLnBrk="1" latinLnBrk="0" hangingPunct="1">
                        <a:defRPr sz="1800" b="1" kern="1200">
                          <a:solidFill>
                            <a:schemeClr val="tx1"/>
                          </a:solidFill>
                          <a:latin typeface="Arial"/>
                        </a:defRPr>
                      </a:lvl3pPr>
                      <a:lvl4pPr marL="1371600" algn="l" defTabSz="914400" rtl="0" eaLnBrk="1" latinLnBrk="0" hangingPunct="1">
                        <a:defRPr sz="1800" b="1" kern="1200">
                          <a:solidFill>
                            <a:schemeClr val="tx1"/>
                          </a:solidFill>
                          <a:latin typeface="Arial"/>
                        </a:defRPr>
                      </a:lvl4pPr>
                      <a:lvl5pPr marL="1828800" algn="l" defTabSz="914400" rtl="0" eaLnBrk="1" latinLnBrk="0" hangingPunct="1">
                        <a:defRPr sz="1800" b="1" kern="1200">
                          <a:solidFill>
                            <a:schemeClr val="tx1"/>
                          </a:solidFill>
                          <a:latin typeface="Arial"/>
                        </a:defRPr>
                      </a:lvl5pPr>
                      <a:lvl6pPr marL="2286000" algn="l" defTabSz="914400" rtl="0" eaLnBrk="1" latinLnBrk="0" hangingPunct="1">
                        <a:defRPr sz="1800" b="1" kern="1200">
                          <a:solidFill>
                            <a:schemeClr val="tx1"/>
                          </a:solidFill>
                          <a:latin typeface="Arial"/>
                        </a:defRPr>
                      </a:lvl6pPr>
                      <a:lvl7pPr marL="2743200" algn="l" defTabSz="914400" rtl="0" eaLnBrk="1" latinLnBrk="0" hangingPunct="1">
                        <a:defRPr sz="1800" b="1" kern="1200">
                          <a:solidFill>
                            <a:schemeClr val="tx1"/>
                          </a:solidFill>
                          <a:latin typeface="Arial"/>
                        </a:defRPr>
                      </a:lvl7pPr>
                      <a:lvl8pPr marL="3200400" algn="l" defTabSz="914400" rtl="0" eaLnBrk="1" latinLnBrk="0" hangingPunct="1">
                        <a:defRPr sz="1800" b="1" kern="1200">
                          <a:solidFill>
                            <a:schemeClr val="tx1"/>
                          </a:solidFill>
                          <a:latin typeface="Arial"/>
                        </a:defRPr>
                      </a:lvl8pPr>
                      <a:lvl9pPr marL="3657600" algn="l" defTabSz="914400" rtl="0" eaLnBrk="1" latinLnBrk="0" hangingPunct="1">
                        <a:defRPr sz="1800" b="1" kern="1200">
                          <a:solidFill>
                            <a:schemeClr val="tx1"/>
                          </a:solidFill>
                          <a:latin typeface="Arial"/>
                        </a:defRPr>
                      </a:lvl9pPr>
                    </a:lstStyle>
                    <a:p>
                      <a:pPr marL="0" marR="0" algn="ctr">
                        <a:lnSpc>
                          <a:spcPct val="115000"/>
                        </a:lnSpc>
                        <a:spcBef>
                          <a:spcPts val="0"/>
                        </a:spcBef>
                        <a:spcAft>
                          <a:spcPts val="0"/>
                        </a:spcAft>
                      </a:pPr>
                      <a:r>
                        <a:rPr lang="en-US" sz="1600" dirty="0">
                          <a:effectLst/>
                          <a:latin typeface="Arial Narrow" panose="020B0606020202030204" pitchFamily="34" charset="0"/>
                        </a:rPr>
                        <a:t>RE-LY</a:t>
                      </a:r>
                      <a:endParaRPr lang="en-US" sz="2000" dirty="0">
                        <a:effectLst/>
                        <a:latin typeface="Arial Narrow" panose="020B0606020202030204" pitchFamily="34" charset="0"/>
                      </a:endParaRPr>
                    </a:p>
                    <a:p>
                      <a:pPr marL="0" marR="0" algn="ctr">
                        <a:lnSpc>
                          <a:spcPct val="115000"/>
                        </a:lnSpc>
                        <a:spcBef>
                          <a:spcPts val="0"/>
                        </a:spcBef>
                        <a:spcAft>
                          <a:spcPts val="0"/>
                        </a:spcAft>
                      </a:pPr>
                      <a:r>
                        <a:rPr lang="en-US" sz="1600" dirty="0">
                          <a:effectLst/>
                          <a:latin typeface="Arial Narrow" panose="020B0606020202030204" pitchFamily="34" charset="0"/>
                        </a:rPr>
                        <a:t>Dabigatran vs. Warfarine</a:t>
                      </a:r>
                      <a:endParaRPr lang="en-US" sz="2000" b="0" dirty="0">
                        <a:solidFill>
                          <a:schemeClr val="tx1"/>
                        </a:solidFill>
                        <a:effectLst/>
                        <a:latin typeface="Arial Narrow" panose="020B0606020202030204" pitchFamily="34" charset="0"/>
                        <a:ea typeface="Calibri"/>
                        <a:cs typeface="Times New Roman"/>
                      </a:endParaRPr>
                    </a:p>
                  </a:txBody>
                  <a:tcPr marL="68580" marR="68580" marT="0" marB="0" anchor="ctr">
                    <a:lnL>
                      <a:noFill/>
                    </a:lnL>
                    <a:lnR>
                      <a:noFill/>
                    </a:lnR>
                    <a:lnT w="12700" cmpd="sng">
                      <a:solidFill>
                        <a:srgbClr val="533098"/>
                      </a:solidFill>
                    </a:lnT>
                    <a:lnB w="12700" cmpd="sng">
                      <a:solidFill>
                        <a:srgbClr val="533098"/>
                      </a:solid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590993">
                <a:tc>
                  <a:txBody>
                    <a:bodyPr/>
                    <a:lstStyle>
                      <a:lvl1pPr marL="0" algn="l" defTabSz="914400" rtl="0" eaLnBrk="1" latinLnBrk="0" hangingPunct="1">
                        <a:defRPr sz="1800" b="1" kern="1200">
                          <a:solidFill>
                            <a:schemeClr val="tx1"/>
                          </a:solidFill>
                          <a:latin typeface="Arial"/>
                        </a:defRPr>
                      </a:lvl1pPr>
                      <a:lvl2pPr marL="457200" algn="l" defTabSz="914400" rtl="0" eaLnBrk="1" latinLnBrk="0" hangingPunct="1">
                        <a:defRPr sz="1800" b="1" kern="1200">
                          <a:solidFill>
                            <a:schemeClr val="tx1"/>
                          </a:solidFill>
                          <a:latin typeface="Arial"/>
                        </a:defRPr>
                      </a:lvl2pPr>
                      <a:lvl3pPr marL="914400" algn="l" defTabSz="914400" rtl="0" eaLnBrk="1" latinLnBrk="0" hangingPunct="1">
                        <a:defRPr sz="1800" b="1" kern="1200">
                          <a:solidFill>
                            <a:schemeClr val="tx1"/>
                          </a:solidFill>
                          <a:latin typeface="Arial"/>
                        </a:defRPr>
                      </a:lvl3pPr>
                      <a:lvl4pPr marL="1371600" algn="l" defTabSz="914400" rtl="0" eaLnBrk="1" latinLnBrk="0" hangingPunct="1">
                        <a:defRPr sz="1800" b="1" kern="1200">
                          <a:solidFill>
                            <a:schemeClr val="tx1"/>
                          </a:solidFill>
                          <a:latin typeface="Arial"/>
                        </a:defRPr>
                      </a:lvl4pPr>
                      <a:lvl5pPr marL="1828800" algn="l" defTabSz="914400" rtl="0" eaLnBrk="1" latinLnBrk="0" hangingPunct="1">
                        <a:defRPr sz="1800" b="1" kern="1200">
                          <a:solidFill>
                            <a:schemeClr val="tx1"/>
                          </a:solidFill>
                          <a:latin typeface="Arial"/>
                        </a:defRPr>
                      </a:lvl5pPr>
                      <a:lvl6pPr marL="2286000" algn="l" defTabSz="914400" rtl="0" eaLnBrk="1" latinLnBrk="0" hangingPunct="1">
                        <a:defRPr sz="1800" b="1" kern="1200">
                          <a:solidFill>
                            <a:schemeClr val="tx1"/>
                          </a:solidFill>
                          <a:latin typeface="Arial"/>
                        </a:defRPr>
                      </a:lvl6pPr>
                      <a:lvl7pPr marL="2743200" algn="l" defTabSz="914400" rtl="0" eaLnBrk="1" latinLnBrk="0" hangingPunct="1">
                        <a:defRPr sz="1800" b="1" kern="1200">
                          <a:solidFill>
                            <a:schemeClr val="tx1"/>
                          </a:solidFill>
                          <a:latin typeface="Arial"/>
                        </a:defRPr>
                      </a:lvl7pPr>
                      <a:lvl8pPr marL="3200400" algn="l" defTabSz="914400" rtl="0" eaLnBrk="1" latinLnBrk="0" hangingPunct="1">
                        <a:defRPr sz="1800" b="1" kern="1200">
                          <a:solidFill>
                            <a:schemeClr val="tx1"/>
                          </a:solidFill>
                          <a:latin typeface="Arial"/>
                        </a:defRPr>
                      </a:lvl8pPr>
                      <a:lvl9pPr marL="3657600" algn="l" defTabSz="914400" rtl="0" eaLnBrk="1" latinLnBrk="0" hangingPunct="1">
                        <a:defRPr sz="1800" b="1" kern="1200">
                          <a:solidFill>
                            <a:schemeClr val="tx1"/>
                          </a:solidFill>
                          <a:latin typeface="Arial"/>
                        </a:defRPr>
                      </a:lvl9pPr>
                    </a:lstStyle>
                    <a:p>
                      <a:pPr marL="0" marR="0">
                        <a:lnSpc>
                          <a:spcPct val="115000"/>
                        </a:lnSpc>
                        <a:spcBef>
                          <a:spcPts val="0"/>
                        </a:spcBef>
                        <a:spcAft>
                          <a:spcPts val="0"/>
                        </a:spcAft>
                      </a:pPr>
                      <a:endParaRPr lang="en-US" sz="1800" b="0" dirty="0">
                        <a:solidFill>
                          <a:schemeClr val="tx1"/>
                        </a:solidFill>
                        <a:effectLst/>
                        <a:latin typeface="Arial Narrow" panose="020B0606020202030204" pitchFamily="34" charset="0"/>
                        <a:ea typeface="Calibri"/>
                        <a:cs typeface="Times New Roman"/>
                      </a:endParaRPr>
                    </a:p>
                  </a:txBody>
                  <a:tcPr marL="68580" marR="68580" marT="0" marB="0" anchor="ctr">
                    <a:lnL>
                      <a:noFill/>
                    </a:lnL>
                    <a:lnR>
                      <a:noFill/>
                    </a:lnR>
                    <a:lnT w="12700" cmpd="sng">
                      <a:solidFill>
                        <a:srgbClr val="533098"/>
                      </a:solidFill>
                    </a:lnT>
                    <a:lnB>
                      <a:noFill/>
                    </a:lnB>
                    <a:lnTlToBr w="12700" cmpd="sng">
                      <a:noFill/>
                      <a:prstDash val="solid"/>
                    </a:lnTlToBr>
                    <a:lnBlToTr w="12700" cmpd="sng">
                      <a:noFill/>
                      <a:prstDash val="solid"/>
                    </a:lnBlToTr>
                    <a:solidFill>
                      <a:srgbClr val="183059">
                        <a:alpha val="2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indent="160020" algn="ctr">
                        <a:lnSpc>
                          <a:spcPct val="115000"/>
                        </a:lnSpc>
                        <a:spcBef>
                          <a:spcPts val="0"/>
                        </a:spcBef>
                        <a:spcAft>
                          <a:spcPts val="0"/>
                        </a:spcAft>
                      </a:pPr>
                      <a:endParaRPr lang="en-US" sz="2400" b="1" dirty="0">
                        <a:solidFill>
                          <a:schemeClr val="tx1"/>
                        </a:solidFill>
                        <a:effectLst/>
                        <a:latin typeface="Calibri"/>
                        <a:ea typeface="Calibri"/>
                        <a:cs typeface="Times New Roman"/>
                      </a:endParaRPr>
                    </a:p>
                  </a:txBody>
                  <a:tcPr marL="68580" marR="68580" marT="0" marB="0" anchor="ctr">
                    <a:lnL>
                      <a:noFill/>
                    </a:lnL>
                    <a:lnR>
                      <a:noFill/>
                    </a:lnR>
                    <a:lnT w="12700" cmpd="sng">
                      <a:solidFill>
                        <a:srgbClr val="533098"/>
                      </a:solidFill>
                    </a:lnT>
                    <a:lnB>
                      <a:noFill/>
                    </a:lnB>
                    <a:lnTlToBr w="12700" cmpd="sng">
                      <a:noFill/>
                      <a:prstDash val="solid"/>
                    </a:lnTlToBr>
                    <a:lnBlToTr w="12700" cmpd="sng">
                      <a:noFill/>
                      <a:prstDash val="solid"/>
                    </a:lnBlToTr>
                    <a:solidFill>
                      <a:srgbClr val="183059">
                        <a:alpha val="2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indent="160020" algn="ctr">
                        <a:lnSpc>
                          <a:spcPct val="115000"/>
                        </a:lnSpc>
                        <a:spcBef>
                          <a:spcPts val="0"/>
                        </a:spcBef>
                        <a:spcAft>
                          <a:spcPts val="0"/>
                        </a:spcAft>
                      </a:pPr>
                      <a:r>
                        <a:rPr lang="en-US" sz="1800" b="1" dirty="0">
                          <a:effectLst/>
                          <a:latin typeface="Arial Narrow" panose="020B0606020202030204" pitchFamily="34" charset="0"/>
                        </a:rPr>
                        <a:t>RRI (IC</a:t>
                      </a:r>
                      <a:r>
                        <a:rPr lang="en-US" sz="1800" b="1" baseline="0" dirty="0">
                          <a:effectLst/>
                          <a:latin typeface="Arial Narrow" panose="020B0606020202030204" pitchFamily="34" charset="0"/>
                        </a:rPr>
                        <a:t> à </a:t>
                      </a:r>
                      <a:r>
                        <a:rPr lang="en-US" sz="1800" b="1" dirty="0">
                          <a:effectLst/>
                          <a:latin typeface="Arial Narrow" panose="020B0606020202030204" pitchFamily="34" charset="0"/>
                        </a:rPr>
                        <a:t>95%)</a:t>
                      </a:r>
                      <a:endParaRPr lang="en-US" sz="2400" b="1" dirty="0">
                        <a:solidFill>
                          <a:schemeClr val="tx1"/>
                        </a:solidFill>
                        <a:effectLst/>
                        <a:latin typeface="Arial Narrow" panose="020B0606020202030204" pitchFamily="34" charset="0"/>
                        <a:ea typeface="Calibri"/>
                        <a:cs typeface="Times New Roman"/>
                      </a:endParaRPr>
                    </a:p>
                  </a:txBody>
                  <a:tcPr marL="68580" marR="68580" marT="0" marB="0" anchor="ctr">
                    <a:lnL>
                      <a:noFill/>
                    </a:lnL>
                    <a:lnR>
                      <a:noFill/>
                    </a:lnR>
                    <a:lnT w="12700" cmpd="sng">
                      <a:solidFill>
                        <a:srgbClr val="533098"/>
                      </a:solidFill>
                    </a:lnT>
                    <a:lnB>
                      <a:noFill/>
                    </a:lnB>
                    <a:lnTlToBr w="12700" cmpd="sng">
                      <a:noFill/>
                      <a:prstDash val="solid"/>
                    </a:lnTlToBr>
                    <a:lnBlToTr w="12700" cmpd="sng">
                      <a:noFill/>
                      <a:prstDash val="solid"/>
                    </a:lnBlToTr>
                    <a:solidFill>
                      <a:srgbClr val="183059">
                        <a:alpha val="20000"/>
                      </a:srgbClr>
                    </a:solidFill>
                  </a:tcPr>
                </a:tc>
                <a:extLst>
                  <a:ext uri="{0D108BD9-81ED-4DB2-BD59-A6C34878D82A}">
                    <a16:rowId xmlns:a16="http://schemas.microsoft.com/office/drawing/2014/main" val="10001"/>
                  </a:ext>
                </a:extLst>
              </a:tr>
              <a:tr h="689618">
                <a:tc>
                  <a:txBody>
                    <a:bodyPr/>
                    <a:lstStyle>
                      <a:lvl1pPr marL="0" algn="l" defTabSz="914400" rtl="0" eaLnBrk="1" latinLnBrk="0" hangingPunct="1">
                        <a:defRPr sz="1800" b="1" kern="1200">
                          <a:solidFill>
                            <a:schemeClr val="tx1"/>
                          </a:solidFill>
                          <a:latin typeface="Arial"/>
                        </a:defRPr>
                      </a:lvl1pPr>
                      <a:lvl2pPr marL="457200" algn="l" defTabSz="914400" rtl="0" eaLnBrk="1" latinLnBrk="0" hangingPunct="1">
                        <a:defRPr sz="1800" b="1" kern="1200">
                          <a:solidFill>
                            <a:schemeClr val="tx1"/>
                          </a:solidFill>
                          <a:latin typeface="Arial"/>
                        </a:defRPr>
                      </a:lvl2pPr>
                      <a:lvl3pPr marL="914400" algn="l" defTabSz="914400" rtl="0" eaLnBrk="1" latinLnBrk="0" hangingPunct="1">
                        <a:defRPr sz="1800" b="1" kern="1200">
                          <a:solidFill>
                            <a:schemeClr val="tx1"/>
                          </a:solidFill>
                          <a:latin typeface="Arial"/>
                        </a:defRPr>
                      </a:lvl3pPr>
                      <a:lvl4pPr marL="1371600" algn="l" defTabSz="914400" rtl="0" eaLnBrk="1" latinLnBrk="0" hangingPunct="1">
                        <a:defRPr sz="1800" b="1" kern="1200">
                          <a:solidFill>
                            <a:schemeClr val="tx1"/>
                          </a:solidFill>
                          <a:latin typeface="Arial"/>
                        </a:defRPr>
                      </a:lvl4pPr>
                      <a:lvl5pPr marL="1828800" algn="l" defTabSz="914400" rtl="0" eaLnBrk="1" latinLnBrk="0" hangingPunct="1">
                        <a:defRPr sz="1800" b="1" kern="1200">
                          <a:solidFill>
                            <a:schemeClr val="tx1"/>
                          </a:solidFill>
                          <a:latin typeface="Arial"/>
                        </a:defRPr>
                      </a:lvl5pPr>
                      <a:lvl6pPr marL="2286000" algn="l" defTabSz="914400" rtl="0" eaLnBrk="1" latinLnBrk="0" hangingPunct="1">
                        <a:defRPr sz="1800" b="1" kern="1200">
                          <a:solidFill>
                            <a:schemeClr val="tx1"/>
                          </a:solidFill>
                          <a:latin typeface="Arial"/>
                        </a:defRPr>
                      </a:lvl6pPr>
                      <a:lvl7pPr marL="2743200" algn="l" defTabSz="914400" rtl="0" eaLnBrk="1" latinLnBrk="0" hangingPunct="1">
                        <a:defRPr sz="1800" b="1" kern="1200">
                          <a:solidFill>
                            <a:schemeClr val="tx1"/>
                          </a:solidFill>
                          <a:latin typeface="Arial"/>
                        </a:defRPr>
                      </a:lvl7pPr>
                      <a:lvl8pPr marL="3200400" algn="l" defTabSz="914400" rtl="0" eaLnBrk="1" latinLnBrk="0" hangingPunct="1">
                        <a:defRPr sz="1800" b="1" kern="1200">
                          <a:solidFill>
                            <a:schemeClr val="tx1"/>
                          </a:solidFill>
                          <a:latin typeface="Arial"/>
                        </a:defRPr>
                      </a:lvl8pPr>
                      <a:lvl9pPr marL="3657600" algn="l" defTabSz="914400" rtl="0" eaLnBrk="1" latinLnBrk="0" hangingPunct="1">
                        <a:defRPr sz="1800" b="1" kern="1200">
                          <a:solidFill>
                            <a:schemeClr val="tx1"/>
                          </a:solidFill>
                          <a:latin typeface="Arial"/>
                        </a:defRPr>
                      </a:lvl9pPr>
                    </a:lstStyle>
                    <a:p>
                      <a:pPr marL="0" marR="0">
                        <a:lnSpc>
                          <a:spcPct val="115000"/>
                        </a:lnSpc>
                        <a:spcBef>
                          <a:spcPts val="0"/>
                        </a:spcBef>
                        <a:spcAft>
                          <a:spcPts val="0"/>
                        </a:spcAft>
                      </a:pPr>
                      <a:r>
                        <a:rPr lang="fr-CA" sz="1800" noProof="0">
                          <a:effectLst/>
                          <a:latin typeface="Arial Narrow" panose="020B0606020202030204" pitchFamily="34" charset="0"/>
                        </a:rPr>
                        <a:t>AVC</a:t>
                      </a:r>
                      <a:r>
                        <a:rPr lang="fr-CA" sz="1800" baseline="0" noProof="0">
                          <a:effectLst/>
                          <a:latin typeface="Arial Narrow" panose="020B0606020202030204" pitchFamily="34" charset="0"/>
                        </a:rPr>
                        <a:t> ou embolie systémique</a:t>
                      </a:r>
                      <a:endParaRPr lang="fr-CA" sz="2400" b="0" noProof="0">
                        <a:solidFill>
                          <a:schemeClr val="tx1"/>
                        </a:solidFill>
                        <a:effectLst/>
                        <a:latin typeface="Arial Narrow" panose="020B0606020202030204" pitchFamily="34" charset="0"/>
                        <a:ea typeface="Calibri"/>
                        <a:cs typeface="Times New Roman"/>
                      </a:endParaRPr>
                    </a:p>
                  </a:txBody>
                  <a:tcPr marL="68580" marR="68580" marT="0" marB="0"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indent="160020" algn="ctr">
                        <a:lnSpc>
                          <a:spcPct val="115000"/>
                        </a:lnSpc>
                        <a:spcBef>
                          <a:spcPts val="0"/>
                        </a:spcBef>
                        <a:spcAft>
                          <a:spcPts val="0"/>
                        </a:spcAft>
                      </a:pPr>
                      <a:endParaRPr lang="en-US" sz="2000" b="0" dirty="0">
                        <a:solidFill>
                          <a:schemeClr val="tx1"/>
                        </a:solidFill>
                        <a:effectLst/>
                        <a:latin typeface="Calibri"/>
                        <a:ea typeface="Calibri"/>
                        <a:cs typeface="Times New Roman"/>
                      </a:endParaRPr>
                    </a:p>
                  </a:txBody>
                  <a:tcPr marL="68580" marR="68580" marT="0" marB="0"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indent="160020" algn="ctr">
                        <a:lnSpc>
                          <a:spcPct val="115000"/>
                        </a:lnSpc>
                        <a:spcBef>
                          <a:spcPts val="0"/>
                        </a:spcBef>
                        <a:spcAft>
                          <a:spcPts val="0"/>
                        </a:spcAft>
                      </a:pPr>
                      <a:r>
                        <a:rPr lang="en-US" sz="1600" dirty="0">
                          <a:effectLst/>
                          <a:latin typeface="Arial Narrow" panose="020B0606020202030204" pitchFamily="34" charset="0"/>
                        </a:rPr>
                        <a:t>0,66*** (0,53, 0,82)</a:t>
                      </a:r>
                      <a:endParaRPr lang="en-US" sz="2000" b="0" dirty="0">
                        <a:solidFill>
                          <a:schemeClr val="tx1"/>
                        </a:solidFill>
                        <a:effectLst/>
                        <a:latin typeface="Arial Narrow" panose="020B0606020202030204" pitchFamily="34" charset="0"/>
                        <a:ea typeface="Calibri"/>
                        <a:cs typeface="Times New Roman"/>
                      </a:endParaRPr>
                    </a:p>
                  </a:txBody>
                  <a:tcPr marL="68580" marR="68580" marT="0" marB="0"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762476">
                <a:tc>
                  <a:txBody>
                    <a:bodyPr/>
                    <a:lstStyle>
                      <a:lvl1pPr marL="0" algn="l" defTabSz="914400" rtl="0" eaLnBrk="1" latinLnBrk="0" hangingPunct="1">
                        <a:defRPr sz="1800" b="1" kern="1200">
                          <a:solidFill>
                            <a:schemeClr val="tx1"/>
                          </a:solidFill>
                          <a:latin typeface="Arial"/>
                        </a:defRPr>
                      </a:lvl1pPr>
                      <a:lvl2pPr marL="457200" algn="l" defTabSz="914400" rtl="0" eaLnBrk="1" latinLnBrk="0" hangingPunct="1">
                        <a:defRPr sz="1800" b="1" kern="1200">
                          <a:solidFill>
                            <a:schemeClr val="tx1"/>
                          </a:solidFill>
                          <a:latin typeface="Arial"/>
                        </a:defRPr>
                      </a:lvl2pPr>
                      <a:lvl3pPr marL="914400" algn="l" defTabSz="914400" rtl="0" eaLnBrk="1" latinLnBrk="0" hangingPunct="1">
                        <a:defRPr sz="1800" b="1" kern="1200">
                          <a:solidFill>
                            <a:schemeClr val="tx1"/>
                          </a:solidFill>
                          <a:latin typeface="Arial"/>
                        </a:defRPr>
                      </a:lvl3pPr>
                      <a:lvl4pPr marL="1371600" algn="l" defTabSz="914400" rtl="0" eaLnBrk="1" latinLnBrk="0" hangingPunct="1">
                        <a:defRPr sz="1800" b="1" kern="1200">
                          <a:solidFill>
                            <a:schemeClr val="tx1"/>
                          </a:solidFill>
                          <a:latin typeface="Arial"/>
                        </a:defRPr>
                      </a:lvl4pPr>
                      <a:lvl5pPr marL="1828800" algn="l" defTabSz="914400" rtl="0" eaLnBrk="1" latinLnBrk="0" hangingPunct="1">
                        <a:defRPr sz="1800" b="1" kern="1200">
                          <a:solidFill>
                            <a:schemeClr val="tx1"/>
                          </a:solidFill>
                          <a:latin typeface="Arial"/>
                        </a:defRPr>
                      </a:lvl5pPr>
                      <a:lvl6pPr marL="2286000" algn="l" defTabSz="914400" rtl="0" eaLnBrk="1" latinLnBrk="0" hangingPunct="1">
                        <a:defRPr sz="1800" b="1" kern="1200">
                          <a:solidFill>
                            <a:schemeClr val="tx1"/>
                          </a:solidFill>
                          <a:latin typeface="Arial"/>
                        </a:defRPr>
                      </a:lvl6pPr>
                      <a:lvl7pPr marL="2743200" algn="l" defTabSz="914400" rtl="0" eaLnBrk="1" latinLnBrk="0" hangingPunct="1">
                        <a:defRPr sz="1800" b="1" kern="1200">
                          <a:solidFill>
                            <a:schemeClr val="tx1"/>
                          </a:solidFill>
                          <a:latin typeface="Arial"/>
                        </a:defRPr>
                      </a:lvl7pPr>
                      <a:lvl8pPr marL="3200400" algn="l" defTabSz="914400" rtl="0" eaLnBrk="1" latinLnBrk="0" hangingPunct="1">
                        <a:defRPr sz="1800" b="1" kern="1200">
                          <a:solidFill>
                            <a:schemeClr val="tx1"/>
                          </a:solidFill>
                          <a:latin typeface="Arial"/>
                        </a:defRPr>
                      </a:lvl8pPr>
                      <a:lvl9pPr marL="3657600" algn="l" defTabSz="914400" rtl="0" eaLnBrk="1" latinLnBrk="0" hangingPunct="1">
                        <a:defRPr sz="1800" b="1" kern="1200">
                          <a:solidFill>
                            <a:schemeClr val="tx1"/>
                          </a:solidFill>
                          <a:latin typeface="Arial"/>
                        </a:defRPr>
                      </a:lvl9pPr>
                    </a:lstStyle>
                    <a:p>
                      <a:pPr marL="0" marR="0" indent="0" algn="l" defTabSz="457200" rtl="0" eaLnBrk="1" fontAlgn="auto" latinLnBrk="0" hangingPunct="1">
                        <a:lnSpc>
                          <a:spcPct val="115000"/>
                        </a:lnSpc>
                        <a:spcBef>
                          <a:spcPts val="0"/>
                        </a:spcBef>
                        <a:spcAft>
                          <a:spcPts val="0"/>
                        </a:spcAft>
                        <a:buClrTx/>
                        <a:buSzTx/>
                        <a:buFontTx/>
                        <a:buNone/>
                        <a:tabLst/>
                        <a:defRPr/>
                      </a:pPr>
                      <a:r>
                        <a:rPr lang="fr-CA" sz="1800" noProof="0" dirty="0">
                          <a:effectLst/>
                          <a:latin typeface="Arial Narrow" panose="020B0606020202030204" pitchFamily="34" charset="0"/>
                        </a:rPr>
                        <a:t>Hémorragie majeure</a:t>
                      </a:r>
                      <a:endParaRPr lang="fr-CA" sz="2400" b="0" noProof="0" dirty="0">
                        <a:solidFill>
                          <a:schemeClr val="tx1"/>
                        </a:solidFill>
                        <a:effectLst/>
                        <a:latin typeface="Arial Narrow" panose="020B0606020202030204" pitchFamily="34" charset="0"/>
                        <a:ea typeface="Calibri"/>
                        <a:cs typeface="Times New Roman"/>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rgbClr val="183059">
                        <a:alpha val="2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indent="160020" algn="ctr">
                        <a:lnSpc>
                          <a:spcPct val="115000"/>
                        </a:lnSpc>
                        <a:spcBef>
                          <a:spcPts val="0"/>
                        </a:spcBef>
                        <a:spcAft>
                          <a:spcPts val="0"/>
                        </a:spcAft>
                      </a:pPr>
                      <a:endParaRPr lang="en-US" sz="2000" b="0" dirty="0">
                        <a:solidFill>
                          <a:schemeClr val="tx1"/>
                        </a:solidFill>
                        <a:effectLst/>
                        <a:latin typeface="Calibri"/>
                        <a:ea typeface="Calibri"/>
                        <a:cs typeface="Times New Roman"/>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rgbClr val="183059">
                        <a:alpha val="2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indent="160020" algn="ctr">
                        <a:lnSpc>
                          <a:spcPct val="115000"/>
                        </a:lnSpc>
                        <a:spcBef>
                          <a:spcPts val="0"/>
                        </a:spcBef>
                        <a:spcAft>
                          <a:spcPts val="0"/>
                        </a:spcAft>
                      </a:pPr>
                      <a:r>
                        <a:rPr lang="en-US" sz="1600" dirty="0">
                          <a:effectLst/>
                          <a:latin typeface="Arial Narrow" panose="020B0606020202030204" pitchFamily="34" charset="0"/>
                        </a:rPr>
                        <a:t>0,93 (0,81, 1,07)</a:t>
                      </a:r>
                      <a:endParaRPr lang="en-US" sz="2000" b="0" dirty="0">
                        <a:solidFill>
                          <a:schemeClr val="tx1"/>
                        </a:solidFill>
                        <a:effectLst/>
                        <a:latin typeface="Arial Narrow" panose="020B0606020202030204" pitchFamily="34" charset="0"/>
                        <a:ea typeface="Calibri"/>
                        <a:cs typeface="Times New Roman"/>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rgbClr val="183059">
                        <a:alpha val="20000"/>
                      </a:srgbClr>
                    </a:solidFill>
                  </a:tcPr>
                </a:tc>
                <a:extLst>
                  <a:ext uri="{0D108BD9-81ED-4DB2-BD59-A6C34878D82A}">
                    <a16:rowId xmlns:a16="http://schemas.microsoft.com/office/drawing/2014/main" val="10003"/>
                  </a:ext>
                </a:extLst>
              </a:tr>
              <a:tr h="779329">
                <a:tc>
                  <a:txBody>
                    <a:bodyPr/>
                    <a:lstStyle>
                      <a:lvl1pPr marL="0" algn="l" defTabSz="914400" rtl="0" eaLnBrk="1" latinLnBrk="0" hangingPunct="1">
                        <a:defRPr sz="1800" b="1" kern="1200">
                          <a:solidFill>
                            <a:schemeClr val="tx1"/>
                          </a:solidFill>
                          <a:latin typeface="Arial"/>
                        </a:defRPr>
                      </a:lvl1pPr>
                      <a:lvl2pPr marL="457200" algn="l" defTabSz="914400" rtl="0" eaLnBrk="1" latinLnBrk="0" hangingPunct="1">
                        <a:defRPr sz="1800" b="1" kern="1200">
                          <a:solidFill>
                            <a:schemeClr val="tx1"/>
                          </a:solidFill>
                          <a:latin typeface="Arial"/>
                        </a:defRPr>
                      </a:lvl2pPr>
                      <a:lvl3pPr marL="914400" algn="l" defTabSz="914400" rtl="0" eaLnBrk="1" latinLnBrk="0" hangingPunct="1">
                        <a:defRPr sz="1800" b="1" kern="1200">
                          <a:solidFill>
                            <a:schemeClr val="tx1"/>
                          </a:solidFill>
                          <a:latin typeface="Arial"/>
                        </a:defRPr>
                      </a:lvl3pPr>
                      <a:lvl4pPr marL="1371600" algn="l" defTabSz="914400" rtl="0" eaLnBrk="1" latinLnBrk="0" hangingPunct="1">
                        <a:defRPr sz="1800" b="1" kern="1200">
                          <a:solidFill>
                            <a:schemeClr val="tx1"/>
                          </a:solidFill>
                          <a:latin typeface="Arial"/>
                        </a:defRPr>
                      </a:lvl4pPr>
                      <a:lvl5pPr marL="1828800" algn="l" defTabSz="914400" rtl="0" eaLnBrk="1" latinLnBrk="0" hangingPunct="1">
                        <a:defRPr sz="1800" b="1" kern="1200">
                          <a:solidFill>
                            <a:schemeClr val="tx1"/>
                          </a:solidFill>
                          <a:latin typeface="Arial"/>
                        </a:defRPr>
                      </a:lvl5pPr>
                      <a:lvl6pPr marL="2286000" algn="l" defTabSz="914400" rtl="0" eaLnBrk="1" latinLnBrk="0" hangingPunct="1">
                        <a:defRPr sz="1800" b="1" kern="1200">
                          <a:solidFill>
                            <a:schemeClr val="tx1"/>
                          </a:solidFill>
                          <a:latin typeface="Arial"/>
                        </a:defRPr>
                      </a:lvl6pPr>
                      <a:lvl7pPr marL="2743200" algn="l" defTabSz="914400" rtl="0" eaLnBrk="1" latinLnBrk="0" hangingPunct="1">
                        <a:defRPr sz="1800" b="1" kern="1200">
                          <a:solidFill>
                            <a:schemeClr val="tx1"/>
                          </a:solidFill>
                          <a:latin typeface="Arial"/>
                        </a:defRPr>
                      </a:lvl7pPr>
                      <a:lvl8pPr marL="3200400" algn="l" defTabSz="914400" rtl="0" eaLnBrk="1" latinLnBrk="0" hangingPunct="1">
                        <a:defRPr sz="1800" b="1" kern="1200">
                          <a:solidFill>
                            <a:schemeClr val="tx1"/>
                          </a:solidFill>
                          <a:latin typeface="Arial"/>
                        </a:defRPr>
                      </a:lvl8pPr>
                      <a:lvl9pPr marL="3657600" algn="l" defTabSz="914400" rtl="0" eaLnBrk="1" latinLnBrk="0" hangingPunct="1">
                        <a:defRPr sz="1800" b="1" kern="1200">
                          <a:solidFill>
                            <a:schemeClr val="tx1"/>
                          </a:solidFill>
                          <a:latin typeface="Arial"/>
                        </a:defRPr>
                      </a:lvl9pPr>
                    </a:lstStyle>
                    <a:p>
                      <a:pPr marL="114300" marR="0" indent="0" algn="l" defTabSz="457200" rtl="0" eaLnBrk="1" fontAlgn="auto" latinLnBrk="0" hangingPunct="1">
                        <a:lnSpc>
                          <a:spcPct val="115000"/>
                        </a:lnSpc>
                        <a:spcBef>
                          <a:spcPts val="0"/>
                        </a:spcBef>
                        <a:spcAft>
                          <a:spcPts val="0"/>
                        </a:spcAft>
                        <a:buClrTx/>
                        <a:buSzTx/>
                        <a:buFontTx/>
                        <a:buNone/>
                        <a:tabLst/>
                        <a:defRPr/>
                      </a:pPr>
                      <a:endParaRPr lang="fr-CA" sz="1800" b="0" noProof="0" dirty="0">
                        <a:effectLst/>
                        <a:latin typeface="Arial Narrow" panose="020B0606020202030204" pitchFamily="34" charset="0"/>
                      </a:endParaRPr>
                    </a:p>
                    <a:p>
                      <a:pPr marL="114300" marR="0" indent="0" algn="l" defTabSz="457200" rtl="0" eaLnBrk="1" fontAlgn="auto" latinLnBrk="0" hangingPunct="1">
                        <a:lnSpc>
                          <a:spcPct val="115000"/>
                        </a:lnSpc>
                        <a:spcBef>
                          <a:spcPts val="0"/>
                        </a:spcBef>
                        <a:spcAft>
                          <a:spcPts val="0"/>
                        </a:spcAft>
                        <a:buClrTx/>
                        <a:buSzTx/>
                        <a:buFontTx/>
                        <a:buNone/>
                        <a:tabLst/>
                        <a:defRPr/>
                      </a:pPr>
                      <a:r>
                        <a:rPr lang="fr-CA" sz="1800" b="0" noProof="0" dirty="0">
                          <a:effectLst/>
                          <a:latin typeface="Arial Narrow" panose="020B0606020202030204" pitchFamily="34" charset="0"/>
                        </a:rPr>
                        <a:t>Intracrânienne </a:t>
                      </a:r>
                      <a:endParaRPr lang="fr-CA" sz="2400" b="0" noProof="0" dirty="0">
                        <a:solidFill>
                          <a:schemeClr val="tx1"/>
                        </a:solidFill>
                        <a:effectLst/>
                        <a:latin typeface="Arial Narrow" panose="020B0606020202030204" pitchFamily="34" charset="0"/>
                        <a:ea typeface="Calibri"/>
                        <a:cs typeface="Times New Roman"/>
                      </a:endParaRPr>
                    </a:p>
                    <a:p>
                      <a:pPr marL="114300" marR="0">
                        <a:lnSpc>
                          <a:spcPct val="115000"/>
                        </a:lnSpc>
                        <a:spcBef>
                          <a:spcPts val="0"/>
                        </a:spcBef>
                        <a:spcAft>
                          <a:spcPts val="0"/>
                        </a:spcAft>
                      </a:pPr>
                      <a:endParaRPr lang="fr-CA" sz="2400" b="0" noProof="0" dirty="0">
                        <a:solidFill>
                          <a:schemeClr val="tx1"/>
                        </a:solidFill>
                        <a:effectLst/>
                        <a:latin typeface="Arial Narrow" panose="020B0606020202030204" pitchFamily="34" charset="0"/>
                        <a:ea typeface="Calibri"/>
                        <a:cs typeface="Times New Roman"/>
                      </a:endParaRPr>
                    </a:p>
                  </a:txBody>
                  <a:tcPr marL="68580" marR="68580" marT="0" marB="0" anchor="ctr">
                    <a:lnL>
                      <a:noFill/>
                    </a:lnL>
                    <a:lnR>
                      <a:noFill/>
                    </a:lnR>
                    <a:lnT>
                      <a:noFill/>
                    </a:lnT>
                    <a:lnB w="12700" cmpd="sng">
                      <a:solidFill>
                        <a:srgbClr val="533098"/>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indent="160020" algn="ctr">
                        <a:lnSpc>
                          <a:spcPct val="115000"/>
                        </a:lnSpc>
                        <a:spcBef>
                          <a:spcPts val="0"/>
                        </a:spcBef>
                        <a:spcAft>
                          <a:spcPts val="0"/>
                        </a:spcAft>
                      </a:pPr>
                      <a:endParaRPr lang="en-US" sz="2000" b="0" dirty="0">
                        <a:solidFill>
                          <a:schemeClr val="tx1"/>
                        </a:solidFill>
                        <a:effectLst/>
                        <a:latin typeface="Calibri"/>
                        <a:ea typeface="Calibri"/>
                        <a:cs typeface="Times New Roman"/>
                      </a:endParaRPr>
                    </a:p>
                  </a:txBody>
                  <a:tcPr marL="68580" marR="68580" marT="0" marB="0" anchor="ctr">
                    <a:lnL>
                      <a:noFill/>
                    </a:lnL>
                    <a:lnR>
                      <a:noFill/>
                    </a:lnR>
                    <a:lnT>
                      <a:noFill/>
                    </a:lnT>
                    <a:lnB w="12700" cmpd="sng">
                      <a:solidFill>
                        <a:srgbClr val="533098"/>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indent="160020" algn="ctr">
                        <a:lnSpc>
                          <a:spcPct val="115000"/>
                        </a:lnSpc>
                        <a:spcBef>
                          <a:spcPts val="0"/>
                        </a:spcBef>
                        <a:spcAft>
                          <a:spcPts val="0"/>
                        </a:spcAft>
                      </a:pPr>
                      <a:r>
                        <a:rPr lang="en-US" sz="1600" dirty="0">
                          <a:effectLst/>
                          <a:latin typeface="Arial Narrow" panose="020B0606020202030204" pitchFamily="34" charset="0"/>
                        </a:rPr>
                        <a:t>0,40*** (0,27, 0,60)</a:t>
                      </a:r>
                      <a:endParaRPr lang="en-US" sz="2000" b="0" dirty="0">
                        <a:solidFill>
                          <a:schemeClr val="tx1"/>
                        </a:solidFill>
                        <a:effectLst/>
                        <a:latin typeface="Arial Narrow" panose="020B0606020202030204" pitchFamily="34" charset="0"/>
                        <a:ea typeface="Calibri"/>
                        <a:cs typeface="Times New Roman"/>
                      </a:endParaRPr>
                    </a:p>
                  </a:txBody>
                  <a:tcPr marL="68580" marR="68580" marT="0" marB="0" anchor="ctr">
                    <a:lnL>
                      <a:noFill/>
                    </a:lnL>
                    <a:lnR>
                      <a:noFill/>
                    </a:lnR>
                    <a:lnT>
                      <a:noFill/>
                    </a:lnT>
                    <a:lnB w="12700" cmpd="sng">
                      <a:solidFill>
                        <a:srgbClr val="533098"/>
                      </a:solidFill>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bl>
          </a:graphicData>
        </a:graphic>
      </p:graphicFrame>
      <p:sp>
        <p:nvSpPr>
          <p:cNvPr id="22" name="TextBox 21">
            <a:extLst>
              <a:ext uri="{FF2B5EF4-FFF2-40B4-BE49-F238E27FC236}">
                <a16:creationId xmlns:a16="http://schemas.microsoft.com/office/drawing/2014/main" id="{E1880DD2-0D12-4969-B5B2-D4333EED3431}"/>
              </a:ext>
            </a:extLst>
          </p:cNvPr>
          <p:cNvSpPr txBox="1"/>
          <p:nvPr/>
        </p:nvSpPr>
        <p:spPr>
          <a:xfrm>
            <a:off x="570766" y="5804894"/>
            <a:ext cx="7635263" cy="877163"/>
          </a:xfrm>
          <a:prstGeom prst="rect">
            <a:avLst/>
          </a:prstGeom>
          <a:noFill/>
        </p:spPr>
        <p:txBody>
          <a:bodyPr wrap="square" rtlCol="0">
            <a:spAutoFit/>
          </a:bodyPr>
          <a:lstStyle/>
          <a:p>
            <a:r>
              <a:rPr lang="en-US" sz="1100" b="1" dirty="0">
                <a:solidFill>
                  <a:prstClr val="black"/>
                </a:solidFill>
                <a:latin typeface="Arial Narrow" panose="020B0606020202030204" pitchFamily="34" charset="0"/>
              </a:rPr>
              <a:t>*p&lt;0,05, **p&lt;0,01, ***p&lt;0,001</a:t>
            </a:r>
          </a:p>
          <a:p>
            <a:r>
              <a:rPr lang="fr-CA" sz="1100" b="1" dirty="0">
                <a:solidFill>
                  <a:prstClr val="black"/>
                </a:solidFill>
                <a:latin typeface="Arial Narrow" panose="020B0606020202030204" pitchFamily="34" charset="0"/>
              </a:rPr>
              <a:t>†Les résultats de l’étude RE-LY sont fondés sur la dose de 150 mg; l’étude RE-LY a utilisé une analyse de l’intention de traiter pour les critères d’innocuité </a:t>
            </a:r>
          </a:p>
          <a:p>
            <a:endParaRPr lang="en-US" b="1" dirty="0">
              <a:solidFill>
                <a:prstClr val="black"/>
              </a:solidFill>
              <a:latin typeface="Arial Narrow" panose="020B0606020202030204" pitchFamily="34" charset="0"/>
            </a:endParaRPr>
          </a:p>
        </p:txBody>
      </p:sp>
      <p:sp>
        <p:nvSpPr>
          <p:cNvPr id="23" name="TextBox 22">
            <a:extLst>
              <a:ext uri="{FF2B5EF4-FFF2-40B4-BE49-F238E27FC236}">
                <a16:creationId xmlns:a16="http://schemas.microsoft.com/office/drawing/2014/main" id="{856574BA-C858-4E94-8CB4-73FCFC76BE93}"/>
              </a:ext>
            </a:extLst>
          </p:cNvPr>
          <p:cNvSpPr txBox="1"/>
          <p:nvPr/>
        </p:nvSpPr>
        <p:spPr>
          <a:xfrm>
            <a:off x="4068611" y="1814953"/>
            <a:ext cx="2108591" cy="3990323"/>
          </a:xfrm>
          <a:prstGeom prst="rect">
            <a:avLst/>
          </a:prstGeom>
          <a:noFill/>
        </p:spPr>
        <p:txBody>
          <a:bodyPr wrap="none" rtlCol="0">
            <a:spAutoFit/>
          </a:bodyPr>
          <a:lstStyle/>
          <a:p>
            <a:pPr algn="ctr">
              <a:lnSpc>
                <a:spcPct val="115000"/>
              </a:lnSpc>
            </a:pPr>
            <a:r>
              <a:rPr lang="en-US" sz="1600" b="1" dirty="0">
                <a:solidFill>
                  <a:prstClr val="black"/>
                </a:solidFill>
                <a:latin typeface="Arial Narrow" panose="020B0606020202030204" pitchFamily="34" charset="0"/>
              </a:rPr>
              <a:t>OLDW</a:t>
            </a:r>
            <a:endParaRPr lang="en-US" sz="2000" b="1" dirty="0">
              <a:solidFill>
                <a:prstClr val="black"/>
              </a:solidFill>
              <a:latin typeface="Arial Narrow" panose="020B0606020202030204" pitchFamily="34" charset="0"/>
            </a:endParaRPr>
          </a:p>
          <a:p>
            <a:pPr algn="ctr">
              <a:lnSpc>
                <a:spcPct val="115000"/>
              </a:lnSpc>
            </a:pPr>
            <a:r>
              <a:rPr lang="en-US" sz="1600" b="1" dirty="0">
                <a:solidFill>
                  <a:prstClr val="black"/>
                </a:solidFill>
                <a:latin typeface="Arial Narrow" panose="020B0606020202030204" pitchFamily="34" charset="0"/>
              </a:rPr>
              <a:t>Dabigatran </a:t>
            </a:r>
            <a:r>
              <a:rPr lang="en-US" sz="1600" b="1" dirty="0" err="1">
                <a:solidFill>
                  <a:prstClr val="black"/>
                </a:solidFill>
                <a:latin typeface="Arial Narrow" panose="020B0606020202030204" pitchFamily="34" charset="0"/>
              </a:rPr>
              <a:t>vs</a:t>
            </a:r>
            <a:r>
              <a:rPr lang="en-US" sz="1600" b="1" dirty="0">
                <a:solidFill>
                  <a:prstClr val="black"/>
                </a:solidFill>
                <a:latin typeface="Arial Narrow" panose="020B0606020202030204" pitchFamily="34" charset="0"/>
              </a:rPr>
              <a:t> Warfarine</a:t>
            </a:r>
          </a:p>
          <a:p>
            <a:pPr algn="ctr">
              <a:lnSpc>
                <a:spcPct val="115000"/>
              </a:lnSpc>
            </a:pPr>
            <a:endParaRPr lang="en-US" sz="1400" dirty="0">
              <a:solidFill>
                <a:prstClr val="black"/>
              </a:solidFill>
              <a:latin typeface="Arial Narrow" panose="020B0606020202030204" pitchFamily="34" charset="0"/>
              <a:ea typeface="Calibri"/>
              <a:cs typeface="Times New Roman"/>
            </a:endParaRPr>
          </a:p>
          <a:p>
            <a:pPr algn="ctr">
              <a:lnSpc>
                <a:spcPct val="115000"/>
              </a:lnSpc>
            </a:pPr>
            <a:endParaRPr lang="en-US" sz="1400" dirty="0">
              <a:solidFill>
                <a:prstClr val="black"/>
              </a:solidFill>
              <a:latin typeface="Arial Narrow" panose="020B0606020202030204" pitchFamily="34" charset="0"/>
              <a:ea typeface="Calibri"/>
              <a:cs typeface="Times New Roman"/>
            </a:endParaRPr>
          </a:p>
          <a:p>
            <a:pPr algn="ctr">
              <a:lnSpc>
                <a:spcPct val="115000"/>
              </a:lnSpc>
            </a:pPr>
            <a:r>
              <a:rPr lang="en-US" b="1" dirty="0">
                <a:solidFill>
                  <a:prstClr val="black"/>
                </a:solidFill>
                <a:latin typeface="Arial Narrow" panose="020B0606020202030204" pitchFamily="34" charset="0"/>
                <a:ea typeface="Calibri"/>
                <a:cs typeface="Arial" panose="020B0604020202020204" pitchFamily="34" charset="0"/>
              </a:rPr>
              <a:t>RRI (IC à 95%)</a:t>
            </a:r>
          </a:p>
          <a:p>
            <a:pPr algn="ctr" fontAlgn="ctr"/>
            <a:endParaRPr lang="en-US" sz="2400" dirty="0">
              <a:solidFill>
                <a:prstClr val="black"/>
              </a:solidFill>
              <a:latin typeface="Arial Narrow" panose="020B0606020202030204" pitchFamily="34" charset="0"/>
            </a:endParaRPr>
          </a:p>
          <a:p>
            <a:pPr indent="160020" algn="ctr">
              <a:lnSpc>
                <a:spcPct val="115000"/>
              </a:lnSpc>
            </a:pPr>
            <a:r>
              <a:rPr lang="en-US" sz="1600" dirty="0">
                <a:solidFill>
                  <a:prstClr val="black"/>
                </a:solidFill>
                <a:latin typeface="Arial Narrow" panose="020B0606020202030204" pitchFamily="34" charset="0"/>
              </a:rPr>
              <a:t>0,98 (0,76, 1,26)</a:t>
            </a:r>
            <a:endParaRPr lang="en-US" sz="2000" dirty="0">
              <a:solidFill>
                <a:prstClr val="black"/>
              </a:solidFill>
              <a:latin typeface="Arial Narrow" panose="020B0606020202030204" pitchFamily="34" charset="0"/>
              <a:ea typeface="Calibri"/>
              <a:cs typeface="Times New Roman"/>
            </a:endParaRPr>
          </a:p>
          <a:p>
            <a:pPr algn="ctr" fontAlgn="ctr"/>
            <a:endParaRPr lang="en-US" sz="1600" dirty="0">
              <a:solidFill>
                <a:prstClr val="black"/>
              </a:solidFill>
              <a:latin typeface="Arial Narrow" panose="020B0606020202030204" pitchFamily="34" charset="0"/>
            </a:endParaRPr>
          </a:p>
          <a:p>
            <a:pPr algn="ctr" fontAlgn="ctr"/>
            <a:endParaRPr lang="en-US" sz="1600" dirty="0">
              <a:solidFill>
                <a:prstClr val="black"/>
              </a:solidFill>
              <a:latin typeface="Arial Narrow" panose="020B0606020202030204" pitchFamily="34" charset="0"/>
            </a:endParaRPr>
          </a:p>
          <a:p>
            <a:pPr indent="160020" algn="ctr">
              <a:lnSpc>
                <a:spcPct val="115000"/>
              </a:lnSpc>
            </a:pPr>
            <a:r>
              <a:rPr lang="en-US" sz="1600" dirty="0">
                <a:solidFill>
                  <a:prstClr val="black"/>
                </a:solidFill>
                <a:latin typeface="Arial Narrow" panose="020B0606020202030204" pitchFamily="34" charset="0"/>
              </a:rPr>
              <a:t>0,79** (0,64, 0,94)</a:t>
            </a:r>
            <a:endParaRPr lang="en-US" sz="2000" dirty="0">
              <a:solidFill>
                <a:prstClr val="black"/>
              </a:solidFill>
              <a:latin typeface="Arial Narrow" panose="020B0606020202030204" pitchFamily="34" charset="0"/>
              <a:ea typeface="Calibri"/>
              <a:cs typeface="Times New Roman"/>
            </a:endParaRPr>
          </a:p>
          <a:p>
            <a:pPr algn="ctr" fontAlgn="ctr"/>
            <a:endParaRPr lang="en-US" sz="1600" dirty="0">
              <a:solidFill>
                <a:prstClr val="black"/>
              </a:solidFill>
              <a:latin typeface="Arial Narrow" panose="020B0606020202030204" pitchFamily="34" charset="0"/>
            </a:endParaRPr>
          </a:p>
          <a:p>
            <a:pPr indent="160020" algn="ctr">
              <a:lnSpc>
                <a:spcPct val="115000"/>
              </a:lnSpc>
            </a:pPr>
            <a:endParaRPr lang="en-US" sz="1600" dirty="0">
              <a:solidFill>
                <a:prstClr val="black"/>
              </a:solidFill>
              <a:latin typeface="Arial Narrow" panose="020B0606020202030204" pitchFamily="34" charset="0"/>
            </a:endParaRPr>
          </a:p>
          <a:p>
            <a:pPr indent="160020" algn="ctr">
              <a:lnSpc>
                <a:spcPct val="115000"/>
              </a:lnSpc>
            </a:pPr>
            <a:r>
              <a:rPr lang="en-US" sz="1600" dirty="0">
                <a:solidFill>
                  <a:prstClr val="black"/>
                </a:solidFill>
                <a:latin typeface="Arial Narrow" panose="020B0606020202030204" pitchFamily="34" charset="0"/>
              </a:rPr>
              <a:t>0,36*** (0,23, 0,56)</a:t>
            </a:r>
            <a:endParaRPr lang="en-US" sz="2000" dirty="0">
              <a:solidFill>
                <a:prstClr val="black"/>
              </a:solidFill>
              <a:latin typeface="Arial Narrow" panose="020B0606020202030204" pitchFamily="34" charset="0"/>
              <a:ea typeface="Calibri"/>
              <a:cs typeface="Times New Roman"/>
            </a:endParaRPr>
          </a:p>
          <a:p>
            <a:pPr algn="ctr"/>
            <a:endParaRPr lang="en-US" dirty="0">
              <a:solidFill>
                <a:prstClr val="black"/>
              </a:solidFill>
              <a:latin typeface="Arial Narrow" panose="020B0606020202030204" pitchFamily="34" charset="0"/>
            </a:endParaRPr>
          </a:p>
        </p:txBody>
      </p:sp>
      <p:sp>
        <p:nvSpPr>
          <p:cNvPr id="25" name="TextBox 24">
            <a:extLst>
              <a:ext uri="{FF2B5EF4-FFF2-40B4-BE49-F238E27FC236}">
                <a16:creationId xmlns:a16="http://schemas.microsoft.com/office/drawing/2014/main" id="{9127FB3A-A7D3-49F6-8B04-1BC90FF234E4}"/>
              </a:ext>
            </a:extLst>
          </p:cNvPr>
          <p:cNvSpPr txBox="1"/>
          <p:nvPr/>
        </p:nvSpPr>
        <p:spPr>
          <a:xfrm>
            <a:off x="221679" y="6514168"/>
            <a:ext cx="4548179" cy="230832"/>
          </a:xfrm>
          <a:prstGeom prst="rect">
            <a:avLst/>
          </a:prstGeom>
          <a:noFill/>
        </p:spPr>
        <p:txBody>
          <a:bodyPr wrap="square" rtlCol="0">
            <a:spAutoFit/>
          </a:bodyPr>
          <a:lstStyle/>
          <a:p>
            <a:pPr lvl="0">
              <a:defRPr/>
            </a:pPr>
            <a:r>
              <a:rPr lang="en-GB" sz="900" dirty="0">
                <a:solidFill>
                  <a:prstClr val="white"/>
                </a:solidFill>
                <a:latin typeface="Arial Narrow" panose="020B0606020202030204" pitchFamily="34" charset="0"/>
              </a:rPr>
              <a:t>Yao, Noseworthy JAHA 2016</a:t>
            </a:r>
          </a:p>
        </p:txBody>
      </p:sp>
      <p:pic>
        <p:nvPicPr>
          <p:cNvPr id="11" name="4E92DA43-5712-40E9-AFDC-2C1062C78C6F" descr="7646DFF2-B812-4635-AA57-5171E34E5A45@chrc">
            <a:extLst>
              <a:ext uri="{FF2B5EF4-FFF2-40B4-BE49-F238E27FC236}">
                <a16:creationId xmlns:a16="http://schemas.microsoft.com/office/drawing/2014/main" id="{9AE8B05F-57AD-4E4F-A39F-309D2FBE799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46366" y="205884"/>
            <a:ext cx="1494821" cy="85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13650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6448" y="1225130"/>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8545FEA6-91B3-4CEA-BDDB-78E11F2A9A3F}"/>
              </a:ext>
            </a:extLst>
          </p:cNvPr>
          <p:cNvSpPr/>
          <p:nvPr/>
        </p:nvSpPr>
        <p:spPr>
          <a:xfrm>
            <a:off x="161925" y="161864"/>
            <a:ext cx="6408319" cy="707886"/>
          </a:xfrm>
          <a:prstGeom prst="rect">
            <a:avLst/>
          </a:prstGeom>
          <a:noFill/>
        </p:spPr>
        <p:txBody>
          <a:bodyPr wrap="square">
            <a:spAutoFit/>
          </a:bodyPr>
          <a:lstStyle/>
          <a:p>
            <a:pPr lvl="0">
              <a:defRPr/>
            </a:pPr>
            <a:r>
              <a:rPr lang="en-CA" sz="4000" b="1" dirty="0">
                <a:solidFill>
                  <a:srgbClr val="183059"/>
                </a:solidFill>
                <a:latin typeface="Arial Narrow" panose="020B0606020202030204" pitchFamily="34" charset="0"/>
                <a:cs typeface="Aharoni" panose="02010803020104030203" pitchFamily="2" charset="-79"/>
              </a:rPr>
              <a:t>Rivaroxaban </a:t>
            </a:r>
            <a:r>
              <a:rPr lang="en-CA" sz="4000" b="1" dirty="0" err="1">
                <a:solidFill>
                  <a:srgbClr val="183059"/>
                </a:solidFill>
                <a:latin typeface="Arial Narrow" panose="020B0606020202030204" pitchFamily="34" charset="0"/>
                <a:cs typeface="Aharoni" panose="02010803020104030203" pitchFamily="2" charset="-79"/>
              </a:rPr>
              <a:t>vs</a:t>
            </a:r>
            <a:r>
              <a:rPr lang="en-CA" sz="4000" b="1" dirty="0">
                <a:solidFill>
                  <a:srgbClr val="183059"/>
                </a:solidFill>
                <a:latin typeface="Arial Narrow" panose="020B0606020202030204" pitchFamily="34" charset="0"/>
                <a:cs typeface="Aharoni" panose="02010803020104030203" pitchFamily="2" charset="-79"/>
              </a:rPr>
              <a:t> Warfarine</a:t>
            </a:r>
          </a:p>
        </p:txBody>
      </p:sp>
      <p:sp>
        <p:nvSpPr>
          <p:cNvPr id="12" name="Rectangle 11">
            <a:extLst>
              <a:ext uri="{FF2B5EF4-FFF2-40B4-BE49-F238E27FC236}">
                <a16:creationId xmlns:a16="http://schemas.microsoft.com/office/drawing/2014/main" id="{2AECBCDA-5E07-409A-8F17-E36050586DFB}"/>
              </a:ext>
            </a:extLst>
          </p:cNvPr>
          <p:cNvSpPr/>
          <p:nvPr/>
        </p:nvSpPr>
        <p:spPr>
          <a:xfrm>
            <a:off x="0" y="6401169"/>
            <a:ext cx="9144000" cy="456831"/>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13" name="Picture 12" descr="CHRC-logo_blue.png">
            <a:extLst>
              <a:ext uri="{FF2B5EF4-FFF2-40B4-BE49-F238E27FC236}">
                <a16:creationId xmlns:a16="http://schemas.microsoft.com/office/drawing/2014/main" id="{F5F338AB-7CB1-4E75-B69F-7A7105565674}"/>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206029" y="6085781"/>
            <a:ext cx="716292" cy="712746"/>
          </a:xfrm>
          <a:prstGeom prst="rect">
            <a:avLst/>
          </a:prstGeom>
        </p:spPr>
      </p:pic>
      <p:sp>
        <p:nvSpPr>
          <p:cNvPr id="19" name="TextBox 18">
            <a:extLst>
              <a:ext uri="{FF2B5EF4-FFF2-40B4-BE49-F238E27FC236}">
                <a16:creationId xmlns:a16="http://schemas.microsoft.com/office/drawing/2014/main" id="{DD041CE8-6410-4D88-A7E0-1DB97C72B760}"/>
              </a:ext>
            </a:extLst>
          </p:cNvPr>
          <p:cNvSpPr txBox="1"/>
          <p:nvPr/>
        </p:nvSpPr>
        <p:spPr>
          <a:xfrm>
            <a:off x="221679" y="6514168"/>
            <a:ext cx="4548179" cy="230832"/>
          </a:xfrm>
          <a:prstGeom prst="rect">
            <a:avLst/>
          </a:prstGeom>
          <a:noFill/>
        </p:spPr>
        <p:txBody>
          <a:bodyPr wrap="square" rtlCol="0">
            <a:spAutoFit/>
          </a:bodyPr>
          <a:lstStyle/>
          <a:p>
            <a:pPr lvl="0">
              <a:defRPr/>
            </a:pPr>
            <a:r>
              <a:rPr lang="en-GB" sz="900" dirty="0">
                <a:solidFill>
                  <a:prstClr val="white"/>
                </a:solidFill>
                <a:latin typeface="Arial Narrow" panose="020B0606020202030204" pitchFamily="34" charset="0"/>
              </a:rPr>
              <a:t>Yao, Noseworthy JAHA 2016</a:t>
            </a:r>
          </a:p>
        </p:txBody>
      </p:sp>
      <p:graphicFrame>
        <p:nvGraphicFramePr>
          <p:cNvPr id="21" name="Table 20">
            <a:extLst>
              <a:ext uri="{FF2B5EF4-FFF2-40B4-BE49-F238E27FC236}">
                <a16:creationId xmlns:a16="http://schemas.microsoft.com/office/drawing/2014/main" id="{F1A8616D-AED7-4834-8D59-34F9C063686A}"/>
              </a:ext>
            </a:extLst>
          </p:cNvPr>
          <p:cNvGraphicFramePr>
            <a:graphicFrameLocks noGrp="1"/>
          </p:cNvGraphicFramePr>
          <p:nvPr>
            <p:extLst>
              <p:ext uri="{D42A27DB-BD31-4B8C-83A1-F6EECF244321}">
                <p14:modId xmlns:p14="http://schemas.microsoft.com/office/powerpoint/2010/main" val="4287554255"/>
              </p:ext>
            </p:extLst>
          </p:nvPr>
        </p:nvGraphicFramePr>
        <p:xfrm>
          <a:off x="498763" y="1489078"/>
          <a:ext cx="8146473" cy="4004392"/>
        </p:xfrm>
        <a:graphic>
          <a:graphicData uri="http://schemas.openxmlformats.org/drawingml/2006/table">
            <a:tbl>
              <a:tblPr firstRow="1" firstCol="1" bandRow="1"/>
              <a:tblGrid>
                <a:gridCol w="2977468">
                  <a:extLst>
                    <a:ext uri="{9D8B030D-6E8A-4147-A177-3AD203B41FA5}">
                      <a16:colId xmlns:a16="http://schemas.microsoft.com/office/drawing/2014/main" val="20000"/>
                    </a:ext>
                  </a:extLst>
                </a:gridCol>
                <a:gridCol w="2592059">
                  <a:extLst>
                    <a:ext uri="{9D8B030D-6E8A-4147-A177-3AD203B41FA5}">
                      <a16:colId xmlns:a16="http://schemas.microsoft.com/office/drawing/2014/main" val="20001"/>
                    </a:ext>
                  </a:extLst>
                </a:gridCol>
                <a:gridCol w="2576946">
                  <a:extLst>
                    <a:ext uri="{9D8B030D-6E8A-4147-A177-3AD203B41FA5}">
                      <a16:colId xmlns:a16="http://schemas.microsoft.com/office/drawing/2014/main" val="20002"/>
                    </a:ext>
                  </a:extLst>
                </a:gridCol>
              </a:tblGrid>
              <a:tr h="1196943">
                <a:tc>
                  <a:txBody>
                    <a:bodyPr/>
                    <a:lstStyle>
                      <a:lvl1pPr marL="0" algn="l" defTabSz="914400" rtl="0" eaLnBrk="1" latinLnBrk="0" hangingPunct="1">
                        <a:defRPr sz="1800" b="1" kern="1200">
                          <a:solidFill>
                            <a:schemeClr val="tx1"/>
                          </a:solidFill>
                          <a:latin typeface="Arial"/>
                        </a:defRPr>
                      </a:lvl1pPr>
                      <a:lvl2pPr marL="457200" algn="l" defTabSz="914400" rtl="0" eaLnBrk="1" latinLnBrk="0" hangingPunct="1">
                        <a:defRPr sz="1800" b="1" kern="1200">
                          <a:solidFill>
                            <a:schemeClr val="tx1"/>
                          </a:solidFill>
                          <a:latin typeface="Arial"/>
                        </a:defRPr>
                      </a:lvl2pPr>
                      <a:lvl3pPr marL="914400" algn="l" defTabSz="914400" rtl="0" eaLnBrk="1" latinLnBrk="0" hangingPunct="1">
                        <a:defRPr sz="1800" b="1" kern="1200">
                          <a:solidFill>
                            <a:schemeClr val="tx1"/>
                          </a:solidFill>
                          <a:latin typeface="Arial"/>
                        </a:defRPr>
                      </a:lvl3pPr>
                      <a:lvl4pPr marL="1371600" algn="l" defTabSz="914400" rtl="0" eaLnBrk="1" latinLnBrk="0" hangingPunct="1">
                        <a:defRPr sz="1800" b="1" kern="1200">
                          <a:solidFill>
                            <a:schemeClr val="tx1"/>
                          </a:solidFill>
                          <a:latin typeface="Arial"/>
                        </a:defRPr>
                      </a:lvl4pPr>
                      <a:lvl5pPr marL="1828800" algn="l" defTabSz="914400" rtl="0" eaLnBrk="1" latinLnBrk="0" hangingPunct="1">
                        <a:defRPr sz="1800" b="1" kern="1200">
                          <a:solidFill>
                            <a:schemeClr val="tx1"/>
                          </a:solidFill>
                          <a:latin typeface="Arial"/>
                        </a:defRPr>
                      </a:lvl5pPr>
                      <a:lvl6pPr marL="2286000" algn="l" defTabSz="914400" rtl="0" eaLnBrk="1" latinLnBrk="0" hangingPunct="1">
                        <a:defRPr sz="1800" b="1" kern="1200">
                          <a:solidFill>
                            <a:schemeClr val="tx1"/>
                          </a:solidFill>
                          <a:latin typeface="Arial"/>
                        </a:defRPr>
                      </a:lvl6pPr>
                      <a:lvl7pPr marL="2743200" algn="l" defTabSz="914400" rtl="0" eaLnBrk="1" latinLnBrk="0" hangingPunct="1">
                        <a:defRPr sz="1800" b="1" kern="1200">
                          <a:solidFill>
                            <a:schemeClr val="tx1"/>
                          </a:solidFill>
                          <a:latin typeface="Arial"/>
                        </a:defRPr>
                      </a:lvl7pPr>
                      <a:lvl8pPr marL="3200400" algn="l" defTabSz="914400" rtl="0" eaLnBrk="1" latinLnBrk="0" hangingPunct="1">
                        <a:defRPr sz="1800" b="1" kern="1200">
                          <a:solidFill>
                            <a:schemeClr val="tx1"/>
                          </a:solidFill>
                          <a:latin typeface="Arial"/>
                        </a:defRPr>
                      </a:lvl8pPr>
                      <a:lvl9pPr marL="3657600" algn="l" defTabSz="914400" rtl="0" eaLnBrk="1" latinLnBrk="0" hangingPunct="1">
                        <a:defRPr sz="1800" b="1" kern="1200">
                          <a:solidFill>
                            <a:schemeClr val="tx1"/>
                          </a:solidFill>
                          <a:latin typeface="Arial"/>
                        </a:defRPr>
                      </a:lvl9pPr>
                    </a:lstStyle>
                    <a:p>
                      <a:pPr marL="0" marR="0">
                        <a:lnSpc>
                          <a:spcPct val="115000"/>
                        </a:lnSpc>
                        <a:spcBef>
                          <a:spcPts val="0"/>
                        </a:spcBef>
                        <a:spcAft>
                          <a:spcPts val="0"/>
                        </a:spcAft>
                      </a:pPr>
                      <a:r>
                        <a:rPr lang="en-US" sz="1600" dirty="0">
                          <a:effectLst/>
                        </a:rPr>
                        <a:t> </a:t>
                      </a:r>
                      <a:endParaRPr lang="en-US" sz="2000" b="0" dirty="0">
                        <a:solidFill>
                          <a:schemeClr val="tx1"/>
                        </a:solidFill>
                        <a:effectLst/>
                        <a:latin typeface="Calibri"/>
                        <a:ea typeface="Calibri"/>
                        <a:cs typeface="Times New Roman"/>
                      </a:endParaRPr>
                    </a:p>
                  </a:txBody>
                  <a:tcPr marL="68580" marR="68580" marT="0" marB="0" anchor="ctr">
                    <a:lnL>
                      <a:noFill/>
                    </a:lnL>
                    <a:lnR>
                      <a:noFill/>
                    </a:lnR>
                    <a:lnT w="12700" cmpd="sng">
                      <a:solidFill>
                        <a:srgbClr val="533098"/>
                      </a:solidFill>
                    </a:lnT>
                    <a:lnB w="12700" cap="flat" cmpd="sng" algn="ctr">
                      <a:solidFill>
                        <a:srgbClr val="183059"/>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tx1"/>
                          </a:solidFill>
                          <a:latin typeface="Arial"/>
                        </a:defRPr>
                      </a:lvl1pPr>
                      <a:lvl2pPr marL="457200" algn="l" defTabSz="914400" rtl="0" eaLnBrk="1" latinLnBrk="0" hangingPunct="1">
                        <a:defRPr sz="1800" b="1" kern="1200">
                          <a:solidFill>
                            <a:schemeClr val="tx1"/>
                          </a:solidFill>
                          <a:latin typeface="Arial"/>
                        </a:defRPr>
                      </a:lvl2pPr>
                      <a:lvl3pPr marL="914400" algn="l" defTabSz="914400" rtl="0" eaLnBrk="1" latinLnBrk="0" hangingPunct="1">
                        <a:defRPr sz="1800" b="1" kern="1200">
                          <a:solidFill>
                            <a:schemeClr val="tx1"/>
                          </a:solidFill>
                          <a:latin typeface="Arial"/>
                        </a:defRPr>
                      </a:lvl3pPr>
                      <a:lvl4pPr marL="1371600" algn="l" defTabSz="914400" rtl="0" eaLnBrk="1" latinLnBrk="0" hangingPunct="1">
                        <a:defRPr sz="1800" b="1" kern="1200">
                          <a:solidFill>
                            <a:schemeClr val="tx1"/>
                          </a:solidFill>
                          <a:latin typeface="Arial"/>
                        </a:defRPr>
                      </a:lvl4pPr>
                      <a:lvl5pPr marL="1828800" algn="l" defTabSz="914400" rtl="0" eaLnBrk="1" latinLnBrk="0" hangingPunct="1">
                        <a:defRPr sz="1800" b="1" kern="1200">
                          <a:solidFill>
                            <a:schemeClr val="tx1"/>
                          </a:solidFill>
                          <a:latin typeface="Arial"/>
                        </a:defRPr>
                      </a:lvl5pPr>
                      <a:lvl6pPr marL="2286000" algn="l" defTabSz="914400" rtl="0" eaLnBrk="1" latinLnBrk="0" hangingPunct="1">
                        <a:defRPr sz="1800" b="1" kern="1200">
                          <a:solidFill>
                            <a:schemeClr val="tx1"/>
                          </a:solidFill>
                          <a:latin typeface="Arial"/>
                        </a:defRPr>
                      </a:lvl6pPr>
                      <a:lvl7pPr marL="2743200" algn="l" defTabSz="914400" rtl="0" eaLnBrk="1" latinLnBrk="0" hangingPunct="1">
                        <a:defRPr sz="1800" b="1" kern="1200">
                          <a:solidFill>
                            <a:schemeClr val="tx1"/>
                          </a:solidFill>
                          <a:latin typeface="Arial"/>
                        </a:defRPr>
                      </a:lvl7pPr>
                      <a:lvl8pPr marL="3200400" algn="l" defTabSz="914400" rtl="0" eaLnBrk="1" latinLnBrk="0" hangingPunct="1">
                        <a:defRPr sz="1800" b="1" kern="1200">
                          <a:solidFill>
                            <a:schemeClr val="tx1"/>
                          </a:solidFill>
                          <a:latin typeface="Arial"/>
                        </a:defRPr>
                      </a:lvl8pPr>
                      <a:lvl9pPr marL="3657600" algn="l" defTabSz="914400" rtl="0" eaLnBrk="1" latinLnBrk="0" hangingPunct="1">
                        <a:defRPr sz="1800" b="1" kern="1200">
                          <a:solidFill>
                            <a:schemeClr val="tx1"/>
                          </a:solidFill>
                          <a:latin typeface="Arial"/>
                        </a:defRPr>
                      </a:lvl9pPr>
                    </a:lstStyle>
                    <a:p>
                      <a:pPr marL="0" marR="0" algn="ctr">
                        <a:lnSpc>
                          <a:spcPct val="115000"/>
                        </a:lnSpc>
                        <a:spcBef>
                          <a:spcPts val="0"/>
                        </a:spcBef>
                        <a:spcAft>
                          <a:spcPts val="0"/>
                        </a:spcAft>
                      </a:pPr>
                      <a:endParaRPr lang="en-US" sz="2000" b="0" dirty="0">
                        <a:solidFill>
                          <a:schemeClr val="tx1"/>
                        </a:solidFill>
                        <a:effectLst/>
                        <a:latin typeface="Calibri"/>
                        <a:ea typeface="Calibri"/>
                        <a:cs typeface="Times New Roman"/>
                      </a:endParaRPr>
                    </a:p>
                  </a:txBody>
                  <a:tcPr marL="68580" marR="68580" marT="0" marB="0" anchor="ctr">
                    <a:lnL>
                      <a:noFill/>
                    </a:lnL>
                    <a:lnR>
                      <a:noFill/>
                    </a:lnR>
                    <a:lnT w="12700" cmpd="sng">
                      <a:solidFill>
                        <a:srgbClr val="533098"/>
                      </a:solidFill>
                    </a:lnT>
                    <a:lnB w="12700" cmpd="sng">
                      <a:solidFill>
                        <a:srgbClr val="533098"/>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tx1"/>
                          </a:solidFill>
                          <a:latin typeface="Arial"/>
                        </a:defRPr>
                      </a:lvl1pPr>
                      <a:lvl2pPr marL="457200" algn="l" defTabSz="914400" rtl="0" eaLnBrk="1" latinLnBrk="0" hangingPunct="1">
                        <a:defRPr sz="1800" b="1" kern="1200">
                          <a:solidFill>
                            <a:schemeClr val="tx1"/>
                          </a:solidFill>
                          <a:latin typeface="Arial"/>
                        </a:defRPr>
                      </a:lvl2pPr>
                      <a:lvl3pPr marL="914400" algn="l" defTabSz="914400" rtl="0" eaLnBrk="1" latinLnBrk="0" hangingPunct="1">
                        <a:defRPr sz="1800" b="1" kern="1200">
                          <a:solidFill>
                            <a:schemeClr val="tx1"/>
                          </a:solidFill>
                          <a:latin typeface="Arial"/>
                        </a:defRPr>
                      </a:lvl3pPr>
                      <a:lvl4pPr marL="1371600" algn="l" defTabSz="914400" rtl="0" eaLnBrk="1" latinLnBrk="0" hangingPunct="1">
                        <a:defRPr sz="1800" b="1" kern="1200">
                          <a:solidFill>
                            <a:schemeClr val="tx1"/>
                          </a:solidFill>
                          <a:latin typeface="Arial"/>
                        </a:defRPr>
                      </a:lvl4pPr>
                      <a:lvl5pPr marL="1828800" algn="l" defTabSz="914400" rtl="0" eaLnBrk="1" latinLnBrk="0" hangingPunct="1">
                        <a:defRPr sz="1800" b="1" kern="1200">
                          <a:solidFill>
                            <a:schemeClr val="tx1"/>
                          </a:solidFill>
                          <a:latin typeface="Arial"/>
                        </a:defRPr>
                      </a:lvl5pPr>
                      <a:lvl6pPr marL="2286000" algn="l" defTabSz="914400" rtl="0" eaLnBrk="1" latinLnBrk="0" hangingPunct="1">
                        <a:defRPr sz="1800" b="1" kern="1200">
                          <a:solidFill>
                            <a:schemeClr val="tx1"/>
                          </a:solidFill>
                          <a:latin typeface="Arial"/>
                        </a:defRPr>
                      </a:lvl6pPr>
                      <a:lvl7pPr marL="2743200" algn="l" defTabSz="914400" rtl="0" eaLnBrk="1" latinLnBrk="0" hangingPunct="1">
                        <a:defRPr sz="1800" b="1" kern="1200">
                          <a:solidFill>
                            <a:schemeClr val="tx1"/>
                          </a:solidFill>
                          <a:latin typeface="Arial"/>
                        </a:defRPr>
                      </a:lvl7pPr>
                      <a:lvl8pPr marL="3200400" algn="l" defTabSz="914400" rtl="0" eaLnBrk="1" latinLnBrk="0" hangingPunct="1">
                        <a:defRPr sz="1800" b="1" kern="1200">
                          <a:solidFill>
                            <a:schemeClr val="tx1"/>
                          </a:solidFill>
                          <a:latin typeface="Arial"/>
                        </a:defRPr>
                      </a:lvl8pPr>
                      <a:lvl9pPr marL="3657600" algn="l" defTabSz="914400" rtl="0" eaLnBrk="1" latinLnBrk="0" hangingPunct="1">
                        <a:defRPr sz="1800" b="1" kern="1200">
                          <a:solidFill>
                            <a:schemeClr val="tx1"/>
                          </a:solidFill>
                          <a:latin typeface="Arial"/>
                        </a:defRPr>
                      </a:lvl9pPr>
                    </a:lstStyle>
                    <a:p>
                      <a:pPr marL="0" marR="0" algn="ctr">
                        <a:lnSpc>
                          <a:spcPct val="115000"/>
                        </a:lnSpc>
                        <a:spcBef>
                          <a:spcPts val="0"/>
                        </a:spcBef>
                        <a:spcAft>
                          <a:spcPts val="0"/>
                        </a:spcAft>
                      </a:pPr>
                      <a:r>
                        <a:rPr lang="en-US" sz="1600" dirty="0">
                          <a:effectLst/>
                          <a:latin typeface="Arial Narrow" panose="020B0606020202030204" pitchFamily="34" charset="0"/>
                        </a:rPr>
                        <a:t>ROCKET-AF</a:t>
                      </a:r>
                      <a:endParaRPr lang="en-US" sz="2000" dirty="0">
                        <a:effectLst/>
                        <a:latin typeface="Arial Narrow" panose="020B0606020202030204" pitchFamily="34" charset="0"/>
                      </a:endParaRPr>
                    </a:p>
                    <a:p>
                      <a:pPr marL="0" marR="0" algn="ctr">
                        <a:lnSpc>
                          <a:spcPct val="115000"/>
                        </a:lnSpc>
                        <a:spcBef>
                          <a:spcPts val="0"/>
                        </a:spcBef>
                        <a:spcAft>
                          <a:spcPts val="0"/>
                        </a:spcAft>
                      </a:pPr>
                      <a:r>
                        <a:rPr lang="en-US" sz="1600" dirty="0">
                          <a:effectLst/>
                          <a:latin typeface="Arial Narrow" panose="020B0606020202030204" pitchFamily="34" charset="0"/>
                        </a:rPr>
                        <a:t>Rivaroxaban </a:t>
                      </a:r>
                      <a:r>
                        <a:rPr lang="en-US" sz="1600" dirty="0" err="1">
                          <a:effectLst/>
                          <a:latin typeface="Arial Narrow" panose="020B0606020202030204" pitchFamily="34" charset="0"/>
                        </a:rPr>
                        <a:t>vs</a:t>
                      </a:r>
                      <a:r>
                        <a:rPr lang="en-US" sz="1600" dirty="0">
                          <a:effectLst/>
                          <a:latin typeface="Arial Narrow" panose="020B0606020202030204" pitchFamily="34" charset="0"/>
                        </a:rPr>
                        <a:t> Warfarine</a:t>
                      </a:r>
                      <a:endParaRPr lang="en-US" sz="2000" b="0" dirty="0">
                        <a:solidFill>
                          <a:schemeClr val="tx1"/>
                        </a:solidFill>
                        <a:effectLst/>
                        <a:latin typeface="Arial Narrow" panose="020B0606020202030204" pitchFamily="34" charset="0"/>
                        <a:ea typeface="Calibri"/>
                        <a:cs typeface="Times New Roman"/>
                      </a:endParaRPr>
                    </a:p>
                  </a:txBody>
                  <a:tcPr marL="68580" marR="68580" marT="0" marB="0" anchor="ctr">
                    <a:lnL>
                      <a:noFill/>
                    </a:lnL>
                    <a:lnR>
                      <a:noFill/>
                    </a:lnR>
                    <a:lnT w="12700" cmpd="sng">
                      <a:solidFill>
                        <a:srgbClr val="533098"/>
                      </a:solidFill>
                    </a:lnT>
                    <a:lnB w="12700" cmpd="sng">
                      <a:solidFill>
                        <a:srgbClr val="533098"/>
                      </a:solid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591678">
                <a:tc>
                  <a:txBody>
                    <a:bodyPr/>
                    <a:lstStyle>
                      <a:lvl1pPr marL="0" algn="l" defTabSz="914400" rtl="0" eaLnBrk="1" latinLnBrk="0" hangingPunct="1">
                        <a:defRPr sz="1800" b="1" kern="1200">
                          <a:solidFill>
                            <a:schemeClr val="tx1"/>
                          </a:solidFill>
                          <a:latin typeface="Arial"/>
                        </a:defRPr>
                      </a:lvl1pPr>
                      <a:lvl2pPr marL="457200" algn="l" defTabSz="914400" rtl="0" eaLnBrk="1" latinLnBrk="0" hangingPunct="1">
                        <a:defRPr sz="1800" b="1" kern="1200">
                          <a:solidFill>
                            <a:schemeClr val="tx1"/>
                          </a:solidFill>
                          <a:latin typeface="Arial"/>
                        </a:defRPr>
                      </a:lvl2pPr>
                      <a:lvl3pPr marL="914400" algn="l" defTabSz="914400" rtl="0" eaLnBrk="1" latinLnBrk="0" hangingPunct="1">
                        <a:defRPr sz="1800" b="1" kern="1200">
                          <a:solidFill>
                            <a:schemeClr val="tx1"/>
                          </a:solidFill>
                          <a:latin typeface="Arial"/>
                        </a:defRPr>
                      </a:lvl3pPr>
                      <a:lvl4pPr marL="1371600" algn="l" defTabSz="914400" rtl="0" eaLnBrk="1" latinLnBrk="0" hangingPunct="1">
                        <a:defRPr sz="1800" b="1" kern="1200">
                          <a:solidFill>
                            <a:schemeClr val="tx1"/>
                          </a:solidFill>
                          <a:latin typeface="Arial"/>
                        </a:defRPr>
                      </a:lvl4pPr>
                      <a:lvl5pPr marL="1828800" algn="l" defTabSz="914400" rtl="0" eaLnBrk="1" latinLnBrk="0" hangingPunct="1">
                        <a:defRPr sz="1800" b="1" kern="1200">
                          <a:solidFill>
                            <a:schemeClr val="tx1"/>
                          </a:solidFill>
                          <a:latin typeface="Arial"/>
                        </a:defRPr>
                      </a:lvl5pPr>
                      <a:lvl6pPr marL="2286000" algn="l" defTabSz="914400" rtl="0" eaLnBrk="1" latinLnBrk="0" hangingPunct="1">
                        <a:defRPr sz="1800" b="1" kern="1200">
                          <a:solidFill>
                            <a:schemeClr val="tx1"/>
                          </a:solidFill>
                          <a:latin typeface="Arial"/>
                        </a:defRPr>
                      </a:lvl6pPr>
                      <a:lvl7pPr marL="2743200" algn="l" defTabSz="914400" rtl="0" eaLnBrk="1" latinLnBrk="0" hangingPunct="1">
                        <a:defRPr sz="1800" b="1" kern="1200">
                          <a:solidFill>
                            <a:schemeClr val="tx1"/>
                          </a:solidFill>
                          <a:latin typeface="Arial"/>
                        </a:defRPr>
                      </a:lvl7pPr>
                      <a:lvl8pPr marL="3200400" algn="l" defTabSz="914400" rtl="0" eaLnBrk="1" latinLnBrk="0" hangingPunct="1">
                        <a:defRPr sz="1800" b="1" kern="1200">
                          <a:solidFill>
                            <a:schemeClr val="tx1"/>
                          </a:solidFill>
                          <a:latin typeface="Arial"/>
                        </a:defRPr>
                      </a:lvl8pPr>
                      <a:lvl9pPr marL="3657600" algn="l" defTabSz="914400" rtl="0" eaLnBrk="1" latinLnBrk="0" hangingPunct="1">
                        <a:defRPr sz="1800" b="1" kern="1200">
                          <a:solidFill>
                            <a:schemeClr val="tx1"/>
                          </a:solidFill>
                          <a:latin typeface="Arial"/>
                        </a:defRPr>
                      </a:lvl9pPr>
                    </a:lstStyle>
                    <a:p>
                      <a:pPr marL="0" marR="0">
                        <a:lnSpc>
                          <a:spcPct val="115000"/>
                        </a:lnSpc>
                        <a:spcBef>
                          <a:spcPts val="0"/>
                        </a:spcBef>
                        <a:spcAft>
                          <a:spcPts val="0"/>
                        </a:spcAft>
                      </a:pPr>
                      <a:endParaRPr lang="en-US" sz="2000" b="0" dirty="0">
                        <a:solidFill>
                          <a:schemeClr val="tx1"/>
                        </a:solidFill>
                        <a:effectLst/>
                        <a:latin typeface="Calibri"/>
                        <a:ea typeface="Calibri"/>
                        <a:cs typeface="Times New Roman"/>
                      </a:endParaRPr>
                    </a:p>
                  </a:txBody>
                  <a:tcPr marL="68580" marR="68580" marT="0" marB="0" anchor="ctr">
                    <a:lnL>
                      <a:noFill/>
                    </a:lnL>
                    <a:lnR>
                      <a:noFill/>
                    </a:lnR>
                    <a:lnT w="12700" cap="flat" cmpd="sng" algn="ctr">
                      <a:solidFill>
                        <a:srgbClr val="183059"/>
                      </a:solidFill>
                      <a:prstDash val="solid"/>
                      <a:round/>
                      <a:headEnd type="none" w="med" len="med"/>
                      <a:tailEnd type="none" w="med" len="med"/>
                    </a:lnT>
                    <a:lnB>
                      <a:noFill/>
                    </a:lnB>
                    <a:lnTlToBr w="12700" cmpd="sng">
                      <a:noFill/>
                      <a:prstDash val="solid"/>
                    </a:lnTlToBr>
                    <a:lnBlToTr w="12700" cmpd="sng">
                      <a:noFill/>
                      <a:prstDash val="solid"/>
                    </a:lnBlToTr>
                    <a:solidFill>
                      <a:srgbClr val="183059">
                        <a:alpha val="2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indent="160020" algn="ctr">
                        <a:lnSpc>
                          <a:spcPct val="115000"/>
                        </a:lnSpc>
                        <a:spcBef>
                          <a:spcPts val="0"/>
                        </a:spcBef>
                        <a:spcAft>
                          <a:spcPts val="0"/>
                        </a:spcAft>
                      </a:pPr>
                      <a:endParaRPr lang="en-US" sz="2000" b="0" dirty="0">
                        <a:solidFill>
                          <a:schemeClr val="tx1"/>
                        </a:solidFill>
                        <a:effectLst/>
                        <a:latin typeface="Calibri"/>
                        <a:ea typeface="Calibri"/>
                        <a:cs typeface="Times New Roman"/>
                      </a:endParaRPr>
                    </a:p>
                  </a:txBody>
                  <a:tcPr marL="68580" marR="68580" marT="0" marB="0" anchor="ctr">
                    <a:lnL>
                      <a:noFill/>
                    </a:lnL>
                    <a:lnR>
                      <a:noFill/>
                    </a:lnR>
                    <a:lnT w="12700" cmpd="sng">
                      <a:solidFill>
                        <a:srgbClr val="533098"/>
                      </a:solidFill>
                    </a:lnT>
                    <a:lnB>
                      <a:noFill/>
                    </a:lnB>
                    <a:lnTlToBr w="12700" cmpd="sng">
                      <a:noFill/>
                      <a:prstDash val="solid"/>
                    </a:lnTlToBr>
                    <a:lnBlToTr w="12700" cmpd="sng">
                      <a:noFill/>
                      <a:prstDash val="solid"/>
                    </a:lnBlToTr>
                    <a:solidFill>
                      <a:srgbClr val="183059">
                        <a:alpha val="2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indent="160020" algn="ctr">
                        <a:lnSpc>
                          <a:spcPct val="115000"/>
                        </a:lnSpc>
                        <a:spcBef>
                          <a:spcPts val="0"/>
                        </a:spcBef>
                        <a:spcAft>
                          <a:spcPts val="0"/>
                        </a:spcAft>
                      </a:pPr>
                      <a:r>
                        <a:rPr lang="en-US" sz="1600" b="1" dirty="0">
                          <a:effectLst/>
                          <a:latin typeface="Arial Narrow" panose="020B0606020202030204" pitchFamily="34" charset="0"/>
                        </a:rPr>
                        <a:t>RRI (IC</a:t>
                      </a:r>
                      <a:r>
                        <a:rPr lang="en-US" sz="1600" b="1" baseline="0" dirty="0">
                          <a:effectLst/>
                          <a:latin typeface="Arial Narrow" panose="020B0606020202030204" pitchFamily="34" charset="0"/>
                        </a:rPr>
                        <a:t> à </a:t>
                      </a:r>
                      <a:r>
                        <a:rPr lang="en-US" sz="1600" b="1" dirty="0">
                          <a:effectLst/>
                          <a:latin typeface="Arial Narrow" panose="020B0606020202030204" pitchFamily="34" charset="0"/>
                        </a:rPr>
                        <a:t>95%)</a:t>
                      </a:r>
                      <a:endParaRPr lang="en-US" sz="2000" b="1" dirty="0">
                        <a:solidFill>
                          <a:schemeClr val="tx1"/>
                        </a:solidFill>
                        <a:effectLst/>
                        <a:latin typeface="Arial Narrow" panose="020B0606020202030204" pitchFamily="34" charset="0"/>
                        <a:ea typeface="Calibri"/>
                        <a:cs typeface="Times New Roman"/>
                      </a:endParaRPr>
                    </a:p>
                  </a:txBody>
                  <a:tcPr marL="68580" marR="68580" marT="0" marB="0" anchor="ctr">
                    <a:lnL>
                      <a:noFill/>
                    </a:lnL>
                    <a:lnR>
                      <a:noFill/>
                    </a:lnR>
                    <a:lnT w="12700" cmpd="sng">
                      <a:solidFill>
                        <a:srgbClr val="533098"/>
                      </a:solidFill>
                    </a:lnT>
                    <a:lnB>
                      <a:noFill/>
                    </a:lnB>
                    <a:lnTlToBr w="12700" cmpd="sng">
                      <a:noFill/>
                      <a:prstDash val="solid"/>
                    </a:lnTlToBr>
                    <a:lnBlToTr w="12700" cmpd="sng">
                      <a:noFill/>
                      <a:prstDash val="solid"/>
                    </a:lnBlToTr>
                    <a:solidFill>
                      <a:srgbClr val="183059">
                        <a:alpha val="20000"/>
                      </a:srgbClr>
                    </a:solidFill>
                  </a:tcPr>
                </a:tc>
                <a:extLst>
                  <a:ext uri="{0D108BD9-81ED-4DB2-BD59-A6C34878D82A}">
                    <a16:rowId xmlns:a16="http://schemas.microsoft.com/office/drawing/2014/main" val="10001"/>
                  </a:ext>
                </a:extLst>
              </a:tr>
              <a:tr h="709066">
                <a:tc>
                  <a:txBody>
                    <a:bodyPr/>
                    <a:lstStyle>
                      <a:lvl1pPr marL="0" algn="l" defTabSz="914400" rtl="0" eaLnBrk="1" latinLnBrk="0" hangingPunct="1">
                        <a:defRPr sz="1800" b="1" kern="1200">
                          <a:solidFill>
                            <a:schemeClr val="tx1"/>
                          </a:solidFill>
                          <a:latin typeface="Arial"/>
                        </a:defRPr>
                      </a:lvl1pPr>
                      <a:lvl2pPr marL="457200" algn="l" defTabSz="914400" rtl="0" eaLnBrk="1" latinLnBrk="0" hangingPunct="1">
                        <a:defRPr sz="1800" b="1" kern="1200">
                          <a:solidFill>
                            <a:schemeClr val="tx1"/>
                          </a:solidFill>
                          <a:latin typeface="Arial"/>
                        </a:defRPr>
                      </a:lvl2pPr>
                      <a:lvl3pPr marL="914400" algn="l" defTabSz="914400" rtl="0" eaLnBrk="1" latinLnBrk="0" hangingPunct="1">
                        <a:defRPr sz="1800" b="1" kern="1200">
                          <a:solidFill>
                            <a:schemeClr val="tx1"/>
                          </a:solidFill>
                          <a:latin typeface="Arial"/>
                        </a:defRPr>
                      </a:lvl3pPr>
                      <a:lvl4pPr marL="1371600" algn="l" defTabSz="914400" rtl="0" eaLnBrk="1" latinLnBrk="0" hangingPunct="1">
                        <a:defRPr sz="1800" b="1" kern="1200">
                          <a:solidFill>
                            <a:schemeClr val="tx1"/>
                          </a:solidFill>
                          <a:latin typeface="Arial"/>
                        </a:defRPr>
                      </a:lvl4pPr>
                      <a:lvl5pPr marL="1828800" algn="l" defTabSz="914400" rtl="0" eaLnBrk="1" latinLnBrk="0" hangingPunct="1">
                        <a:defRPr sz="1800" b="1" kern="1200">
                          <a:solidFill>
                            <a:schemeClr val="tx1"/>
                          </a:solidFill>
                          <a:latin typeface="Arial"/>
                        </a:defRPr>
                      </a:lvl5pPr>
                      <a:lvl6pPr marL="2286000" algn="l" defTabSz="914400" rtl="0" eaLnBrk="1" latinLnBrk="0" hangingPunct="1">
                        <a:defRPr sz="1800" b="1" kern="1200">
                          <a:solidFill>
                            <a:schemeClr val="tx1"/>
                          </a:solidFill>
                          <a:latin typeface="Arial"/>
                        </a:defRPr>
                      </a:lvl6pPr>
                      <a:lvl7pPr marL="2743200" algn="l" defTabSz="914400" rtl="0" eaLnBrk="1" latinLnBrk="0" hangingPunct="1">
                        <a:defRPr sz="1800" b="1" kern="1200">
                          <a:solidFill>
                            <a:schemeClr val="tx1"/>
                          </a:solidFill>
                          <a:latin typeface="Arial"/>
                        </a:defRPr>
                      </a:lvl7pPr>
                      <a:lvl8pPr marL="3200400" algn="l" defTabSz="914400" rtl="0" eaLnBrk="1" latinLnBrk="0" hangingPunct="1">
                        <a:defRPr sz="1800" b="1" kern="1200">
                          <a:solidFill>
                            <a:schemeClr val="tx1"/>
                          </a:solidFill>
                          <a:latin typeface="Arial"/>
                        </a:defRPr>
                      </a:lvl8pPr>
                      <a:lvl9pPr marL="3657600" algn="l" defTabSz="914400" rtl="0" eaLnBrk="1" latinLnBrk="0" hangingPunct="1">
                        <a:defRPr sz="1800" b="1" kern="1200">
                          <a:solidFill>
                            <a:schemeClr val="tx1"/>
                          </a:solidFill>
                          <a:latin typeface="Arial"/>
                        </a:defRPr>
                      </a:lvl9pPr>
                    </a:lstStyle>
                    <a:p>
                      <a:pPr marL="0" marR="0">
                        <a:lnSpc>
                          <a:spcPct val="115000"/>
                        </a:lnSpc>
                        <a:spcBef>
                          <a:spcPts val="0"/>
                        </a:spcBef>
                        <a:spcAft>
                          <a:spcPts val="0"/>
                        </a:spcAft>
                      </a:pPr>
                      <a:r>
                        <a:rPr lang="fr-CA" sz="1800" noProof="0">
                          <a:effectLst/>
                          <a:latin typeface="Arial Narrow" panose="020B0606020202030204" pitchFamily="34" charset="0"/>
                        </a:rPr>
                        <a:t>AVC</a:t>
                      </a:r>
                      <a:r>
                        <a:rPr lang="fr-CA" sz="1800" baseline="0" noProof="0">
                          <a:effectLst/>
                          <a:latin typeface="Arial Narrow" panose="020B0606020202030204" pitchFamily="34" charset="0"/>
                        </a:rPr>
                        <a:t> ou embolie systémique</a:t>
                      </a:r>
                      <a:endParaRPr lang="fr-CA" sz="2400" b="0" noProof="0">
                        <a:solidFill>
                          <a:schemeClr val="tx1"/>
                        </a:solidFill>
                        <a:effectLst/>
                        <a:latin typeface="Arial Narrow" panose="020B0606020202030204" pitchFamily="34" charset="0"/>
                        <a:ea typeface="Calibri"/>
                        <a:cs typeface="Times New Roman"/>
                      </a:endParaRPr>
                    </a:p>
                  </a:txBody>
                  <a:tcPr marL="68580" marR="68580" marT="0" marB="0"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indent="160020" algn="ctr">
                        <a:lnSpc>
                          <a:spcPct val="115000"/>
                        </a:lnSpc>
                        <a:spcBef>
                          <a:spcPts val="0"/>
                        </a:spcBef>
                        <a:spcAft>
                          <a:spcPts val="0"/>
                        </a:spcAft>
                      </a:pPr>
                      <a:endParaRPr lang="en-US" sz="2000" dirty="0">
                        <a:effectLst/>
                        <a:latin typeface="Arial" panose="020B0604020202020204" pitchFamily="34" charset="0"/>
                        <a:ea typeface="Calibri"/>
                        <a:cs typeface="Arial" panose="020B0604020202020204" pitchFamily="34" charset="0"/>
                      </a:endParaRPr>
                    </a:p>
                  </a:txBody>
                  <a:tcPr marL="68580" marR="68580" marT="0" marB="0"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algn="ctr">
                        <a:lnSpc>
                          <a:spcPct val="115000"/>
                        </a:lnSpc>
                        <a:spcBef>
                          <a:spcPts val="0"/>
                        </a:spcBef>
                        <a:spcAft>
                          <a:spcPts val="0"/>
                        </a:spcAft>
                      </a:pPr>
                      <a:r>
                        <a:rPr lang="en-US" sz="1600" dirty="0">
                          <a:solidFill>
                            <a:srgbClr val="000000"/>
                          </a:solidFill>
                          <a:effectLst/>
                          <a:latin typeface="Arial Narrow" panose="020B0606020202030204" pitchFamily="34" charset="0"/>
                          <a:ea typeface="SimSun"/>
                          <a:cs typeface="Arial" panose="020B0604020202020204" pitchFamily="34" charset="0"/>
                        </a:rPr>
                        <a:t>0,88 (0,75, 1,03)</a:t>
                      </a:r>
                      <a:endParaRPr lang="en-US" sz="2000" dirty="0">
                        <a:effectLst/>
                        <a:latin typeface="Arial Narrow" panose="020B0606020202030204" pitchFamily="34" charset="0"/>
                        <a:ea typeface="Calibri"/>
                        <a:cs typeface="Arial" panose="020B0604020202020204" pitchFamily="34" charset="0"/>
                      </a:endParaRPr>
                    </a:p>
                  </a:txBody>
                  <a:tcPr marL="68580" marR="68580" marT="0" marB="0"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717508">
                <a:tc>
                  <a:txBody>
                    <a:bodyPr/>
                    <a:lstStyle>
                      <a:lvl1pPr marL="0" algn="l" defTabSz="914400" rtl="0" eaLnBrk="1" latinLnBrk="0" hangingPunct="1">
                        <a:defRPr sz="1800" b="1" kern="1200">
                          <a:solidFill>
                            <a:schemeClr val="tx1"/>
                          </a:solidFill>
                          <a:latin typeface="Arial"/>
                        </a:defRPr>
                      </a:lvl1pPr>
                      <a:lvl2pPr marL="457200" algn="l" defTabSz="914400" rtl="0" eaLnBrk="1" latinLnBrk="0" hangingPunct="1">
                        <a:defRPr sz="1800" b="1" kern="1200">
                          <a:solidFill>
                            <a:schemeClr val="tx1"/>
                          </a:solidFill>
                          <a:latin typeface="Arial"/>
                        </a:defRPr>
                      </a:lvl2pPr>
                      <a:lvl3pPr marL="914400" algn="l" defTabSz="914400" rtl="0" eaLnBrk="1" latinLnBrk="0" hangingPunct="1">
                        <a:defRPr sz="1800" b="1" kern="1200">
                          <a:solidFill>
                            <a:schemeClr val="tx1"/>
                          </a:solidFill>
                          <a:latin typeface="Arial"/>
                        </a:defRPr>
                      </a:lvl3pPr>
                      <a:lvl4pPr marL="1371600" algn="l" defTabSz="914400" rtl="0" eaLnBrk="1" latinLnBrk="0" hangingPunct="1">
                        <a:defRPr sz="1800" b="1" kern="1200">
                          <a:solidFill>
                            <a:schemeClr val="tx1"/>
                          </a:solidFill>
                          <a:latin typeface="Arial"/>
                        </a:defRPr>
                      </a:lvl4pPr>
                      <a:lvl5pPr marL="1828800" algn="l" defTabSz="914400" rtl="0" eaLnBrk="1" latinLnBrk="0" hangingPunct="1">
                        <a:defRPr sz="1800" b="1" kern="1200">
                          <a:solidFill>
                            <a:schemeClr val="tx1"/>
                          </a:solidFill>
                          <a:latin typeface="Arial"/>
                        </a:defRPr>
                      </a:lvl5pPr>
                      <a:lvl6pPr marL="2286000" algn="l" defTabSz="914400" rtl="0" eaLnBrk="1" latinLnBrk="0" hangingPunct="1">
                        <a:defRPr sz="1800" b="1" kern="1200">
                          <a:solidFill>
                            <a:schemeClr val="tx1"/>
                          </a:solidFill>
                          <a:latin typeface="Arial"/>
                        </a:defRPr>
                      </a:lvl6pPr>
                      <a:lvl7pPr marL="2743200" algn="l" defTabSz="914400" rtl="0" eaLnBrk="1" latinLnBrk="0" hangingPunct="1">
                        <a:defRPr sz="1800" b="1" kern="1200">
                          <a:solidFill>
                            <a:schemeClr val="tx1"/>
                          </a:solidFill>
                          <a:latin typeface="Arial"/>
                        </a:defRPr>
                      </a:lvl7pPr>
                      <a:lvl8pPr marL="3200400" algn="l" defTabSz="914400" rtl="0" eaLnBrk="1" latinLnBrk="0" hangingPunct="1">
                        <a:defRPr sz="1800" b="1" kern="1200">
                          <a:solidFill>
                            <a:schemeClr val="tx1"/>
                          </a:solidFill>
                          <a:latin typeface="Arial"/>
                        </a:defRPr>
                      </a:lvl8pPr>
                      <a:lvl9pPr marL="3657600" algn="l" defTabSz="914400" rtl="0" eaLnBrk="1" latinLnBrk="0" hangingPunct="1">
                        <a:defRPr sz="1800" b="1" kern="1200">
                          <a:solidFill>
                            <a:schemeClr val="tx1"/>
                          </a:solidFill>
                          <a:latin typeface="Arial"/>
                        </a:defRPr>
                      </a:lvl9pPr>
                    </a:lstStyle>
                    <a:p>
                      <a:pPr marL="0" marR="0" indent="0" algn="l" defTabSz="457200" rtl="0" eaLnBrk="1" fontAlgn="auto" latinLnBrk="0" hangingPunct="1">
                        <a:lnSpc>
                          <a:spcPct val="115000"/>
                        </a:lnSpc>
                        <a:spcBef>
                          <a:spcPts val="0"/>
                        </a:spcBef>
                        <a:spcAft>
                          <a:spcPts val="0"/>
                        </a:spcAft>
                        <a:buClrTx/>
                        <a:buSzTx/>
                        <a:buFontTx/>
                        <a:buNone/>
                        <a:tabLst/>
                        <a:defRPr/>
                      </a:pPr>
                      <a:r>
                        <a:rPr lang="fr-CA" sz="1800" noProof="0" dirty="0">
                          <a:effectLst/>
                          <a:latin typeface="Arial Narrow" panose="020B0606020202030204" pitchFamily="34" charset="0"/>
                        </a:rPr>
                        <a:t>Hémorragie majeure</a:t>
                      </a:r>
                      <a:endParaRPr lang="fr-CA" sz="2400" b="0" noProof="0" dirty="0">
                        <a:solidFill>
                          <a:schemeClr val="tx1"/>
                        </a:solidFill>
                        <a:effectLst/>
                        <a:latin typeface="Arial Narrow" panose="020B0606020202030204" pitchFamily="34" charset="0"/>
                        <a:ea typeface="Calibri"/>
                        <a:cs typeface="Times New Roman"/>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rgbClr val="183059">
                        <a:alpha val="2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indent="160020" algn="ctr">
                        <a:lnSpc>
                          <a:spcPct val="115000"/>
                        </a:lnSpc>
                        <a:spcBef>
                          <a:spcPts val="0"/>
                        </a:spcBef>
                        <a:spcAft>
                          <a:spcPts val="0"/>
                        </a:spcAft>
                      </a:pPr>
                      <a:endParaRPr lang="en-US" sz="2000" dirty="0">
                        <a:effectLst/>
                        <a:latin typeface="Arial" panose="020B0604020202020204" pitchFamily="34" charset="0"/>
                        <a:ea typeface="Calibri"/>
                        <a:cs typeface="Arial" panose="020B0604020202020204" pitchFamily="34"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rgbClr val="183059">
                        <a:alpha val="2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algn="ctr">
                        <a:lnSpc>
                          <a:spcPct val="115000"/>
                        </a:lnSpc>
                        <a:spcBef>
                          <a:spcPts val="0"/>
                        </a:spcBef>
                        <a:spcAft>
                          <a:spcPts val="0"/>
                        </a:spcAft>
                      </a:pPr>
                      <a:r>
                        <a:rPr lang="en-US" sz="1600" dirty="0">
                          <a:solidFill>
                            <a:srgbClr val="000000"/>
                          </a:solidFill>
                          <a:effectLst/>
                          <a:latin typeface="Arial Narrow" panose="020B0606020202030204" pitchFamily="34" charset="0"/>
                          <a:ea typeface="SimSun"/>
                          <a:cs typeface="Arial" panose="020B0604020202020204" pitchFamily="34" charset="0"/>
                        </a:rPr>
                        <a:t>1,04 (0,90, 1,20)</a:t>
                      </a:r>
                      <a:endParaRPr lang="en-US" sz="2000" dirty="0">
                        <a:effectLst/>
                        <a:latin typeface="Arial Narrow" panose="020B0606020202030204" pitchFamily="34" charset="0"/>
                        <a:ea typeface="Calibri"/>
                        <a:cs typeface="Arial" panose="020B0604020202020204" pitchFamily="34"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rgbClr val="183059">
                        <a:alpha val="20000"/>
                      </a:srgbClr>
                    </a:solidFill>
                  </a:tcPr>
                </a:tc>
                <a:extLst>
                  <a:ext uri="{0D108BD9-81ED-4DB2-BD59-A6C34878D82A}">
                    <a16:rowId xmlns:a16="http://schemas.microsoft.com/office/drawing/2014/main" val="10003"/>
                  </a:ext>
                </a:extLst>
              </a:tr>
              <a:tr h="789197">
                <a:tc>
                  <a:txBody>
                    <a:bodyPr/>
                    <a:lstStyle>
                      <a:lvl1pPr marL="0" algn="l" defTabSz="914400" rtl="0" eaLnBrk="1" latinLnBrk="0" hangingPunct="1">
                        <a:defRPr sz="1800" b="1" kern="1200">
                          <a:solidFill>
                            <a:schemeClr val="tx1"/>
                          </a:solidFill>
                          <a:latin typeface="Arial"/>
                        </a:defRPr>
                      </a:lvl1pPr>
                      <a:lvl2pPr marL="457200" algn="l" defTabSz="914400" rtl="0" eaLnBrk="1" latinLnBrk="0" hangingPunct="1">
                        <a:defRPr sz="1800" b="1" kern="1200">
                          <a:solidFill>
                            <a:schemeClr val="tx1"/>
                          </a:solidFill>
                          <a:latin typeface="Arial"/>
                        </a:defRPr>
                      </a:lvl2pPr>
                      <a:lvl3pPr marL="914400" algn="l" defTabSz="914400" rtl="0" eaLnBrk="1" latinLnBrk="0" hangingPunct="1">
                        <a:defRPr sz="1800" b="1" kern="1200">
                          <a:solidFill>
                            <a:schemeClr val="tx1"/>
                          </a:solidFill>
                          <a:latin typeface="Arial"/>
                        </a:defRPr>
                      </a:lvl3pPr>
                      <a:lvl4pPr marL="1371600" algn="l" defTabSz="914400" rtl="0" eaLnBrk="1" latinLnBrk="0" hangingPunct="1">
                        <a:defRPr sz="1800" b="1" kern="1200">
                          <a:solidFill>
                            <a:schemeClr val="tx1"/>
                          </a:solidFill>
                          <a:latin typeface="Arial"/>
                        </a:defRPr>
                      </a:lvl4pPr>
                      <a:lvl5pPr marL="1828800" algn="l" defTabSz="914400" rtl="0" eaLnBrk="1" latinLnBrk="0" hangingPunct="1">
                        <a:defRPr sz="1800" b="1" kern="1200">
                          <a:solidFill>
                            <a:schemeClr val="tx1"/>
                          </a:solidFill>
                          <a:latin typeface="Arial"/>
                        </a:defRPr>
                      </a:lvl5pPr>
                      <a:lvl6pPr marL="2286000" algn="l" defTabSz="914400" rtl="0" eaLnBrk="1" latinLnBrk="0" hangingPunct="1">
                        <a:defRPr sz="1800" b="1" kern="1200">
                          <a:solidFill>
                            <a:schemeClr val="tx1"/>
                          </a:solidFill>
                          <a:latin typeface="Arial"/>
                        </a:defRPr>
                      </a:lvl6pPr>
                      <a:lvl7pPr marL="2743200" algn="l" defTabSz="914400" rtl="0" eaLnBrk="1" latinLnBrk="0" hangingPunct="1">
                        <a:defRPr sz="1800" b="1" kern="1200">
                          <a:solidFill>
                            <a:schemeClr val="tx1"/>
                          </a:solidFill>
                          <a:latin typeface="Arial"/>
                        </a:defRPr>
                      </a:lvl7pPr>
                      <a:lvl8pPr marL="3200400" algn="l" defTabSz="914400" rtl="0" eaLnBrk="1" latinLnBrk="0" hangingPunct="1">
                        <a:defRPr sz="1800" b="1" kern="1200">
                          <a:solidFill>
                            <a:schemeClr val="tx1"/>
                          </a:solidFill>
                          <a:latin typeface="Arial"/>
                        </a:defRPr>
                      </a:lvl8pPr>
                      <a:lvl9pPr marL="3657600" algn="l" defTabSz="914400" rtl="0" eaLnBrk="1" latinLnBrk="0" hangingPunct="1">
                        <a:defRPr sz="1800" b="1" kern="1200">
                          <a:solidFill>
                            <a:schemeClr val="tx1"/>
                          </a:solidFill>
                          <a:latin typeface="Arial"/>
                        </a:defRPr>
                      </a:lvl9pPr>
                    </a:lstStyle>
                    <a:p>
                      <a:pPr marL="114300" marR="0" indent="0" algn="l" defTabSz="457200" rtl="0" eaLnBrk="1" fontAlgn="auto" latinLnBrk="0" hangingPunct="1">
                        <a:lnSpc>
                          <a:spcPct val="115000"/>
                        </a:lnSpc>
                        <a:spcBef>
                          <a:spcPts val="0"/>
                        </a:spcBef>
                        <a:spcAft>
                          <a:spcPts val="0"/>
                        </a:spcAft>
                        <a:buClrTx/>
                        <a:buSzTx/>
                        <a:buFontTx/>
                        <a:buNone/>
                        <a:tabLst/>
                        <a:defRPr/>
                      </a:pPr>
                      <a:r>
                        <a:rPr lang="fr-CA" sz="1800" b="0" noProof="0" dirty="0">
                          <a:effectLst/>
                          <a:latin typeface="Arial Narrow" panose="020B0606020202030204" pitchFamily="34" charset="0"/>
                        </a:rPr>
                        <a:t>Intracrânienne </a:t>
                      </a:r>
                      <a:endParaRPr lang="fr-CA" sz="2400" b="0" noProof="0" dirty="0">
                        <a:solidFill>
                          <a:schemeClr val="tx1"/>
                        </a:solidFill>
                        <a:effectLst/>
                        <a:latin typeface="Arial Narrow" panose="020B0606020202030204" pitchFamily="34" charset="0"/>
                        <a:ea typeface="Calibri"/>
                        <a:cs typeface="Times New Roman"/>
                      </a:endParaRPr>
                    </a:p>
                  </a:txBody>
                  <a:tcPr marL="68580" marR="68580" marT="0" marB="0" anchor="ctr">
                    <a:lnL>
                      <a:noFill/>
                    </a:lnL>
                    <a:lnR>
                      <a:noFill/>
                    </a:lnR>
                    <a:lnT>
                      <a:noFill/>
                    </a:lnT>
                    <a:lnB w="12700" cmpd="sng">
                      <a:solidFill>
                        <a:srgbClr val="533098"/>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indent="160020" algn="ctr">
                        <a:lnSpc>
                          <a:spcPct val="115000"/>
                        </a:lnSpc>
                        <a:spcBef>
                          <a:spcPts val="0"/>
                        </a:spcBef>
                        <a:spcAft>
                          <a:spcPts val="0"/>
                        </a:spcAft>
                      </a:pPr>
                      <a:endParaRPr lang="en-US" sz="2000" dirty="0">
                        <a:effectLst/>
                        <a:latin typeface="Arial" panose="020B0604020202020204" pitchFamily="34" charset="0"/>
                        <a:ea typeface="Calibri"/>
                        <a:cs typeface="Arial" panose="020B0604020202020204" pitchFamily="34" charset="0"/>
                      </a:endParaRPr>
                    </a:p>
                  </a:txBody>
                  <a:tcPr marL="68580" marR="68580" marT="0" marB="0" anchor="ctr">
                    <a:lnL>
                      <a:noFill/>
                    </a:lnL>
                    <a:lnR>
                      <a:noFill/>
                    </a:lnR>
                    <a:lnT>
                      <a:noFill/>
                    </a:lnT>
                    <a:lnB w="12700" cmpd="sng">
                      <a:solidFill>
                        <a:srgbClr val="533098"/>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algn="ctr">
                        <a:lnSpc>
                          <a:spcPct val="115000"/>
                        </a:lnSpc>
                        <a:spcBef>
                          <a:spcPts val="0"/>
                        </a:spcBef>
                        <a:spcAft>
                          <a:spcPts val="0"/>
                        </a:spcAft>
                      </a:pPr>
                      <a:r>
                        <a:rPr lang="en-US" sz="1600" dirty="0">
                          <a:solidFill>
                            <a:srgbClr val="000000"/>
                          </a:solidFill>
                          <a:effectLst/>
                          <a:latin typeface="Arial Narrow" panose="020B0606020202030204" pitchFamily="34" charset="0"/>
                          <a:ea typeface="SimSun"/>
                          <a:cs typeface="Arial" panose="020B0604020202020204" pitchFamily="34" charset="0"/>
                        </a:rPr>
                        <a:t>0,67* (0,47, 0,93)</a:t>
                      </a:r>
                      <a:endParaRPr lang="en-US" sz="2000" dirty="0">
                        <a:effectLst/>
                        <a:latin typeface="Arial Narrow" panose="020B0606020202030204" pitchFamily="34" charset="0"/>
                        <a:ea typeface="Calibri"/>
                        <a:cs typeface="Arial" panose="020B0604020202020204" pitchFamily="34" charset="0"/>
                      </a:endParaRPr>
                    </a:p>
                  </a:txBody>
                  <a:tcPr marL="68580" marR="68580" marT="0" marB="0" anchor="ctr">
                    <a:lnL>
                      <a:noFill/>
                    </a:lnL>
                    <a:lnR>
                      <a:noFill/>
                    </a:lnR>
                    <a:lnT>
                      <a:noFill/>
                    </a:lnT>
                    <a:lnB w="12700" cmpd="sng">
                      <a:solidFill>
                        <a:srgbClr val="533098"/>
                      </a:solidFill>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bl>
          </a:graphicData>
        </a:graphic>
      </p:graphicFrame>
      <p:sp>
        <p:nvSpPr>
          <p:cNvPr id="22" name="TextBox 21">
            <a:extLst>
              <a:ext uri="{FF2B5EF4-FFF2-40B4-BE49-F238E27FC236}">
                <a16:creationId xmlns:a16="http://schemas.microsoft.com/office/drawing/2014/main" id="{78A885E0-EE3E-4B6D-BE0A-DD0F36515FDE}"/>
              </a:ext>
            </a:extLst>
          </p:cNvPr>
          <p:cNvSpPr txBox="1"/>
          <p:nvPr/>
        </p:nvSpPr>
        <p:spPr>
          <a:xfrm>
            <a:off x="3876787" y="1761549"/>
            <a:ext cx="2238433" cy="3807196"/>
          </a:xfrm>
          <a:prstGeom prst="rect">
            <a:avLst/>
          </a:prstGeom>
          <a:noFill/>
        </p:spPr>
        <p:txBody>
          <a:bodyPr wrap="none" rtlCol="0">
            <a:spAutoFit/>
          </a:bodyPr>
          <a:lstStyle/>
          <a:p>
            <a:pPr algn="ctr">
              <a:lnSpc>
                <a:spcPct val="115000"/>
              </a:lnSpc>
            </a:pPr>
            <a:r>
              <a:rPr lang="en-US" sz="1600" b="1" dirty="0">
                <a:solidFill>
                  <a:prstClr val="black"/>
                </a:solidFill>
                <a:latin typeface="Arial Narrow" panose="020B0606020202030204" pitchFamily="34" charset="0"/>
              </a:rPr>
              <a:t>OLDW</a:t>
            </a:r>
            <a:endParaRPr lang="en-US" sz="2000" b="1" dirty="0">
              <a:solidFill>
                <a:prstClr val="black"/>
              </a:solidFill>
              <a:latin typeface="Arial Narrow" panose="020B0606020202030204" pitchFamily="34" charset="0"/>
            </a:endParaRPr>
          </a:p>
          <a:p>
            <a:pPr algn="ctr">
              <a:lnSpc>
                <a:spcPct val="115000"/>
              </a:lnSpc>
            </a:pPr>
            <a:r>
              <a:rPr lang="en-US" sz="1600" b="1" dirty="0">
                <a:solidFill>
                  <a:prstClr val="black"/>
                </a:solidFill>
                <a:latin typeface="Arial Narrow" panose="020B0606020202030204" pitchFamily="34" charset="0"/>
              </a:rPr>
              <a:t>Rivaroxaban </a:t>
            </a:r>
            <a:r>
              <a:rPr lang="en-US" sz="1600" b="1" dirty="0" err="1">
                <a:solidFill>
                  <a:prstClr val="black"/>
                </a:solidFill>
                <a:latin typeface="Arial Narrow" panose="020B0606020202030204" pitchFamily="34" charset="0"/>
              </a:rPr>
              <a:t>vs</a:t>
            </a:r>
            <a:r>
              <a:rPr lang="en-US" sz="1600" b="1" dirty="0">
                <a:solidFill>
                  <a:prstClr val="black"/>
                </a:solidFill>
                <a:latin typeface="Arial Narrow" panose="020B0606020202030204" pitchFamily="34" charset="0"/>
              </a:rPr>
              <a:t> Warfarine</a:t>
            </a:r>
          </a:p>
          <a:p>
            <a:pPr algn="ctr">
              <a:lnSpc>
                <a:spcPct val="115000"/>
              </a:lnSpc>
            </a:pPr>
            <a:endParaRPr lang="en-US" sz="1400" dirty="0">
              <a:solidFill>
                <a:prstClr val="black"/>
              </a:solidFill>
              <a:latin typeface="Arial Narrow" panose="020B0606020202030204" pitchFamily="34" charset="0"/>
              <a:ea typeface="Calibri"/>
              <a:cs typeface="Times New Roman"/>
            </a:endParaRPr>
          </a:p>
          <a:p>
            <a:pPr algn="ctr">
              <a:lnSpc>
                <a:spcPct val="115000"/>
              </a:lnSpc>
            </a:pPr>
            <a:endParaRPr lang="en-US" sz="1400" dirty="0">
              <a:solidFill>
                <a:prstClr val="black"/>
              </a:solidFill>
              <a:latin typeface="Arial Narrow" panose="020B0606020202030204" pitchFamily="34" charset="0"/>
              <a:ea typeface="Calibri"/>
              <a:cs typeface="Times New Roman"/>
            </a:endParaRPr>
          </a:p>
          <a:p>
            <a:pPr algn="ctr">
              <a:lnSpc>
                <a:spcPct val="115000"/>
              </a:lnSpc>
            </a:pPr>
            <a:r>
              <a:rPr lang="en-US" sz="1600" b="1" dirty="0">
                <a:solidFill>
                  <a:prstClr val="black"/>
                </a:solidFill>
                <a:latin typeface="Arial Narrow" panose="020B0606020202030204" pitchFamily="34" charset="0"/>
                <a:ea typeface="Calibri"/>
                <a:cs typeface="Arial" panose="020B0604020202020204" pitchFamily="34" charset="0"/>
              </a:rPr>
              <a:t>RRI (IC à 95%)</a:t>
            </a:r>
          </a:p>
          <a:p>
            <a:pPr algn="ctr" fontAlgn="ctr"/>
            <a:endParaRPr lang="en-US" sz="2400" dirty="0">
              <a:solidFill>
                <a:prstClr val="black"/>
              </a:solidFill>
              <a:latin typeface="Arial Narrow" panose="020B0606020202030204" pitchFamily="34" charset="0"/>
            </a:endParaRPr>
          </a:p>
          <a:p>
            <a:pPr algn="ctr" fontAlgn="ctr"/>
            <a:r>
              <a:rPr lang="en-US" sz="1600" dirty="0">
                <a:solidFill>
                  <a:prstClr val="black"/>
                </a:solidFill>
                <a:latin typeface="Arial Narrow" panose="020B0606020202030204" pitchFamily="34" charset="0"/>
              </a:rPr>
              <a:t>0,93 (0,72, 1,19)</a:t>
            </a:r>
          </a:p>
          <a:p>
            <a:pPr algn="ctr" fontAlgn="ctr"/>
            <a:endParaRPr lang="en-US" sz="1600" dirty="0">
              <a:solidFill>
                <a:prstClr val="black"/>
              </a:solidFill>
              <a:latin typeface="Arial Narrow" panose="020B0606020202030204" pitchFamily="34" charset="0"/>
            </a:endParaRPr>
          </a:p>
          <a:p>
            <a:pPr algn="ctr" fontAlgn="ctr"/>
            <a:endParaRPr lang="en-US" sz="1600" dirty="0">
              <a:solidFill>
                <a:prstClr val="black"/>
              </a:solidFill>
              <a:latin typeface="Arial Narrow" panose="020B0606020202030204" pitchFamily="34" charset="0"/>
            </a:endParaRPr>
          </a:p>
          <a:p>
            <a:pPr algn="ctr" fontAlgn="ctr"/>
            <a:r>
              <a:rPr lang="en-US" sz="1600" dirty="0">
                <a:solidFill>
                  <a:prstClr val="black"/>
                </a:solidFill>
                <a:latin typeface="Arial Narrow" panose="020B0606020202030204" pitchFamily="34" charset="0"/>
              </a:rPr>
              <a:t>1,04 (0,90, 1,20)</a:t>
            </a:r>
          </a:p>
          <a:p>
            <a:pPr algn="ctr" fontAlgn="ctr"/>
            <a:endParaRPr lang="en-US" sz="1600" dirty="0">
              <a:solidFill>
                <a:prstClr val="black"/>
              </a:solidFill>
              <a:latin typeface="Arial Narrow" panose="020B0606020202030204" pitchFamily="34" charset="0"/>
            </a:endParaRPr>
          </a:p>
          <a:p>
            <a:pPr algn="ctr" fontAlgn="ctr"/>
            <a:endParaRPr lang="en-US" sz="1600" dirty="0">
              <a:solidFill>
                <a:prstClr val="black"/>
              </a:solidFill>
              <a:latin typeface="Arial Narrow" panose="020B0606020202030204" pitchFamily="34" charset="0"/>
            </a:endParaRPr>
          </a:p>
          <a:p>
            <a:pPr algn="ctr" fontAlgn="ctr"/>
            <a:r>
              <a:rPr lang="en-US" sz="1600" dirty="0">
                <a:solidFill>
                  <a:prstClr val="black"/>
                </a:solidFill>
                <a:latin typeface="Arial Narrow" panose="020B0606020202030204" pitchFamily="34" charset="0"/>
              </a:rPr>
              <a:t>0,51*** (0,35, 0,75)</a:t>
            </a:r>
          </a:p>
          <a:p>
            <a:pPr algn="ctr"/>
            <a:endParaRPr lang="en-US" dirty="0">
              <a:solidFill>
                <a:prstClr val="black"/>
              </a:solidFill>
              <a:latin typeface="Arial Narrow" panose="020B0606020202030204" pitchFamily="34" charset="0"/>
            </a:endParaRPr>
          </a:p>
        </p:txBody>
      </p:sp>
      <p:sp>
        <p:nvSpPr>
          <p:cNvPr id="23" name="TextBox 22">
            <a:extLst>
              <a:ext uri="{FF2B5EF4-FFF2-40B4-BE49-F238E27FC236}">
                <a16:creationId xmlns:a16="http://schemas.microsoft.com/office/drawing/2014/main" id="{F1FE63DD-05AD-496B-A20C-F7592D642BBA}"/>
              </a:ext>
            </a:extLst>
          </p:cNvPr>
          <p:cNvSpPr txBox="1"/>
          <p:nvPr/>
        </p:nvSpPr>
        <p:spPr>
          <a:xfrm>
            <a:off x="543575" y="5621868"/>
            <a:ext cx="7635263" cy="261610"/>
          </a:xfrm>
          <a:prstGeom prst="rect">
            <a:avLst/>
          </a:prstGeom>
          <a:noFill/>
        </p:spPr>
        <p:txBody>
          <a:bodyPr wrap="square" rtlCol="0">
            <a:spAutoFit/>
          </a:bodyPr>
          <a:lstStyle/>
          <a:p>
            <a:r>
              <a:rPr lang="en-US" sz="1100" b="1" dirty="0">
                <a:solidFill>
                  <a:prstClr val="black"/>
                </a:solidFill>
                <a:latin typeface="Arial Narrow" panose="020B0606020202030204" pitchFamily="34" charset="0"/>
              </a:rPr>
              <a:t>*p&lt;0,05, **p&lt;0,01, ***p&lt;0,001</a:t>
            </a:r>
          </a:p>
        </p:txBody>
      </p:sp>
      <p:pic>
        <p:nvPicPr>
          <p:cNvPr id="11" name="4E92DA43-5712-40E9-AFDC-2C1062C78C6F" descr="7646DFF2-B812-4635-AA57-5171E34E5A45@chrc">
            <a:extLst>
              <a:ext uri="{FF2B5EF4-FFF2-40B4-BE49-F238E27FC236}">
                <a16:creationId xmlns:a16="http://schemas.microsoft.com/office/drawing/2014/main" id="{77588B77-F268-4574-AED3-C45DC893C8B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46366" y="205884"/>
            <a:ext cx="1494821" cy="85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50619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58CEE0F-12BD-4833-AAE0-5F9373A6CFDE}"/>
              </a:ext>
            </a:extLst>
          </p:cNvPr>
          <p:cNvSpPr/>
          <p:nvPr/>
        </p:nvSpPr>
        <p:spPr>
          <a:xfrm>
            <a:off x="0" y="6274169"/>
            <a:ext cx="9144000" cy="583832"/>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5" name="Picture 4" descr="CHRC-logo_blue.png">
            <a:extLst>
              <a:ext uri="{FF2B5EF4-FFF2-40B4-BE49-F238E27FC236}">
                <a16:creationId xmlns:a16="http://schemas.microsoft.com/office/drawing/2014/main" id="{DF22A7E3-AECA-44A3-83B3-3BD4923641B4}"/>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122908" y="5956716"/>
            <a:ext cx="750084" cy="746371"/>
          </a:xfrm>
          <a:prstGeom prst="rect">
            <a:avLst/>
          </a:prstGeom>
        </p:spPr>
      </p:pic>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0" y="1073457"/>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8545FEA6-91B3-4CEA-BDDB-78E11F2A9A3F}"/>
              </a:ext>
            </a:extLst>
          </p:cNvPr>
          <p:cNvSpPr/>
          <p:nvPr/>
        </p:nvSpPr>
        <p:spPr>
          <a:xfrm>
            <a:off x="161925" y="161141"/>
            <a:ext cx="8068238" cy="646331"/>
          </a:xfrm>
          <a:prstGeom prst="rect">
            <a:avLst/>
          </a:prstGeom>
          <a:noFill/>
        </p:spPr>
        <p:txBody>
          <a:bodyPr wrap="square">
            <a:spAutoFit/>
          </a:bodyPr>
          <a:lstStyle/>
          <a:p>
            <a:pPr>
              <a:defRPr/>
            </a:pPr>
            <a:r>
              <a:rPr lang="fr-FR" sz="3600" b="1" dirty="0">
                <a:solidFill>
                  <a:srgbClr val="002060"/>
                </a:solidFill>
                <a:latin typeface="Arial Narrow" panose="020B0606020202030204" pitchFamily="34" charset="0"/>
              </a:rPr>
              <a:t>Atténuation des biais potentiels</a:t>
            </a:r>
          </a:p>
        </p:txBody>
      </p:sp>
      <p:sp>
        <p:nvSpPr>
          <p:cNvPr id="10" name="Content Placeholder 2">
            <a:extLst>
              <a:ext uri="{FF2B5EF4-FFF2-40B4-BE49-F238E27FC236}">
                <a16:creationId xmlns:a16="http://schemas.microsoft.com/office/drawing/2014/main" id="{87D96954-40B5-450B-BD0F-F6B82C464126}"/>
              </a:ext>
            </a:extLst>
          </p:cNvPr>
          <p:cNvSpPr txBox="1">
            <a:spLocks/>
          </p:cNvSpPr>
          <p:nvPr/>
        </p:nvSpPr>
        <p:spPr>
          <a:xfrm>
            <a:off x="152400" y="994625"/>
            <a:ext cx="8991600" cy="5571460"/>
          </a:xfrm>
          <a:prstGeom prst="rect">
            <a:avLst/>
          </a:prstGeom>
        </p:spPr>
        <p:txBody>
          <a:bodyPr vert="horz" lIns="91440" tIns="45720" rIns="91440" bIns="45720" rtlCol="0">
            <a:normAutofit fontScale="92500"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lnSpc>
                <a:spcPct val="120000"/>
              </a:lnSpc>
              <a:spcBef>
                <a:spcPct val="0"/>
              </a:spcBef>
              <a:buFont typeface="Arial" pitchFamily="34" charset="0"/>
              <a:buChar char="•"/>
              <a:defRPr/>
            </a:pPr>
            <a:endParaRPr lang="fr-CA" sz="1800" dirty="0">
              <a:latin typeface="Calibri"/>
              <a:cs typeface="Calibri"/>
            </a:endParaRPr>
          </a:p>
          <a:p>
            <a:pPr marL="342900" indent="-342900" algn="l">
              <a:lnSpc>
                <a:spcPct val="120000"/>
              </a:lnSpc>
              <a:spcBef>
                <a:spcPct val="0"/>
              </a:spcBef>
              <a:buFont typeface="Arial" pitchFamily="34" charset="0"/>
              <a:buChar char="•"/>
              <a:defRPr/>
            </a:pPr>
            <a:r>
              <a:rPr lang="fr-CA" sz="1800" dirty="0">
                <a:latin typeface="Arial Narrow" pitchFamily="34" charset="0"/>
              </a:rPr>
              <a:t>Le Centre canadien de recherche en cardiologie (CCRC) évalue les conflits d'intérêts auprès de ses instructeurs, planificateurs et gestionnaires et de toute autre personne qui pourrait avoir un contrôle sur le contenu des activités de FMC. Tous les conflits d'intérêts pertinents sont minutieusement examinés par le CCRC en ce qui a trait au juste équilibre, à l'objectivité scientifique des études présentées dans le cadre du programme ainsi qu'aux recommandations sur les soins aux patients. Le CCRC s'est engagé à offrir à ses apprenants des activités de FMC et des documents connexes de grande qualité qui font la promotion des améliorations ou de la qualité dans le milieu des soins de santé, et non d'un produit exclusif présentant un intérêt commercial précis.</a:t>
            </a:r>
          </a:p>
          <a:p>
            <a:pPr algn="l">
              <a:lnSpc>
                <a:spcPct val="120000"/>
              </a:lnSpc>
              <a:spcBef>
                <a:spcPct val="0"/>
              </a:spcBef>
              <a:defRPr/>
            </a:pPr>
            <a:endParaRPr lang="fr-CA" sz="1800" dirty="0">
              <a:latin typeface="Arial Narrow" pitchFamily="34" charset="0"/>
              <a:ea typeface="ＭＳ Ｐゴシック" pitchFamily="34" charset="-128"/>
            </a:endParaRPr>
          </a:p>
          <a:p>
            <a:pPr marL="342900" indent="-342900" algn="l">
              <a:lnSpc>
                <a:spcPct val="120000"/>
              </a:lnSpc>
              <a:spcBef>
                <a:spcPct val="0"/>
              </a:spcBef>
              <a:buFont typeface="Arial" pitchFamily="34" charset="0"/>
              <a:buChar char="•"/>
              <a:defRPr/>
            </a:pPr>
            <a:r>
              <a:rPr lang="fr-CA" sz="1800" dirty="0">
                <a:latin typeface="Arial Narrow" pitchFamily="34" charset="0"/>
              </a:rPr>
              <a:t>Le conférencier a divulgué l'ensemble de ses conflits d'intérêts potentiels avant la mise en œuvre du programme. Le contenu scientifique présenté dans le cadre du présent programme est fondé sur des données probantes, et tout le contenu relatif à la pharmacothérapie est conforme à l'étiquette du produit. Le programme a été examiné par des pairs et est agréé à l'échelle nationale par le Collège des médecins de famille du Canada.</a:t>
            </a:r>
          </a:p>
          <a:p>
            <a:pPr algn="l">
              <a:lnSpc>
                <a:spcPct val="120000"/>
              </a:lnSpc>
              <a:spcBef>
                <a:spcPct val="0"/>
              </a:spcBef>
              <a:defRPr/>
            </a:pPr>
            <a:endParaRPr lang="fr-CA" sz="1800" dirty="0">
              <a:latin typeface="Arial Narrow" pitchFamily="34" charset="0"/>
              <a:ea typeface="ＭＳ Ｐゴシック" pitchFamily="34" charset="-128"/>
            </a:endParaRPr>
          </a:p>
          <a:p>
            <a:pPr marL="342900" indent="-342900" algn="l">
              <a:lnSpc>
                <a:spcPct val="120000"/>
              </a:lnSpc>
              <a:spcBef>
                <a:spcPct val="0"/>
              </a:spcBef>
              <a:buFont typeface="Arial" pitchFamily="34" charset="0"/>
              <a:buChar char="•"/>
              <a:defRPr/>
            </a:pPr>
            <a:r>
              <a:rPr lang="fr-CA" sz="1800" b="1" dirty="0">
                <a:latin typeface="Arial Narrow" pitchFamily="34" charset="0"/>
              </a:rPr>
              <a:t>[Nom du conférencier] </a:t>
            </a:r>
            <a:r>
              <a:rPr lang="fr-CA" sz="1800" dirty="0">
                <a:latin typeface="Arial Narrow" pitchFamily="34" charset="0"/>
              </a:rPr>
              <a:t>a divulgué les renseignements sur ses conflits d'intérêts potentiels au début de la présentation.</a:t>
            </a:r>
            <a:endParaRPr lang="fr-CA" sz="1800" dirty="0">
              <a:latin typeface="Arial Narrow" pitchFamily="34" charset="0"/>
              <a:ea typeface="ＭＳ Ｐゴシック" pitchFamily="34" charset="-128"/>
            </a:endParaRPr>
          </a:p>
        </p:txBody>
      </p:sp>
      <p:pic>
        <p:nvPicPr>
          <p:cNvPr id="11" name="4E92DA43-5712-40E9-AFDC-2C1062C78C6F" descr="7646DFF2-B812-4635-AA57-5171E34E5A45@chrc">
            <a:extLst>
              <a:ext uri="{FF2B5EF4-FFF2-40B4-BE49-F238E27FC236}">
                <a16:creationId xmlns:a16="http://schemas.microsoft.com/office/drawing/2014/main" id="{2297412B-260B-443D-9EC4-15F9E86970B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75497" y="154913"/>
            <a:ext cx="1494821" cy="85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5715998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58CEE0F-12BD-4833-AAE0-5F9373A6CFDE}"/>
              </a:ext>
            </a:extLst>
          </p:cNvPr>
          <p:cNvSpPr/>
          <p:nvPr/>
        </p:nvSpPr>
        <p:spPr>
          <a:xfrm>
            <a:off x="0" y="6274169"/>
            <a:ext cx="9144000" cy="583832"/>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5" name="Picture 4" descr="CHRC-logo_blue.png">
            <a:extLst>
              <a:ext uri="{FF2B5EF4-FFF2-40B4-BE49-F238E27FC236}">
                <a16:creationId xmlns:a16="http://schemas.microsoft.com/office/drawing/2014/main" id="{DF22A7E3-AECA-44A3-83B3-3BD4923641B4}"/>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122908" y="5956716"/>
            <a:ext cx="750084" cy="746371"/>
          </a:xfrm>
          <a:prstGeom prst="rect">
            <a:avLst/>
          </a:prstGeom>
        </p:spPr>
      </p:pic>
      <p:sp>
        <p:nvSpPr>
          <p:cNvPr id="28" name="Rectangle 27">
            <a:extLst>
              <a:ext uri="{FF2B5EF4-FFF2-40B4-BE49-F238E27FC236}">
                <a16:creationId xmlns:a16="http://schemas.microsoft.com/office/drawing/2014/main" id="{C250E6C8-43A8-47E6-B78A-189197B49C48}"/>
              </a:ext>
            </a:extLst>
          </p:cNvPr>
          <p:cNvSpPr/>
          <p:nvPr/>
        </p:nvSpPr>
        <p:spPr>
          <a:xfrm>
            <a:off x="0" y="2026325"/>
            <a:ext cx="9144000" cy="2016224"/>
          </a:xfrm>
          <a:prstGeom prst="rect">
            <a:avLst/>
          </a:prstGeom>
          <a:solidFill>
            <a:srgbClr val="23334E">
              <a:alpha val="79000"/>
            </a:srgbClr>
          </a:solidFill>
          <a:ln w="25400" cap="flat" cmpd="sng" algn="ctr">
            <a:noFill/>
            <a:prstDash val="solid"/>
          </a:ln>
          <a:effectLst/>
        </p:spPr>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29" name="Hexagon 28">
            <a:extLst>
              <a:ext uri="{FF2B5EF4-FFF2-40B4-BE49-F238E27FC236}">
                <a16:creationId xmlns:a16="http://schemas.microsoft.com/office/drawing/2014/main" id="{07D6B309-7923-4781-80FC-868FC8A7E93B}"/>
              </a:ext>
            </a:extLst>
          </p:cNvPr>
          <p:cNvSpPr/>
          <p:nvPr/>
        </p:nvSpPr>
        <p:spPr>
          <a:xfrm>
            <a:off x="151640" y="1212321"/>
            <a:ext cx="1676062" cy="1444880"/>
          </a:xfrm>
          <a:prstGeom prst="hexagon">
            <a:avLst/>
          </a:prstGeom>
          <a:solidFill>
            <a:srgbClr val="30C1D7"/>
          </a:solidFill>
          <a:ln w="25400" cap="flat" cmpd="sng" algn="ctr">
            <a:noFill/>
            <a:prstDash val="solid"/>
          </a:ln>
          <a:effectLst/>
        </p:spPr>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IN" sz="4800" b="1" i="0" u="none" strike="noStrike" kern="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8" name="Rectangle 17">
            <a:extLst>
              <a:ext uri="{FF2B5EF4-FFF2-40B4-BE49-F238E27FC236}">
                <a16:creationId xmlns:a16="http://schemas.microsoft.com/office/drawing/2014/main" id="{B54D5F78-C870-433C-9C85-16DC3597EF2B}"/>
              </a:ext>
            </a:extLst>
          </p:cNvPr>
          <p:cNvSpPr/>
          <p:nvPr/>
        </p:nvSpPr>
        <p:spPr>
          <a:xfrm>
            <a:off x="1827702" y="2157274"/>
            <a:ext cx="6993138" cy="1754326"/>
          </a:xfrm>
          <a:prstGeom prst="rect">
            <a:avLst/>
          </a:prstGeom>
        </p:spPr>
        <p:txBody>
          <a:bodyPr wrap="square">
            <a:spAutoFit/>
          </a:bodyPr>
          <a:lstStyle/>
          <a:p>
            <a:pPr lvl="0" algn="ctr">
              <a:defRPr/>
            </a:pPr>
            <a:r>
              <a:rPr lang="fr-CH" sz="3600" b="1" dirty="0">
                <a:solidFill>
                  <a:prstClr val="white">
                    <a:lumMod val="95000"/>
                  </a:prstClr>
                </a:solidFill>
                <a:latin typeface="Arial Narrow" panose="020B0606020202030204" pitchFamily="34" charset="0"/>
                <a:cs typeface="Candara"/>
              </a:rPr>
              <a:t>Quelles sont les autres implications d’un AOD administré une fois par jour vs deux fois par jour?</a:t>
            </a:r>
            <a:endParaRPr kumimoji="0" lang="fr-CH" sz="3200" b="1" i="0" u="none" strike="noStrike" kern="1200" cap="none" spc="0" normalizeH="0" baseline="0" dirty="0">
              <a:ln>
                <a:noFill/>
              </a:ln>
              <a:solidFill>
                <a:prstClr val="white">
                  <a:lumMod val="95000"/>
                </a:prstClr>
              </a:solidFill>
              <a:effectLst/>
              <a:uLnTx/>
              <a:uFillTx/>
              <a:latin typeface="Arial Narrow" panose="020B0606020202030204" pitchFamily="34" charset="0"/>
              <a:cs typeface="Candara"/>
            </a:endParaRPr>
          </a:p>
        </p:txBody>
      </p:sp>
      <p:pic>
        <p:nvPicPr>
          <p:cNvPr id="1028" name="Picture 4" descr="Related image">
            <a:extLst>
              <a:ext uri="{FF2B5EF4-FFF2-40B4-BE49-F238E27FC236}">
                <a16:creationId xmlns:a16="http://schemas.microsoft.com/office/drawing/2014/main" id="{B4D5743E-24DC-4C0F-B336-0E7994D2F6E2}"/>
              </a:ext>
            </a:extLst>
          </p:cNvPr>
          <p:cNvPicPr>
            <a:picLocks noChangeAspect="1" noChangeArrowheads="1"/>
          </p:cNvPicPr>
          <p:nvPr/>
        </p:nvPicPr>
        <p:blipFill>
          <a:blip r:embed="rId5" cstate="hqprint">
            <a:lum bright="70000" contrast="-70000"/>
            <a:extLst>
              <a:ext uri="{28A0092B-C50C-407E-A947-70E740481C1C}">
                <a14:useLocalDpi xmlns:a14="http://schemas.microsoft.com/office/drawing/2010/main" val="0"/>
              </a:ext>
            </a:extLst>
          </a:blip>
          <a:srcRect/>
          <a:stretch>
            <a:fillRect/>
          </a:stretch>
        </p:blipFill>
        <p:spPr bwMode="auto">
          <a:xfrm>
            <a:off x="468507" y="1427447"/>
            <a:ext cx="1094480" cy="1094480"/>
          </a:xfrm>
          <a:prstGeom prst="rect">
            <a:avLst/>
          </a:prstGeom>
          <a:noFill/>
          <a:extLst>
            <a:ext uri="{909E8E84-426E-40DD-AFC4-6F175D3DCCD1}">
              <a14:hiddenFill xmlns:a14="http://schemas.microsoft.com/office/drawing/2010/main">
                <a:solidFill>
                  <a:srgbClr val="FFFFFF"/>
                </a:solidFill>
              </a14:hiddenFill>
            </a:ext>
          </a:extLst>
        </p:spPr>
      </p:pic>
      <p:pic>
        <p:nvPicPr>
          <p:cNvPr id="9" name="4E92DA43-5712-40E9-AFDC-2C1062C78C6F" descr="7646DFF2-B812-4635-AA57-5171E34E5A45@chrc">
            <a:extLst>
              <a:ext uri="{FF2B5EF4-FFF2-40B4-BE49-F238E27FC236}">
                <a16:creationId xmlns:a16="http://schemas.microsoft.com/office/drawing/2014/main" id="{E012CF82-5790-498B-B70D-237BAD619574}"/>
              </a:ext>
            </a:extLst>
          </p:cNvPr>
          <p:cNvPicPr>
            <a:picLocks noChangeAspect="1" noChangeArrowheads="1"/>
          </p:cNvPicPr>
          <p:nvPr/>
        </p:nvPicPr>
        <p:blipFill>
          <a:blip r:embed="rId6" cstate="hqprint">
            <a:lum bright="70000" contrast="-70000"/>
            <a:extLst>
              <a:ext uri="{28A0092B-C50C-407E-A947-70E740481C1C}">
                <a14:useLocalDpi xmlns:a14="http://schemas.microsoft.com/office/drawing/2010/main" val="0"/>
              </a:ext>
            </a:extLst>
          </a:blip>
          <a:srcRect/>
          <a:stretch>
            <a:fillRect/>
          </a:stretch>
        </p:blipFill>
        <p:spPr bwMode="auto">
          <a:xfrm>
            <a:off x="180222" y="6359924"/>
            <a:ext cx="729613" cy="415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0389496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6448" y="1225130"/>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8545FEA6-91B3-4CEA-BDDB-78E11F2A9A3F}"/>
              </a:ext>
            </a:extLst>
          </p:cNvPr>
          <p:cNvSpPr/>
          <p:nvPr/>
        </p:nvSpPr>
        <p:spPr>
          <a:xfrm>
            <a:off x="161925" y="56173"/>
            <a:ext cx="6842557" cy="1077218"/>
          </a:xfrm>
          <a:prstGeom prst="rect">
            <a:avLst/>
          </a:prstGeom>
          <a:noFill/>
        </p:spPr>
        <p:txBody>
          <a:bodyPr wrap="square">
            <a:spAutoFit/>
          </a:bodyPr>
          <a:lstStyle/>
          <a:p>
            <a:pPr lvl="0">
              <a:defRPr/>
            </a:pPr>
            <a:r>
              <a:rPr lang="fr-LU" sz="3200" b="1" dirty="0">
                <a:solidFill>
                  <a:srgbClr val="183059"/>
                </a:solidFill>
                <a:latin typeface="Arial Narrow" panose="020B0606020202030204" pitchFamily="34" charset="0"/>
                <a:cs typeface="Aharoni" panose="02010803020104030203" pitchFamily="2" charset="-79"/>
              </a:rPr>
              <a:t>Considérations posologiques et implications d’une seule dose manquée</a:t>
            </a:r>
            <a:endParaRPr kumimoji="0" lang="fr-LU" sz="3200" b="1" i="0" u="none" strike="noStrike" kern="1200" cap="none" spc="0" normalizeH="0" baseline="0" dirty="0">
              <a:ln>
                <a:noFill/>
              </a:ln>
              <a:solidFill>
                <a:srgbClr val="183059"/>
              </a:solidFill>
              <a:effectLst/>
              <a:uLnTx/>
              <a:uFillTx/>
              <a:latin typeface="Arial Narrow" panose="020B0606020202030204" pitchFamily="34" charset="0"/>
              <a:cs typeface="Aharoni" panose="02010803020104030203" pitchFamily="2" charset="-79"/>
            </a:endParaRPr>
          </a:p>
        </p:txBody>
      </p:sp>
      <p:sp>
        <p:nvSpPr>
          <p:cNvPr id="12" name="Rectangle 11">
            <a:extLst>
              <a:ext uri="{FF2B5EF4-FFF2-40B4-BE49-F238E27FC236}">
                <a16:creationId xmlns:a16="http://schemas.microsoft.com/office/drawing/2014/main" id="{2AECBCDA-5E07-409A-8F17-E36050586DFB}"/>
              </a:ext>
            </a:extLst>
          </p:cNvPr>
          <p:cNvSpPr/>
          <p:nvPr/>
        </p:nvSpPr>
        <p:spPr>
          <a:xfrm>
            <a:off x="0" y="6401169"/>
            <a:ext cx="9144000" cy="456831"/>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13" name="Picture 12" descr="CHRC-logo_blue.png">
            <a:extLst>
              <a:ext uri="{FF2B5EF4-FFF2-40B4-BE49-F238E27FC236}">
                <a16:creationId xmlns:a16="http://schemas.microsoft.com/office/drawing/2014/main" id="{F5F338AB-7CB1-4E75-B69F-7A7105565674}"/>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206029" y="6085781"/>
            <a:ext cx="716292" cy="712746"/>
          </a:xfrm>
          <a:prstGeom prst="rect">
            <a:avLst/>
          </a:prstGeom>
        </p:spPr>
      </p:pic>
      <p:sp>
        <p:nvSpPr>
          <p:cNvPr id="19" name="TextBox 18">
            <a:extLst>
              <a:ext uri="{FF2B5EF4-FFF2-40B4-BE49-F238E27FC236}">
                <a16:creationId xmlns:a16="http://schemas.microsoft.com/office/drawing/2014/main" id="{DD041CE8-6410-4D88-A7E0-1DB97C72B760}"/>
              </a:ext>
            </a:extLst>
          </p:cNvPr>
          <p:cNvSpPr txBox="1"/>
          <p:nvPr/>
        </p:nvSpPr>
        <p:spPr>
          <a:xfrm>
            <a:off x="221679" y="6514168"/>
            <a:ext cx="4548179" cy="230832"/>
          </a:xfrm>
          <a:prstGeom prst="rect">
            <a:avLst/>
          </a:prstGeom>
          <a:noFill/>
        </p:spPr>
        <p:txBody>
          <a:bodyPr wrap="square" rtlCol="0">
            <a:spAutoFit/>
          </a:bodyPr>
          <a:lstStyle/>
          <a:p>
            <a:pPr lvl="0">
              <a:defRPr/>
            </a:pPr>
            <a:r>
              <a:rPr lang="en-GB" sz="900" dirty="0" err="1">
                <a:solidFill>
                  <a:prstClr val="white"/>
                </a:solidFill>
                <a:latin typeface="Arial Narrow" panose="020B0606020202030204" pitchFamily="34" charset="0"/>
              </a:rPr>
              <a:t>Vrijens</a:t>
            </a:r>
            <a:r>
              <a:rPr lang="en-GB" sz="900" dirty="0">
                <a:solidFill>
                  <a:prstClr val="white"/>
                </a:solidFill>
                <a:latin typeface="Arial Narrow" panose="020B0606020202030204" pitchFamily="34" charset="0"/>
              </a:rPr>
              <a:t> B, </a:t>
            </a:r>
            <a:r>
              <a:rPr lang="en-GB" sz="900" dirty="0" err="1">
                <a:solidFill>
                  <a:prstClr val="white"/>
                </a:solidFill>
                <a:latin typeface="Arial Narrow" panose="020B0606020202030204" pitchFamily="34" charset="0"/>
              </a:rPr>
              <a:t>Heidbuchel</a:t>
            </a:r>
            <a:r>
              <a:rPr lang="en-GB" sz="900" dirty="0">
                <a:solidFill>
                  <a:prstClr val="white"/>
                </a:solidFill>
                <a:latin typeface="Arial Narrow" panose="020B0606020202030204" pitchFamily="34" charset="0"/>
              </a:rPr>
              <a:t> H.  </a:t>
            </a:r>
            <a:r>
              <a:rPr lang="en-GB" sz="900" dirty="0" err="1">
                <a:solidFill>
                  <a:prstClr val="white"/>
                </a:solidFill>
                <a:latin typeface="Arial Narrow" panose="020B0606020202030204" pitchFamily="34" charset="0"/>
              </a:rPr>
              <a:t>Europace</a:t>
            </a:r>
            <a:r>
              <a:rPr lang="en-GB" sz="900" dirty="0">
                <a:solidFill>
                  <a:prstClr val="white"/>
                </a:solidFill>
                <a:latin typeface="Arial Narrow" panose="020B0606020202030204" pitchFamily="34" charset="0"/>
              </a:rPr>
              <a:t>. 2015 Apr;17(4):514-23.</a:t>
            </a:r>
          </a:p>
        </p:txBody>
      </p:sp>
      <p:sp>
        <p:nvSpPr>
          <p:cNvPr id="11" name="Rectangle 10">
            <a:extLst>
              <a:ext uri="{FF2B5EF4-FFF2-40B4-BE49-F238E27FC236}">
                <a16:creationId xmlns:a16="http://schemas.microsoft.com/office/drawing/2014/main" id="{14885796-7823-4E94-9B70-F75005571E2C}"/>
              </a:ext>
            </a:extLst>
          </p:cNvPr>
          <p:cNvSpPr/>
          <p:nvPr/>
        </p:nvSpPr>
        <p:spPr>
          <a:xfrm>
            <a:off x="4552961" y="2397184"/>
            <a:ext cx="4652401" cy="3785652"/>
          </a:xfrm>
          <a:prstGeom prst="rect">
            <a:avLst/>
          </a:prstGeom>
        </p:spPr>
        <p:txBody>
          <a:bodyPr wrap="square">
            <a:spAutoFit/>
          </a:bodyPr>
          <a:lstStyle/>
          <a:p>
            <a:pPr marL="285750" indent="-285750" defTabSz="914400">
              <a:buClr>
                <a:srgbClr val="00B0F0"/>
              </a:buClr>
              <a:buFont typeface="Wingdings" panose="05000000000000000000" pitchFamily="2" charset="2"/>
              <a:buChar char="§"/>
            </a:pPr>
            <a:r>
              <a:rPr lang="fr-BE" sz="1600" b="1" dirty="0">
                <a:solidFill>
                  <a:srgbClr val="575756"/>
                </a:solidFill>
                <a:latin typeface="Arial Narrow" panose="020B0606020202030204" pitchFamily="34" charset="0"/>
              </a:rPr>
              <a:t>Les effets comparatifs de la prescription de la même dose quotidienne totale, administrée soit 1 fois par jour (QD) soit la moitié de la dose 2 fois par jour (BID), pour le même médicament, ou pour 2 médicaments ayant les mêmes paramètres pharmacocinétiques :</a:t>
            </a:r>
          </a:p>
          <a:p>
            <a:pPr marL="285750" indent="-285750" defTabSz="914400">
              <a:buClr>
                <a:srgbClr val="00B0F0"/>
              </a:buClr>
              <a:buFont typeface="Wingdings" panose="05000000000000000000" pitchFamily="2" charset="2"/>
              <a:buChar char="§"/>
            </a:pPr>
            <a:endParaRPr lang="fr-BE" sz="1600" b="1" dirty="0">
              <a:solidFill>
                <a:srgbClr val="575756"/>
              </a:solidFill>
              <a:latin typeface="Arial Narrow" panose="020B0606020202030204" pitchFamily="34" charset="0"/>
            </a:endParaRPr>
          </a:p>
          <a:p>
            <a:pPr marL="285750" indent="-285750" defTabSz="914400">
              <a:buClr>
                <a:srgbClr val="00B0F0"/>
              </a:buClr>
              <a:buFont typeface="Wingdings" panose="05000000000000000000" pitchFamily="2" charset="2"/>
              <a:buChar char="§"/>
            </a:pPr>
            <a:endParaRPr lang="fr-BE" sz="1600" b="1" dirty="0">
              <a:solidFill>
                <a:srgbClr val="575756"/>
              </a:solidFill>
              <a:latin typeface="Arial Narrow" panose="020B0606020202030204" pitchFamily="34" charset="0"/>
            </a:endParaRPr>
          </a:p>
          <a:p>
            <a:pPr marL="285750" indent="-285750" defTabSz="914400">
              <a:buClr>
                <a:srgbClr val="00B0F0"/>
              </a:buClr>
              <a:buFont typeface="Wingdings" panose="05000000000000000000" pitchFamily="2" charset="2"/>
              <a:buChar char="§"/>
            </a:pPr>
            <a:r>
              <a:rPr lang="fr-BE" sz="1600" b="1" dirty="0">
                <a:solidFill>
                  <a:srgbClr val="575756"/>
                </a:solidFill>
                <a:latin typeface="Arial Narrow" panose="020B0606020202030204" pitchFamily="34" charset="0"/>
              </a:rPr>
              <a:t>Un schéma posologique biquotidien a moins tendance à produire des concentrations élevées ou faibles d’anticoagulants et aux effets associés. </a:t>
            </a:r>
          </a:p>
          <a:p>
            <a:pPr marL="285750" indent="-285750" defTabSz="914400">
              <a:buClr>
                <a:srgbClr val="00B0F0"/>
              </a:buClr>
              <a:buFont typeface="Wingdings" panose="05000000000000000000" pitchFamily="2" charset="2"/>
              <a:buChar char="§"/>
            </a:pPr>
            <a:endParaRPr lang="fr-BE" sz="1600" b="1" dirty="0">
              <a:solidFill>
                <a:srgbClr val="575756"/>
              </a:solidFill>
              <a:latin typeface="Arial Narrow" panose="020B0606020202030204" pitchFamily="34" charset="0"/>
            </a:endParaRPr>
          </a:p>
          <a:p>
            <a:pPr marL="285750" indent="-285750" defTabSz="914400">
              <a:buClr>
                <a:srgbClr val="00B0F0"/>
              </a:buClr>
              <a:buFont typeface="Wingdings" panose="05000000000000000000" pitchFamily="2" charset="2"/>
              <a:buChar char="§"/>
            </a:pPr>
            <a:r>
              <a:rPr lang="fr-BE" sz="1600" b="1" dirty="0">
                <a:solidFill>
                  <a:srgbClr val="575756"/>
                </a:solidFill>
                <a:latin typeface="Arial Narrow" panose="020B0606020202030204" pitchFamily="34" charset="0"/>
              </a:rPr>
              <a:t>Sauter une dose lorsque la posologie est uniquotidienne comparativement à biquotidienne a un impact disproportionnellement plus élevé</a:t>
            </a:r>
            <a:endParaRPr lang="fr-BE" sz="1600" dirty="0">
              <a:solidFill>
                <a:srgbClr val="575756"/>
              </a:solidFill>
              <a:latin typeface="Arial Narrow" panose="020B0606020202030204" pitchFamily="34" charset="0"/>
            </a:endParaRPr>
          </a:p>
        </p:txBody>
      </p:sp>
      <p:sp>
        <p:nvSpPr>
          <p:cNvPr id="14" name="TextBox 13">
            <a:extLst>
              <a:ext uri="{FF2B5EF4-FFF2-40B4-BE49-F238E27FC236}">
                <a16:creationId xmlns:a16="http://schemas.microsoft.com/office/drawing/2014/main" id="{82F9476D-3E42-4A49-AFF5-D5F1D94DD396}"/>
              </a:ext>
            </a:extLst>
          </p:cNvPr>
          <p:cNvSpPr txBox="1"/>
          <p:nvPr/>
        </p:nvSpPr>
        <p:spPr>
          <a:xfrm>
            <a:off x="82550" y="1258759"/>
            <a:ext cx="9055002" cy="615553"/>
          </a:xfrm>
          <a:prstGeom prst="rect">
            <a:avLst/>
          </a:prstGeom>
          <a:noFill/>
        </p:spPr>
        <p:txBody>
          <a:bodyPr wrap="square" rtlCol="0">
            <a:spAutoFit/>
          </a:bodyPr>
          <a:lstStyle/>
          <a:p>
            <a:pPr algn="ctr" defTabSz="914400"/>
            <a:r>
              <a:rPr lang="fr-BE" sz="1600" b="1" dirty="0">
                <a:solidFill>
                  <a:srgbClr val="ECEEEF">
                    <a:lumMod val="25000"/>
                  </a:srgbClr>
                </a:solidFill>
                <a:latin typeface="Arial Narrow" panose="020B0606020202030204" pitchFamily="34" charset="0"/>
              </a:rPr>
              <a:t>Le dosage a également des implications sur l’impact d’une seule dose manquée. </a:t>
            </a:r>
          </a:p>
          <a:p>
            <a:pPr algn="ctr" defTabSz="914400"/>
            <a:r>
              <a:rPr lang="fr-BE" sz="1600" b="1" dirty="0">
                <a:solidFill>
                  <a:srgbClr val="ECEEEF">
                    <a:lumMod val="25000"/>
                  </a:srgbClr>
                </a:solidFill>
                <a:latin typeface="Arial Narrow" panose="020B0606020202030204" pitchFamily="34" charset="0"/>
              </a:rPr>
              <a:t>Une dose manquée de médicament QD</a:t>
            </a:r>
            <a:r>
              <a:rPr lang="fr-BE" b="1" dirty="0">
                <a:solidFill>
                  <a:srgbClr val="FF0000"/>
                </a:solidFill>
                <a:latin typeface="Arial Narrow" panose="020B0606020202030204" pitchFamily="34" charset="0"/>
              </a:rPr>
              <a:t> </a:t>
            </a:r>
            <a:r>
              <a:rPr lang="fr-BE" b="1" dirty="0">
                <a:solidFill>
                  <a:srgbClr val="0070C0"/>
                </a:solidFill>
                <a:latin typeface="Arial Narrow" panose="020B0606020202030204" pitchFamily="34" charset="0"/>
              </a:rPr>
              <a:t>≠ </a:t>
            </a:r>
            <a:r>
              <a:rPr lang="fr-BE" sz="1600" b="1" dirty="0">
                <a:solidFill>
                  <a:srgbClr val="ECEEEF">
                    <a:lumMod val="25000"/>
                  </a:srgbClr>
                </a:solidFill>
                <a:latin typeface="Arial Narrow" panose="020B0606020202030204" pitchFamily="34" charset="0"/>
              </a:rPr>
              <a:t>Une dose manquée de médicament BID</a:t>
            </a:r>
          </a:p>
        </p:txBody>
      </p:sp>
      <p:pic>
        <p:nvPicPr>
          <p:cNvPr id="3" name="Picture 2" descr="A close up of a logo&#10;&#10;Description automatically generated">
            <a:extLst>
              <a:ext uri="{FF2B5EF4-FFF2-40B4-BE49-F238E27FC236}">
                <a16:creationId xmlns:a16="http://schemas.microsoft.com/office/drawing/2014/main" id="{F86ADE3C-2609-4C68-B8F7-D94113D417CE}"/>
              </a:ext>
            </a:extLst>
          </p:cNvPr>
          <p:cNvPicPr>
            <a:picLocks noChangeAspect="1"/>
          </p:cNvPicPr>
          <p:nvPr/>
        </p:nvPicPr>
        <p:blipFill>
          <a:blip r:embed="rId5" cstate="print">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83693" y="1647291"/>
            <a:ext cx="4187370" cy="4879497"/>
          </a:xfrm>
          <a:prstGeom prst="rect">
            <a:avLst/>
          </a:prstGeom>
        </p:spPr>
      </p:pic>
      <p:sp>
        <p:nvSpPr>
          <p:cNvPr id="2" name="ZoneTexte 1"/>
          <p:cNvSpPr txBox="1"/>
          <p:nvPr/>
        </p:nvSpPr>
        <p:spPr>
          <a:xfrm>
            <a:off x="1677880" y="1987311"/>
            <a:ext cx="2364126" cy="261610"/>
          </a:xfrm>
          <a:prstGeom prst="rect">
            <a:avLst/>
          </a:prstGeom>
          <a:solidFill>
            <a:schemeClr val="bg1"/>
          </a:solidFill>
        </p:spPr>
        <p:txBody>
          <a:bodyPr wrap="square" rtlCol="0">
            <a:spAutoFit/>
          </a:bodyPr>
          <a:lstStyle/>
          <a:p>
            <a:r>
              <a:rPr lang="fr-CA" sz="1100" b="1" dirty="0">
                <a:solidFill>
                  <a:srgbClr val="494748"/>
                </a:solidFill>
                <a:latin typeface="Arial Narrow" panose="020B0606020202030204" pitchFamily="34" charset="0"/>
              </a:rPr>
              <a:t>1 dose manquée de médicament BID</a:t>
            </a:r>
            <a:endParaRPr lang="fr-FR" sz="1100" b="1" dirty="0">
              <a:solidFill>
                <a:srgbClr val="494748"/>
              </a:solidFill>
              <a:latin typeface="Arial Narrow" panose="020B0606020202030204" pitchFamily="34" charset="0"/>
            </a:endParaRPr>
          </a:p>
        </p:txBody>
      </p:sp>
      <p:sp>
        <p:nvSpPr>
          <p:cNvPr id="4" name="ZoneTexte 3"/>
          <p:cNvSpPr txBox="1"/>
          <p:nvPr/>
        </p:nvSpPr>
        <p:spPr>
          <a:xfrm>
            <a:off x="2177378" y="4034346"/>
            <a:ext cx="1258426" cy="261610"/>
          </a:xfrm>
          <a:prstGeom prst="rect">
            <a:avLst/>
          </a:prstGeom>
          <a:solidFill>
            <a:schemeClr val="bg1"/>
          </a:solidFill>
        </p:spPr>
        <p:txBody>
          <a:bodyPr wrap="square" rtlCol="0">
            <a:spAutoFit/>
          </a:bodyPr>
          <a:lstStyle/>
          <a:p>
            <a:r>
              <a:rPr lang="fr-CA" sz="1100" b="1" dirty="0">
                <a:solidFill>
                  <a:srgbClr val="494748"/>
                </a:solidFill>
                <a:latin typeface="Arial Narrow" panose="020B0606020202030204" pitchFamily="34" charset="0"/>
              </a:rPr>
              <a:t>Médicament 2 f/j</a:t>
            </a:r>
            <a:endParaRPr lang="fr-FR" sz="1100" b="1" dirty="0">
              <a:solidFill>
                <a:srgbClr val="494748"/>
              </a:solidFill>
              <a:latin typeface="Arial Narrow" panose="020B0606020202030204" pitchFamily="34" charset="0"/>
            </a:endParaRPr>
          </a:p>
        </p:txBody>
      </p:sp>
      <p:sp>
        <p:nvSpPr>
          <p:cNvPr id="5" name="ZoneTexte 4"/>
          <p:cNvSpPr txBox="1"/>
          <p:nvPr/>
        </p:nvSpPr>
        <p:spPr>
          <a:xfrm>
            <a:off x="2177378" y="4252679"/>
            <a:ext cx="1364958" cy="261610"/>
          </a:xfrm>
          <a:prstGeom prst="rect">
            <a:avLst/>
          </a:prstGeom>
          <a:solidFill>
            <a:schemeClr val="bg1"/>
          </a:solidFill>
        </p:spPr>
        <p:txBody>
          <a:bodyPr wrap="square" rtlCol="0">
            <a:spAutoFit/>
          </a:bodyPr>
          <a:lstStyle/>
          <a:p>
            <a:r>
              <a:rPr lang="fr-CA" sz="1100" b="1" dirty="0">
                <a:solidFill>
                  <a:srgbClr val="494748"/>
                </a:solidFill>
                <a:latin typeface="Arial Narrow" panose="020B0606020202030204" pitchFamily="34" charset="0"/>
              </a:rPr>
              <a:t>Médicament 1 f/j</a:t>
            </a:r>
            <a:endParaRPr lang="fr-FR" sz="1100" b="1" dirty="0">
              <a:solidFill>
                <a:srgbClr val="494748"/>
              </a:solidFill>
              <a:latin typeface="Arial Narrow" panose="020B0606020202030204" pitchFamily="34" charset="0"/>
            </a:endParaRPr>
          </a:p>
        </p:txBody>
      </p:sp>
      <p:sp>
        <p:nvSpPr>
          <p:cNvPr id="6" name="ZoneTexte 5"/>
          <p:cNvSpPr txBox="1"/>
          <p:nvPr/>
        </p:nvSpPr>
        <p:spPr>
          <a:xfrm>
            <a:off x="1677880" y="3799643"/>
            <a:ext cx="426720" cy="261610"/>
          </a:xfrm>
          <a:prstGeom prst="rect">
            <a:avLst/>
          </a:prstGeom>
          <a:noFill/>
        </p:spPr>
        <p:txBody>
          <a:bodyPr wrap="none" rtlCol="0">
            <a:spAutoFit/>
          </a:bodyPr>
          <a:lstStyle/>
          <a:p>
            <a:r>
              <a:rPr lang="fr-CA" sz="1100" dirty="0"/>
              <a:t>Jour</a:t>
            </a:r>
            <a:endParaRPr lang="fr-FR" sz="1100" dirty="0"/>
          </a:p>
        </p:txBody>
      </p:sp>
      <p:pic>
        <p:nvPicPr>
          <p:cNvPr id="20" name="4E92DA43-5712-40E9-AFDC-2C1062C78C6F" descr="7646DFF2-B812-4635-AA57-5171E34E5A45@chrc">
            <a:extLst>
              <a:ext uri="{FF2B5EF4-FFF2-40B4-BE49-F238E27FC236}">
                <a16:creationId xmlns:a16="http://schemas.microsoft.com/office/drawing/2014/main" id="{3A56DBD6-8CB8-41C4-866B-DE97C9E6793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46366" y="205884"/>
            <a:ext cx="1494821" cy="85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8235020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6448" y="1225130"/>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8545FEA6-91B3-4CEA-BDDB-78E11F2A9A3F}"/>
              </a:ext>
            </a:extLst>
          </p:cNvPr>
          <p:cNvSpPr/>
          <p:nvPr/>
        </p:nvSpPr>
        <p:spPr>
          <a:xfrm>
            <a:off x="161925" y="56173"/>
            <a:ext cx="6842557" cy="1077218"/>
          </a:xfrm>
          <a:prstGeom prst="rect">
            <a:avLst/>
          </a:prstGeom>
          <a:noFill/>
        </p:spPr>
        <p:txBody>
          <a:bodyPr wrap="square">
            <a:spAutoFit/>
          </a:bodyPr>
          <a:lstStyle/>
          <a:p>
            <a:pPr lvl="0">
              <a:defRPr/>
            </a:pPr>
            <a:r>
              <a:rPr lang="fr-LU" sz="3200" b="1" dirty="0">
                <a:solidFill>
                  <a:srgbClr val="183059"/>
                </a:solidFill>
                <a:latin typeface="Arial Narrow" panose="020B0606020202030204" pitchFamily="34" charset="0"/>
                <a:cs typeface="Aharoni" panose="02010803020104030203" pitchFamily="2" charset="-79"/>
              </a:rPr>
              <a:t>Considérations posologiques et implications d’une seule dose manquée</a:t>
            </a:r>
            <a:endParaRPr kumimoji="0" lang="fr-LU" sz="3200" b="1" i="0" u="none" strike="noStrike" kern="1200" cap="none" spc="0" normalizeH="0" baseline="0" dirty="0">
              <a:ln>
                <a:noFill/>
              </a:ln>
              <a:solidFill>
                <a:srgbClr val="183059"/>
              </a:solidFill>
              <a:effectLst/>
              <a:uLnTx/>
              <a:uFillTx/>
              <a:latin typeface="Arial Narrow" panose="020B0606020202030204" pitchFamily="34" charset="0"/>
              <a:cs typeface="Aharoni" panose="02010803020104030203" pitchFamily="2" charset="-79"/>
            </a:endParaRPr>
          </a:p>
        </p:txBody>
      </p:sp>
      <p:sp>
        <p:nvSpPr>
          <p:cNvPr id="12" name="Rectangle 11">
            <a:extLst>
              <a:ext uri="{FF2B5EF4-FFF2-40B4-BE49-F238E27FC236}">
                <a16:creationId xmlns:a16="http://schemas.microsoft.com/office/drawing/2014/main" id="{2AECBCDA-5E07-409A-8F17-E36050586DFB}"/>
              </a:ext>
            </a:extLst>
          </p:cNvPr>
          <p:cNvSpPr/>
          <p:nvPr/>
        </p:nvSpPr>
        <p:spPr>
          <a:xfrm>
            <a:off x="0" y="6401169"/>
            <a:ext cx="9144000" cy="456831"/>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13" name="Picture 12" descr="CHRC-logo_blue.png">
            <a:extLst>
              <a:ext uri="{FF2B5EF4-FFF2-40B4-BE49-F238E27FC236}">
                <a16:creationId xmlns:a16="http://schemas.microsoft.com/office/drawing/2014/main" id="{F5F338AB-7CB1-4E75-B69F-7A7105565674}"/>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206029" y="6085781"/>
            <a:ext cx="716292" cy="712746"/>
          </a:xfrm>
          <a:prstGeom prst="rect">
            <a:avLst/>
          </a:prstGeom>
        </p:spPr>
      </p:pic>
      <p:sp>
        <p:nvSpPr>
          <p:cNvPr id="19" name="TextBox 18">
            <a:extLst>
              <a:ext uri="{FF2B5EF4-FFF2-40B4-BE49-F238E27FC236}">
                <a16:creationId xmlns:a16="http://schemas.microsoft.com/office/drawing/2014/main" id="{DD041CE8-6410-4D88-A7E0-1DB97C72B760}"/>
              </a:ext>
            </a:extLst>
          </p:cNvPr>
          <p:cNvSpPr txBox="1"/>
          <p:nvPr/>
        </p:nvSpPr>
        <p:spPr>
          <a:xfrm>
            <a:off x="221679" y="6514168"/>
            <a:ext cx="4548179" cy="230832"/>
          </a:xfrm>
          <a:prstGeom prst="rect">
            <a:avLst/>
          </a:prstGeom>
          <a:noFill/>
        </p:spPr>
        <p:txBody>
          <a:bodyPr wrap="square" rtlCol="0">
            <a:spAutoFit/>
          </a:bodyPr>
          <a:lstStyle/>
          <a:p>
            <a:pPr lvl="0">
              <a:defRPr/>
            </a:pPr>
            <a:r>
              <a:rPr lang="en-GB" sz="900" dirty="0" err="1">
                <a:solidFill>
                  <a:prstClr val="white"/>
                </a:solidFill>
                <a:latin typeface="Arial Narrow" panose="020B0606020202030204" pitchFamily="34" charset="0"/>
              </a:rPr>
              <a:t>Vrijens</a:t>
            </a:r>
            <a:r>
              <a:rPr lang="en-GB" sz="900" dirty="0">
                <a:solidFill>
                  <a:prstClr val="white"/>
                </a:solidFill>
                <a:latin typeface="Arial Narrow" panose="020B0606020202030204" pitchFamily="34" charset="0"/>
              </a:rPr>
              <a:t> B, </a:t>
            </a:r>
            <a:r>
              <a:rPr lang="en-GB" sz="900" dirty="0" err="1">
                <a:solidFill>
                  <a:prstClr val="white"/>
                </a:solidFill>
                <a:latin typeface="Arial Narrow" panose="020B0606020202030204" pitchFamily="34" charset="0"/>
              </a:rPr>
              <a:t>Heidbuchel</a:t>
            </a:r>
            <a:r>
              <a:rPr lang="en-GB" sz="900" dirty="0">
                <a:solidFill>
                  <a:prstClr val="white"/>
                </a:solidFill>
                <a:latin typeface="Arial Narrow" panose="020B0606020202030204" pitchFamily="34" charset="0"/>
              </a:rPr>
              <a:t> H.  </a:t>
            </a:r>
            <a:r>
              <a:rPr lang="en-GB" sz="900" dirty="0" err="1">
                <a:solidFill>
                  <a:prstClr val="white"/>
                </a:solidFill>
                <a:latin typeface="Arial Narrow" panose="020B0606020202030204" pitchFamily="34" charset="0"/>
              </a:rPr>
              <a:t>Europace</a:t>
            </a:r>
            <a:r>
              <a:rPr lang="en-GB" sz="900" dirty="0">
                <a:solidFill>
                  <a:prstClr val="white"/>
                </a:solidFill>
                <a:latin typeface="Arial Narrow" panose="020B0606020202030204" pitchFamily="34" charset="0"/>
              </a:rPr>
              <a:t>. 2015 Apr;17(4):514-23.</a:t>
            </a:r>
          </a:p>
        </p:txBody>
      </p:sp>
      <p:sp>
        <p:nvSpPr>
          <p:cNvPr id="11" name="Rectangle 10">
            <a:extLst>
              <a:ext uri="{FF2B5EF4-FFF2-40B4-BE49-F238E27FC236}">
                <a16:creationId xmlns:a16="http://schemas.microsoft.com/office/drawing/2014/main" id="{14885796-7823-4E94-9B70-F75005571E2C}"/>
              </a:ext>
            </a:extLst>
          </p:cNvPr>
          <p:cNvSpPr/>
          <p:nvPr/>
        </p:nvSpPr>
        <p:spPr>
          <a:xfrm>
            <a:off x="4552961" y="2397184"/>
            <a:ext cx="4652401" cy="3785652"/>
          </a:xfrm>
          <a:prstGeom prst="rect">
            <a:avLst/>
          </a:prstGeom>
        </p:spPr>
        <p:txBody>
          <a:bodyPr wrap="square">
            <a:spAutoFit/>
          </a:bodyPr>
          <a:lstStyle/>
          <a:p>
            <a:pPr marL="285750" indent="-285750" defTabSz="914400">
              <a:buClr>
                <a:srgbClr val="00B0F0"/>
              </a:buClr>
              <a:buFont typeface="Wingdings" panose="05000000000000000000" pitchFamily="2" charset="2"/>
              <a:buChar char="§"/>
            </a:pPr>
            <a:r>
              <a:rPr lang="fr-BE" sz="1600" b="1" dirty="0">
                <a:solidFill>
                  <a:srgbClr val="575756"/>
                </a:solidFill>
                <a:latin typeface="Arial Narrow" panose="020B0606020202030204" pitchFamily="34" charset="0"/>
              </a:rPr>
              <a:t>Les effets comparatifs de la prescription de la même dose quotidienne totale, administrée soit 1 fois par jour (QD) soit la moitié de la dose 2 fois par jour (BID), pour le même médicament, ou pour 2 médicaments ayant les mêmes paramètres pharmacocinétiques :</a:t>
            </a:r>
          </a:p>
          <a:p>
            <a:pPr marL="285750" indent="-285750" defTabSz="914400">
              <a:buClr>
                <a:srgbClr val="00B0F0"/>
              </a:buClr>
              <a:buFont typeface="Wingdings" panose="05000000000000000000" pitchFamily="2" charset="2"/>
              <a:buChar char="§"/>
            </a:pPr>
            <a:endParaRPr lang="fr-BE" sz="1600" b="1" dirty="0">
              <a:solidFill>
                <a:srgbClr val="575756"/>
              </a:solidFill>
              <a:latin typeface="Arial Narrow" panose="020B0606020202030204" pitchFamily="34" charset="0"/>
            </a:endParaRPr>
          </a:p>
          <a:p>
            <a:pPr marL="285750" indent="-285750" defTabSz="914400">
              <a:buClr>
                <a:srgbClr val="00B0F0"/>
              </a:buClr>
              <a:buFont typeface="Wingdings" panose="05000000000000000000" pitchFamily="2" charset="2"/>
              <a:buChar char="§"/>
            </a:pPr>
            <a:endParaRPr lang="fr-BE" sz="1600" b="1" dirty="0">
              <a:solidFill>
                <a:srgbClr val="575756"/>
              </a:solidFill>
              <a:latin typeface="Arial Narrow" panose="020B0606020202030204" pitchFamily="34" charset="0"/>
            </a:endParaRPr>
          </a:p>
          <a:p>
            <a:pPr marL="285750" indent="-285750" defTabSz="914400">
              <a:buClr>
                <a:srgbClr val="00B0F0"/>
              </a:buClr>
              <a:buFont typeface="Wingdings" panose="05000000000000000000" pitchFamily="2" charset="2"/>
              <a:buChar char="§"/>
            </a:pPr>
            <a:r>
              <a:rPr lang="fr-BE" sz="1600" b="1" dirty="0">
                <a:solidFill>
                  <a:srgbClr val="575756"/>
                </a:solidFill>
                <a:latin typeface="Arial Narrow" panose="020B0606020202030204" pitchFamily="34" charset="0"/>
              </a:rPr>
              <a:t>Un schéma posologique biquotidien a moins tendance à produire des concentrations élevées ou faibles d’anticoagulants et aux effets associés. </a:t>
            </a:r>
          </a:p>
          <a:p>
            <a:pPr marL="285750" indent="-285750" defTabSz="914400">
              <a:buClr>
                <a:srgbClr val="00B0F0"/>
              </a:buClr>
              <a:buFont typeface="Wingdings" panose="05000000000000000000" pitchFamily="2" charset="2"/>
              <a:buChar char="§"/>
            </a:pPr>
            <a:endParaRPr lang="fr-BE" sz="1600" b="1" dirty="0">
              <a:solidFill>
                <a:srgbClr val="575756"/>
              </a:solidFill>
              <a:latin typeface="Arial Narrow" panose="020B0606020202030204" pitchFamily="34" charset="0"/>
            </a:endParaRPr>
          </a:p>
          <a:p>
            <a:pPr marL="285750" indent="-285750" defTabSz="914400">
              <a:buClr>
                <a:srgbClr val="00B0F0"/>
              </a:buClr>
              <a:buFont typeface="Wingdings" panose="05000000000000000000" pitchFamily="2" charset="2"/>
              <a:buChar char="§"/>
            </a:pPr>
            <a:r>
              <a:rPr lang="fr-BE" sz="1600" b="1" dirty="0">
                <a:solidFill>
                  <a:srgbClr val="575756"/>
                </a:solidFill>
                <a:latin typeface="Arial Narrow" panose="020B0606020202030204" pitchFamily="34" charset="0"/>
              </a:rPr>
              <a:t>Sauter une dose lorsque la posologie est uniquotidienne comparativement à biquotidienne a un impact disproportionnellement plus élevé</a:t>
            </a:r>
            <a:endParaRPr lang="fr-BE" sz="1600" dirty="0">
              <a:solidFill>
                <a:srgbClr val="575756"/>
              </a:solidFill>
              <a:latin typeface="Arial Narrow" panose="020B0606020202030204" pitchFamily="34" charset="0"/>
            </a:endParaRPr>
          </a:p>
        </p:txBody>
      </p:sp>
      <p:sp>
        <p:nvSpPr>
          <p:cNvPr id="14" name="TextBox 13">
            <a:extLst>
              <a:ext uri="{FF2B5EF4-FFF2-40B4-BE49-F238E27FC236}">
                <a16:creationId xmlns:a16="http://schemas.microsoft.com/office/drawing/2014/main" id="{82F9476D-3E42-4A49-AFF5-D5F1D94DD396}"/>
              </a:ext>
            </a:extLst>
          </p:cNvPr>
          <p:cNvSpPr txBox="1"/>
          <p:nvPr/>
        </p:nvSpPr>
        <p:spPr>
          <a:xfrm>
            <a:off x="82550" y="1258759"/>
            <a:ext cx="9055002" cy="615553"/>
          </a:xfrm>
          <a:prstGeom prst="rect">
            <a:avLst/>
          </a:prstGeom>
          <a:noFill/>
        </p:spPr>
        <p:txBody>
          <a:bodyPr wrap="square" rtlCol="0">
            <a:spAutoFit/>
          </a:bodyPr>
          <a:lstStyle/>
          <a:p>
            <a:pPr algn="ctr" defTabSz="914400"/>
            <a:r>
              <a:rPr lang="fr-BE" sz="1600" b="1" dirty="0">
                <a:solidFill>
                  <a:srgbClr val="ECEEEF">
                    <a:lumMod val="25000"/>
                  </a:srgbClr>
                </a:solidFill>
                <a:latin typeface="Arial Narrow" panose="020B0606020202030204" pitchFamily="34" charset="0"/>
              </a:rPr>
              <a:t>Le dosage a également des implications sur l’impact d’une seule dose manquée. </a:t>
            </a:r>
          </a:p>
          <a:p>
            <a:pPr algn="ctr" defTabSz="914400"/>
            <a:r>
              <a:rPr lang="fr-BE" sz="1600" b="1" dirty="0">
                <a:solidFill>
                  <a:srgbClr val="ECEEEF">
                    <a:lumMod val="25000"/>
                  </a:srgbClr>
                </a:solidFill>
                <a:latin typeface="Arial Narrow" panose="020B0606020202030204" pitchFamily="34" charset="0"/>
              </a:rPr>
              <a:t>Une dose manquée de médicament QD</a:t>
            </a:r>
            <a:r>
              <a:rPr lang="fr-BE" b="1" dirty="0">
                <a:solidFill>
                  <a:srgbClr val="FF0000"/>
                </a:solidFill>
                <a:latin typeface="Arial Narrow" panose="020B0606020202030204" pitchFamily="34" charset="0"/>
              </a:rPr>
              <a:t> </a:t>
            </a:r>
            <a:r>
              <a:rPr lang="fr-BE" b="1" dirty="0">
                <a:solidFill>
                  <a:srgbClr val="0070C0"/>
                </a:solidFill>
                <a:latin typeface="Arial Narrow" panose="020B0606020202030204" pitchFamily="34" charset="0"/>
              </a:rPr>
              <a:t>≠ </a:t>
            </a:r>
            <a:r>
              <a:rPr lang="fr-BE" sz="1600" b="1" dirty="0">
                <a:solidFill>
                  <a:srgbClr val="ECEEEF">
                    <a:lumMod val="25000"/>
                  </a:srgbClr>
                </a:solidFill>
                <a:latin typeface="Arial Narrow" panose="020B0606020202030204" pitchFamily="34" charset="0"/>
              </a:rPr>
              <a:t>Une dose manquée de médicament BID</a:t>
            </a:r>
          </a:p>
        </p:txBody>
      </p:sp>
      <p:pic>
        <p:nvPicPr>
          <p:cNvPr id="3" name="Picture 2" descr="A close up of a logo&#10;&#10;Description automatically generated">
            <a:extLst>
              <a:ext uri="{FF2B5EF4-FFF2-40B4-BE49-F238E27FC236}">
                <a16:creationId xmlns:a16="http://schemas.microsoft.com/office/drawing/2014/main" id="{F86ADE3C-2609-4C68-B8F7-D94113D417CE}"/>
              </a:ext>
            </a:extLst>
          </p:cNvPr>
          <p:cNvPicPr>
            <a:picLocks noChangeAspect="1"/>
          </p:cNvPicPr>
          <p:nvPr/>
        </p:nvPicPr>
        <p:blipFill>
          <a:blip r:embed="rId5" cstate="print">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83693" y="1647291"/>
            <a:ext cx="4187370" cy="4879497"/>
          </a:xfrm>
          <a:prstGeom prst="rect">
            <a:avLst/>
          </a:prstGeom>
        </p:spPr>
      </p:pic>
      <p:sp>
        <p:nvSpPr>
          <p:cNvPr id="2" name="ZoneTexte 1"/>
          <p:cNvSpPr txBox="1"/>
          <p:nvPr/>
        </p:nvSpPr>
        <p:spPr>
          <a:xfrm>
            <a:off x="1677880" y="1987311"/>
            <a:ext cx="2364126" cy="261610"/>
          </a:xfrm>
          <a:prstGeom prst="rect">
            <a:avLst/>
          </a:prstGeom>
          <a:solidFill>
            <a:schemeClr val="bg1"/>
          </a:solidFill>
        </p:spPr>
        <p:txBody>
          <a:bodyPr wrap="square" rtlCol="0">
            <a:spAutoFit/>
          </a:bodyPr>
          <a:lstStyle/>
          <a:p>
            <a:r>
              <a:rPr lang="fr-CA" sz="1100" b="1" dirty="0">
                <a:solidFill>
                  <a:srgbClr val="494748"/>
                </a:solidFill>
                <a:latin typeface="Arial Narrow" panose="020B0606020202030204" pitchFamily="34" charset="0"/>
              </a:rPr>
              <a:t>1 dose manquée de médicament BID</a:t>
            </a:r>
            <a:endParaRPr lang="fr-FR" sz="1100" b="1" dirty="0">
              <a:solidFill>
                <a:srgbClr val="494748"/>
              </a:solidFill>
              <a:latin typeface="Arial Narrow" panose="020B0606020202030204" pitchFamily="34" charset="0"/>
            </a:endParaRPr>
          </a:p>
        </p:txBody>
      </p:sp>
      <p:sp>
        <p:nvSpPr>
          <p:cNvPr id="4" name="ZoneTexte 3"/>
          <p:cNvSpPr txBox="1"/>
          <p:nvPr/>
        </p:nvSpPr>
        <p:spPr>
          <a:xfrm>
            <a:off x="2177378" y="4034346"/>
            <a:ext cx="1258426" cy="261610"/>
          </a:xfrm>
          <a:prstGeom prst="rect">
            <a:avLst/>
          </a:prstGeom>
          <a:solidFill>
            <a:schemeClr val="bg1"/>
          </a:solidFill>
        </p:spPr>
        <p:txBody>
          <a:bodyPr wrap="square" rtlCol="0">
            <a:spAutoFit/>
          </a:bodyPr>
          <a:lstStyle/>
          <a:p>
            <a:r>
              <a:rPr lang="fr-CA" sz="1100" b="1" dirty="0">
                <a:solidFill>
                  <a:srgbClr val="494748"/>
                </a:solidFill>
                <a:latin typeface="Arial Narrow" panose="020B0606020202030204" pitchFamily="34" charset="0"/>
              </a:rPr>
              <a:t>Médicament 2 f/j</a:t>
            </a:r>
            <a:endParaRPr lang="fr-FR" sz="1100" b="1" dirty="0">
              <a:solidFill>
                <a:srgbClr val="494748"/>
              </a:solidFill>
              <a:latin typeface="Arial Narrow" panose="020B0606020202030204" pitchFamily="34" charset="0"/>
            </a:endParaRPr>
          </a:p>
        </p:txBody>
      </p:sp>
      <p:sp>
        <p:nvSpPr>
          <p:cNvPr id="5" name="ZoneTexte 4"/>
          <p:cNvSpPr txBox="1"/>
          <p:nvPr/>
        </p:nvSpPr>
        <p:spPr>
          <a:xfrm>
            <a:off x="2177378" y="4252679"/>
            <a:ext cx="1364958" cy="261610"/>
          </a:xfrm>
          <a:prstGeom prst="rect">
            <a:avLst/>
          </a:prstGeom>
          <a:solidFill>
            <a:schemeClr val="bg1"/>
          </a:solidFill>
        </p:spPr>
        <p:txBody>
          <a:bodyPr wrap="square" rtlCol="0">
            <a:spAutoFit/>
          </a:bodyPr>
          <a:lstStyle/>
          <a:p>
            <a:r>
              <a:rPr lang="fr-CA" sz="1100" b="1" dirty="0">
                <a:solidFill>
                  <a:srgbClr val="494748"/>
                </a:solidFill>
                <a:latin typeface="Arial Narrow" panose="020B0606020202030204" pitchFamily="34" charset="0"/>
              </a:rPr>
              <a:t>Médicament 1 f/j</a:t>
            </a:r>
            <a:endParaRPr lang="fr-FR" sz="1100" b="1" dirty="0">
              <a:solidFill>
                <a:srgbClr val="494748"/>
              </a:solidFill>
              <a:latin typeface="Arial Narrow" panose="020B0606020202030204" pitchFamily="34" charset="0"/>
            </a:endParaRPr>
          </a:p>
        </p:txBody>
      </p:sp>
      <p:sp>
        <p:nvSpPr>
          <p:cNvPr id="6" name="ZoneTexte 5"/>
          <p:cNvSpPr txBox="1"/>
          <p:nvPr/>
        </p:nvSpPr>
        <p:spPr>
          <a:xfrm>
            <a:off x="1677880" y="3799643"/>
            <a:ext cx="426720" cy="261610"/>
          </a:xfrm>
          <a:prstGeom prst="rect">
            <a:avLst/>
          </a:prstGeom>
          <a:noFill/>
        </p:spPr>
        <p:txBody>
          <a:bodyPr wrap="none" rtlCol="0">
            <a:spAutoFit/>
          </a:bodyPr>
          <a:lstStyle/>
          <a:p>
            <a:r>
              <a:rPr lang="fr-CA" sz="1100" dirty="0"/>
              <a:t>Jour</a:t>
            </a:r>
            <a:endParaRPr lang="fr-FR" sz="1100" dirty="0"/>
          </a:p>
        </p:txBody>
      </p:sp>
      <p:grpSp>
        <p:nvGrpSpPr>
          <p:cNvPr id="15" name="Group 14">
            <a:extLst>
              <a:ext uri="{FF2B5EF4-FFF2-40B4-BE49-F238E27FC236}">
                <a16:creationId xmlns:a16="http://schemas.microsoft.com/office/drawing/2014/main" id="{173886E8-5FDD-4AE5-A867-09C0F3CFD94D}"/>
              </a:ext>
            </a:extLst>
          </p:cNvPr>
          <p:cNvGrpSpPr/>
          <p:nvPr/>
        </p:nvGrpSpPr>
        <p:grpSpPr>
          <a:xfrm>
            <a:off x="587073" y="606814"/>
            <a:ext cx="6565702" cy="6015788"/>
            <a:chOff x="1196109" y="32327"/>
            <a:chExt cx="6858000" cy="6858000"/>
          </a:xfrm>
        </p:grpSpPr>
        <p:pic>
          <p:nvPicPr>
            <p:cNvPr id="16" name="Picture 15">
              <a:extLst>
                <a:ext uri="{FF2B5EF4-FFF2-40B4-BE49-F238E27FC236}">
                  <a16:creationId xmlns:a16="http://schemas.microsoft.com/office/drawing/2014/main" id="{90A01125-7C62-4438-B3FF-AE92AFB503A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96109" y="32327"/>
              <a:ext cx="6858000" cy="6858000"/>
            </a:xfrm>
            <a:prstGeom prst="rect">
              <a:avLst/>
            </a:prstGeom>
          </p:spPr>
        </p:pic>
        <p:sp>
          <p:nvSpPr>
            <p:cNvPr id="17" name="TextBox 16">
              <a:extLst>
                <a:ext uri="{FF2B5EF4-FFF2-40B4-BE49-F238E27FC236}">
                  <a16:creationId xmlns:a16="http://schemas.microsoft.com/office/drawing/2014/main" id="{46B5C51F-421D-4E1B-8335-ECCFA308708B}"/>
                </a:ext>
              </a:extLst>
            </p:cNvPr>
            <p:cNvSpPr txBox="1"/>
            <p:nvPr/>
          </p:nvSpPr>
          <p:spPr>
            <a:xfrm rot="21121336">
              <a:off x="2415309" y="903226"/>
              <a:ext cx="4419601" cy="4841943"/>
            </a:xfrm>
            <a:prstGeom prst="rect">
              <a:avLst/>
            </a:prstGeom>
            <a:noFill/>
          </p:spPr>
          <p:txBody>
            <a:bodyPr wrap="square" rtlCol="0">
              <a:spAutoFit/>
            </a:bodyPr>
            <a:lstStyle/>
            <a:p>
              <a:pPr algn="ctr"/>
              <a:r>
                <a:rPr lang="fr-FR" sz="5400" dirty="0">
                  <a:solidFill>
                    <a:schemeClr val="accent1">
                      <a:lumMod val="75000"/>
                    </a:schemeClr>
                  </a:solidFill>
                  <a:latin typeface="Segoe Print" pitchFamily="2" charset="0"/>
                </a:rPr>
                <a:t>1 dose manquée égale 3 doses BID manquées</a:t>
              </a:r>
              <a:endParaRPr lang="en-CA" sz="5400" dirty="0">
                <a:solidFill>
                  <a:schemeClr val="accent1">
                    <a:lumMod val="75000"/>
                  </a:schemeClr>
                </a:solidFill>
                <a:latin typeface="Segoe Print" pitchFamily="2" charset="0"/>
              </a:endParaRPr>
            </a:p>
          </p:txBody>
        </p:sp>
      </p:grpSp>
      <p:pic>
        <p:nvPicPr>
          <p:cNvPr id="18" name="Picture 17">
            <a:extLst>
              <a:ext uri="{FF2B5EF4-FFF2-40B4-BE49-F238E27FC236}">
                <a16:creationId xmlns:a16="http://schemas.microsoft.com/office/drawing/2014/main" id="{39E75B43-30D8-4F2F-B964-88FDC909678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594171" y="3013470"/>
            <a:ext cx="3683290" cy="2481617"/>
          </a:xfrm>
          <a:prstGeom prst="rect">
            <a:avLst/>
          </a:prstGeom>
        </p:spPr>
      </p:pic>
      <p:pic>
        <p:nvPicPr>
          <p:cNvPr id="20" name="4E92DA43-5712-40E9-AFDC-2C1062C78C6F" descr="7646DFF2-B812-4635-AA57-5171E34E5A45@chrc">
            <a:extLst>
              <a:ext uri="{FF2B5EF4-FFF2-40B4-BE49-F238E27FC236}">
                <a16:creationId xmlns:a16="http://schemas.microsoft.com/office/drawing/2014/main" id="{3A56DBD6-8CB8-41C4-866B-DE97C9E6793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346366" y="205884"/>
            <a:ext cx="1494821" cy="85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37799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58CEE0F-12BD-4833-AAE0-5F9373A6CFDE}"/>
              </a:ext>
            </a:extLst>
          </p:cNvPr>
          <p:cNvSpPr/>
          <p:nvPr/>
        </p:nvSpPr>
        <p:spPr>
          <a:xfrm>
            <a:off x="0" y="6274169"/>
            <a:ext cx="9144000" cy="583832"/>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5" name="Picture 4" descr="CHRC-logo_blue.png">
            <a:extLst>
              <a:ext uri="{FF2B5EF4-FFF2-40B4-BE49-F238E27FC236}">
                <a16:creationId xmlns:a16="http://schemas.microsoft.com/office/drawing/2014/main" id="{DF22A7E3-AECA-44A3-83B3-3BD4923641B4}"/>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122908" y="5956716"/>
            <a:ext cx="750084" cy="746371"/>
          </a:xfrm>
          <a:prstGeom prst="rect">
            <a:avLst/>
          </a:prstGeom>
        </p:spPr>
      </p:pic>
      <p:sp>
        <p:nvSpPr>
          <p:cNvPr id="28" name="Rectangle 27">
            <a:extLst>
              <a:ext uri="{FF2B5EF4-FFF2-40B4-BE49-F238E27FC236}">
                <a16:creationId xmlns:a16="http://schemas.microsoft.com/office/drawing/2014/main" id="{C250E6C8-43A8-47E6-B78A-189197B49C48}"/>
              </a:ext>
            </a:extLst>
          </p:cNvPr>
          <p:cNvSpPr/>
          <p:nvPr/>
        </p:nvSpPr>
        <p:spPr>
          <a:xfrm>
            <a:off x="0" y="1934761"/>
            <a:ext cx="9144000" cy="2016224"/>
          </a:xfrm>
          <a:prstGeom prst="rect">
            <a:avLst/>
          </a:prstGeom>
          <a:solidFill>
            <a:srgbClr val="23334E">
              <a:alpha val="79000"/>
            </a:srgbClr>
          </a:solidFill>
          <a:ln w="25400" cap="flat" cmpd="sng" algn="ctr">
            <a:noFill/>
            <a:prstDash val="solid"/>
          </a:ln>
          <a:effectLst/>
        </p:spPr>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29" name="Hexagon 28">
            <a:extLst>
              <a:ext uri="{FF2B5EF4-FFF2-40B4-BE49-F238E27FC236}">
                <a16:creationId xmlns:a16="http://schemas.microsoft.com/office/drawing/2014/main" id="{07D6B309-7923-4781-80FC-868FC8A7E93B}"/>
              </a:ext>
            </a:extLst>
          </p:cNvPr>
          <p:cNvSpPr/>
          <p:nvPr/>
        </p:nvSpPr>
        <p:spPr>
          <a:xfrm>
            <a:off x="151640" y="1212321"/>
            <a:ext cx="1676062" cy="1444880"/>
          </a:xfrm>
          <a:prstGeom prst="hexagon">
            <a:avLst/>
          </a:prstGeom>
          <a:solidFill>
            <a:srgbClr val="30C1D7"/>
          </a:solidFill>
          <a:ln w="25400" cap="flat" cmpd="sng" algn="ctr">
            <a:noFill/>
            <a:prstDash val="solid"/>
          </a:ln>
          <a:effectLst/>
        </p:spPr>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IN" sz="4800" b="1" i="0" u="none" strike="noStrike" kern="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8" name="Rectangle 17">
            <a:extLst>
              <a:ext uri="{FF2B5EF4-FFF2-40B4-BE49-F238E27FC236}">
                <a16:creationId xmlns:a16="http://schemas.microsoft.com/office/drawing/2014/main" id="{B54D5F78-C870-433C-9C85-16DC3597EF2B}"/>
              </a:ext>
            </a:extLst>
          </p:cNvPr>
          <p:cNvSpPr/>
          <p:nvPr/>
        </p:nvSpPr>
        <p:spPr>
          <a:xfrm>
            <a:off x="1389842" y="2495353"/>
            <a:ext cx="7408722" cy="1323439"/>
          </a:xfrm>
          <a:prstGeom prst="rect">
            <a:avLst/>
          </a:prstGeom>
        </p:spPr>
        <p:txBody>
          <a:bodyPr wrap="square">
            <a:spAutoFit/>
          </a:bodyPr>
          <a:lstStyle/>
          <a:p>
            <a:pPr lvl="0" algn="ctr">
              <a:defRPr/>
            </a:pPr>
            <a:r>
              <a:rPr lang="fr-CA" sz="4000" b="1" dirty="0">
                <a:solidFill>
                  <a:prstClr val="white">
                    <a:lumMod val="95000"/>
                  </a:prstClr>
                </a:solidFill>
                <a:latin typeface="Arial Narrow" panose="020B0606020202030204" pitchFamily="34" charset="0"/>
                <a:cs typeface="Candara"/>
              </a:rPr>
              <a:t>Quel est le taux de persistance pour les AOD?</a:t>
            </a:r>
            <a:endParaRPr kumimoji="0" lang="fr-CA" sz="3600" b="1" i="0" u="none" strike="noStrike" kern="1200" cap="none" spc="0" normalizeH="0" baseline="0" dirty="0">
              <a:ln>
                <a:noFill/>
              </a:ln>
              <a:solidFill>
                <a:prstClr val="white">
                  <a:lumMod val="95000"/>
                </a:prstClr>
              </a:solidFill>
              <a:effectLst/>
              <a:uLnTx/>
              <a:uFillTx/>
              <a:latin typeface="Arial Narrow" panose="020B0606020202030204" pitchFamily="34" charset="0"/>
              <a:cs typeface="Candara"/>
            </a:endParaRPr>
          </a:p>
        </p:txBody>
      </p:sp>
      <p:pic>
        <p:nvPicPr>
          <p:cNvPr id="1028" name="Picture 4" descr="Related image">
            <a:extLst>
              <a:ext uri="{FF2B5EF4-FFF2-40B4-BE49-F238E27FC236}">
                <a16:creationId xmlns:a16="http://schemas.microsoft.com/office/drawing/2014/main" id="{B4D5743E-24DC-4C0F-B336-0E7994D2F6E2}"/>
              </a:ext>
            </a:extLst>
          </p:cNvPr>
          <p:cNvPicPr>
            <a:picLocks noChangeAspect="1" noChangeArrowheads="1"/>
          </p:cNvPicPr>
          <p:nvPr/>
        </p:nvPicPr>
        <p:blipFill>
          <a:blip r:embed="rId5" cstate="hqprint">
            <a:lum bright="70000" contrast="-70000"/>
            <a:extLst>
              <a:ext uri="{28A0092B-C50C-407E-A947-70E740481C1C}">
                <a14:useLocalDpi xmlns:a14="http://schemas.microsoft.com/office/drawing/2010/main" val="0"/>
              </a:ext>
            </a:extLst>
          </a:blip>
          <a:srcRect/>
          <a:stretch>
            <a:fillRect/>
          </a:stretch>
        </p:blipFill>
        <p:spPr bwMode="auto">
          <a:xfrm>
            <a:off x="468507" y="1427447"/>
            <a:ext cx="1094480" cy="1094480"/>
          </a:xfrm>
          <a:prstGeom prst="rect">
            <a:avLst/>
          </a:prstGeom>
          <a:noFill/>
          <a:extLst>
            <a:ext uri="{909E8E84-426E-40DD-AFC4-6F175D3DCCD1}">
              <a14:hiddenFill xmlns:a14="http://schemas.microsoft.com/office/drawing/2010/main">
                <a:solidFill>
                  <a:srgbClr val="FFFFFF"/>
                </a:solidFill>
              </a14:hiddenFill>
            </a:ext>
          </a:extLst>
        </p:spPr>
      </p:pic>
      <p:pic>
        <p:nvPicPr>
          <p:cNvPr id="9" name="4E92DA43-5712-40E9-AFDC-2C1062C78C6F" descr="7646DFF2-B812-4635-AA57-5171E34E5A45@chrc">
            <a:extLst>
              <a:ext uri="{FF2B5EF4-FFF2-40B4-BE49-F238E27FC236}">
                <a16:creationId xmlns:a16="http://schemas.microsoft.com/office/drawing/2014/main" id="{C42DF49E-B82F-488A-8F6F-4EC26BFEE2FC}"/>
              </a:ext>
            </a:extLst>
          </p:cNvPr>
          <p:cNvPicPr>
            <a:picLocks noChangeAspect="1" noChangeArrowheads="1"/>
          </p:cNvPicPr>
          <p:nvPr/>
        </p:nvPicPr>
        <p:blipFill>
          <a:blip r:embed="rId6" cstate="hqprint">
            <a:lum bright="70000" contrast="-70000"/>
            <a:extLst>
              <a:ext uri="{28A0092B-C50C-407E-A947-70E740481C1C}">
                <a14:useLocalDpi xmlns:a14="http://schemas.microsoft.com/office/drawing/2010/main" val="0"/>
              </a:ext>
            </a:extLst>
          </a:blip>
          <a:srcRect/>
          <a:stretch>
            <a:fillRect/>
          </a:stretch>
        </p:blipFill>
        <p:spPr bwMode="auto">
          <a:xfrm>
            <a:off x="180222" y="6359924"/>
            <a:ext cx="729613" cy="415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3947488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6448" y="1225130"/>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8545FEA6-91B3-4CEA-BDDB-78E11F2A9A3F}"/>
              </a:ext>
            </a:extLst>
          </p:cNvPr>
          <p:cNvSpPr/>
          <p:nvPr/>
        </p:nvSpPr>
        <p:spPr>
          <a:xfrm>
            <a:off x="161925" y="56173"/>
            <a:ext cx="6975722" cy="954107"/>
          </a:xfrm>
          <a:prstGeom prst="rect">
            <a:avLst/>
          </a:prstGeom>
          <a:noFill/>
        </p:spPr>
        <p:txBody>
          <a:bodyPr wrap="square">
            <a:spAutoFit/>
          </a:bodyPr>
          <a:lstStyle/>
          <a:p>
            <a:pPr lvl="0">
              <a:defRPr/>
            </a:pPr>
            <a:r>
              <a:rPr lang="fr-LU" sz="2800" b="1" dirty="0">
                <a:solidFill>
                  <a:srgbClr val="183059"/>
                </a:solidFill>
                <a:latin typeface="Arial Narrow" panose="020B0606020202030204" pitchFamily="34" charset="0"/>
                <a:cs typeface="Aharoni" panose="02010803020104030203" pitchFamily="2" charset="-79"/>
              </a:rPr>
              <a:t>Taux d’arrêt du traitement dans des études cliniques randomisées d’homologation</a:t>
            </a:r>
            <a:endParaRPr kumimoji="0" lang="fr-LU" sz="2800" b="1" i="0" u="none" strike="noStrike" kern="1200" cap="none" spc="0" normalizeH="0" baseline="0" dirty="0">
              <a:ln>
                <a:noFill/>
              </a:ln>
              <a:solidFill>
                <a:srgbClr val="183059"/>
              </a:solidFill>
              <a:effectLst/>
              <a:uLnTx/>
              <a:uFillTx/>
              <a:latin typeface="Arial Narrow" panose="020B0606020202030204" pitchFamily="34" charset="0"/>
              <a:cs typeface="Aharoni" panose="02010803020104030203" pitchFamily="2" charset="-79"/>
            </a:endParaRPr>
          </a:p>
        </p:txBody>
      </p:sp>
      <p:sp>
        <p:nvSpPr>
          <p:cNvPr id="12" name="Rectangle 11">
            <a:extLst>
              <a:ext uri="{FF2B5EF4-FFF2-40B4-BE49-F238E27FC236}">
                <a16:creationId xmlns:a16="http://schemas.microsoft.com/office/drawing/2014/main" id="{2AECBCDA-5E07-409A-8F17-E36050586DFB}"/>
              </a:ext>
            </a:extLst>
          </p:cNvPr>
          <p:cNvSpPr/>
          <p:nvPr/>
        </p:nvSpPr>
        <p:spPr>
          <a:xfrm>
            <a:off x="0" y="6401169"/>
            <a:ext cx="9144000" cy="456831"/>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13" name="Picture 12" descr="CHRC-logo_blue.png">
            <a:extLst>
              <a:ext uri="{FF2B5EF4-FFF2-40B4-BE49-F238E27FC236}">
                <a16:creationId xmlns:a16="http://schemas.microsoft.com/office/drawing/2014/main" id="{F5F338AB-7CB1-4E75-B69F-7A7105565674}"/>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206029" y="6085781"/>
            <a:ext cx="716292" cy="712746"/>
          </a:xfrm>
          <a:prstGeom prst="rect">
            <a:avLst/>
          </a:prstGeom>
        </p:spPr>
      </p:pic>
      <p:sp>
        <p:nvSpPr>
          <p:cNvPr id="19" name="TextBox 18">
            <a:extLst>
              <a:ext uri="{FF2B5EF4-FFF2-40B4-BE49-F238E27FC236}">
                <a16:creationId xmlns:a16="http://schemas.microsoft.com/office/drawing/2014/main" id="{DD041CE8-6410-4D88-A7E0-1DB97C72B760}"/>
              </a:ext>
            </a:extLst>
          </p:cNvPr>
          <p:cNvSpPr txBox="1"/>
          <p:nvPr/>
        </p:nvSpPr>
        <p:spPr>
          <a:xfrm>
            <a:off x="221679" y="6514168"/>
            <a:ext cx="4548179" cy="230832"/>
          </a:xfrm>
          <a:prstGeom prst="rect">
            <a:avLst/>
          </a:prstGeom>
          <a:noFill/>
        </p:spPr>
        <p:txBody>
          <a:bodyPr wrap="square" rtlCol="0">
            <a:spAutoFit/>
          </a:bodyPr>
          <a:lstStyle/>
          <a:p>
            <a:pPr defTabSz="914400"/>
            <a:r>
              <a:rPr lang="en-US" sz="900" b="1" dirty="0" err="1">
                <a:solidFill>
                  <a:schemeClr val="bg1"/>
                </a:solidFill>
                <a:latin typeface="Arial Narrow" panose="020B0606020202030204" pitchFamily="34" charset="0"/>
              </a:rPr>
              <a:t>Komocsi</a:t>
            </a:r>
            <a:r>
              <a:rPr lang="en-US" sz="900" dirty="0">
                <a:solidFill>
                  <a:schemeClr val="bg1"/>
                </a:solidFill>
                <a:latin typeface="Arial Narrow" panose="020B0606020202030204" pitchFamily="34" charset="0"/>
              </a:rPr>
              <a:t> A. </a:t>
            </a:r>
            <a:r>
              <a:rPr lang="en-US" sz="900" i="1" dirty="0" err="1">
                <a:solidFill>
                  <a:schemeClr val="bg1"/>
                </a:solidFill>
                <a:latin typeface="Arial Narrow" panose="020B0606020202030204" pitchFamily="34" charset="0"/>
              </a:rPr>
              <a:t>Curr</a:t>
            </a:r>
            <a:r>
              <a:rPr lang="en-US" sz="900" i="1" dirty="0">
                <a:solidFill>
                  <a:schemeClr val="bg1"/>
                </a:solidFill>
                <a:latin typeface="Arial Narrow" panose="020B0606020202030204" pitchFamily="34" charset="0"/>
              </a:rPr>
              <a:t> Med Res </a:t>
            </a:r>
            <a:r>
              <a:rPr lang="en-US" sz="900" i="1" dirty="0" err="1">
                <a:solidFill>
                  <a:schemeClr val="bg1"/>
                </a:solidFill>
                <a:latin typeface="Arial Narrow" panose="020B0606020202030204" pitchFamily="34" charset="0"/>
              </a:rPr>
              <a:t>Opin</a:t>
            </a:r>
            <a:r>
              <a:rPr lang="en-US" sz="900" dirty="0">
                <a:solidFill>
                  <a:schemeClr val="bg1"/>
                </a:solidFill>
                <a:latin typeface="Arial Narrow" panose="020B0606020202030204" pitchFamily="34" charset="0"/>
              </a:rPr>
              <a:t>. 2015; 31(10):1841-4.</a:t>
            </a:r>
            <a:endParaRPr lang="en-CA" sz="900" dirty="0">
              <a:solidFill>
                <a:schemeClr val="bg1"/>
              </a:solidFill>
              <a:latin typeface="Arial Narrow" panose="020B0606020202030204" pitchFamily="34" charset="0"/>
            </a:endParaRPr>
          </a:p>
        </p:txBody>
      </p:sp>
      <p:sp>
        <p:nvSpPr>
          <p:cNvPr id="34" name="Rectangle 33">
            <a:extLst>
              <a:ext uri="{FF2B5EF4-FFF2-40B4-BE49-F238E27FC236}">
                <a16:creationId xmlns:a16="http://schemas.microsoft.com/office/drawing/2014/main" id="{CA46DBD2-8520-44CE-B8F1-AB7126A6B206}"/>
              </a:ext>
            </a:extLst>
          </p:cNvPr>
          <p:cNvSpPr/>
          <p:nvPr/>
        </p:nvSpPr>
        <p:spPr bwMode="auto">
          <a:xfrm>
            <a:off x="285750" y="3546475"/>
            <a:ext cx="8543925" cy="274320"/>
          </a:xfrm>
          <a:prstGeom prst="rect">
            <a:avLst/>
          </a:prstGeom>
          <a:solidFill>
            <a:schemeClr val="accent5">
              <a:lumMod val="20000"/>
              <a:lumOff val="80000"/>
            </a:schemeClr>
          </a:solidFill>
          <a:ln w="22225" cap="flat" cmpd="sng" algn="ctr">
            <a:solidFill>
              <a:srgbClr val="EFF5F8"/>
            </a:solidFill>
            <a:prstDash val="solid"/>
            <a:round/>
            <a:headEnd type="none" w="med" len="med"/>
            <a:tailEnd type="none" w="med" len="med"/>
          </a:ln>
          <a:effectLst/>
        </p:spPr>
        <p:txBody>
          <a:bodyPr vert="horz" wrap="none" lIns="18288" tIns="0" rIns="0" bIns="0" numCol="1" rtlCol="0" anchor="ctr" anchorCtr="0" compatLnSpc="1">
            <a:prstTxWarp prst="textNoShape">
              <a:avLst/>
            </a:prstTxWarp>
            <a:noAutofit/>
          </a:bodyPr>
          <a:lstStyle/>
          <a:p>
            <a:pPr marL="0" marR="0" lvl="0" indent="0" algn="ctr" defTabSz="863600" eaLnBrk="0" fontAlgn="base" latinLnBrk="0" hangingPunct="0">
              <a:lnSpc>
                <a:spcPct val="90000"/>
              </a:lnSpc>
              <a:spcBef>
                <a:spcPct val="30000"/>
              </a:spcBef>
              <a:spcAft>
                <a:spcPct val="0"/>
              </a:spcAft>
              <a:buClrTx/>
              <a:buSzTx/>
              <a:buFontTx/>
              <a:buNone/>
              <a:tabLst/>
              <a:defRPr/>
            </a:pPr>
            <a:endParaRPr kumimoji="0" lang="en-CA" sz="1400" b="1" i="0" u="none" strike="noStrike" kern="0" cap="none" spc="0" normalizeH="0" baseline="0" noProof="0" dirty="0">
              <a:ln>
                <a:noFill/>
              </a:ln>
              <a:solidFill>
                <a:srgbClr val="575756"/>
              </a:solidFill>
              <a:effectLst/>
              <a:uLnTx/>
              <a:uFillTx/>
              <a:latin typeface="Arial" pitchFamily="34" charset="0"/>
              <a:ea typeface="Arial Unicode MS" pitchFamily="34" charset="-128"/>
              <a:cs typeface="Arial" pitchFamily="34" charset="0"/>
            </a:endParaRPr>
          </a:p>
        </p:txBody>
      </p:sp>
      <p:sp>
        <p:nvSpPr>
          <p:cNvPr id="35" name="Rectangle 34">
            <a:extLst>
              <a:ext uri="{FF2B5EF4-FFF2-40B4-BE49-F238E27FC236}">
                <a16:creationId xmlns:a16="http://schemas.microsoft.com/office/drawing/2014/main" id="{CD808B3F-F083-478C-A2EB-C9A450B42E26}"/>
              </a:ext>
            </a:extLst>
          </p:cNvPr>
          <p:cNvSpPr/>
          <p:nvPr/>
        </p:nvSpPr>
        <p:spPr bwMode="auto">
          <a:xfrm>
            <a:off x="285750" y="4232275"/>
            <a:ext cx="8543925" cy="639040"/>
          </a:xfrm>
          <a:prstGeom prst="rect">
            <a:avLst/>
          </a:prstGeom>
          <a:solidFill>
            <a:schemeClr val="accent5">
              <a:lumMod val="20000"/>
              <a:lumOff val="80000"/>
            </a:schemeClr>
          </a:solidFill>
          <a:ln w="22225" cap="flat" cmpd="sng" algn="ctr">
            <a:solidFill>
              <a:srgbClr val="EFF5F8"/>
            </a:solidFill>
            <a:prstDash val="solid"/>
            <a:round/>
            <a:headEnd type="none" w="med" len="med"/>
            <a:tailEnd type="none" w="med" len="med"/>
          </a:ln>
          <a:effectLst/>
        </p:spPr>
        <p:txBody>
          <a:bodyPr vert="horz" wrap="none" lIns="18288" tIns="0" rIns="0" bIns="0" numCol="1" rtlCol="0" anchor="ctr" anchorCtr="0" compatLnSpc="1">
            <a:prstTxWarp prst="textNoShape">
              <a:avLst/>
            </a:prstTxWarp>
            <a:noAutofit/>
          </a:bodyPr>
          <a:lstStyle/>
          <a:p>
            <a:pPr marL="0" marR="0" lvl="0" indent="0" algn="ctr" defTabSz="863600" eaLnBrk="0" fontAlgn="base" latinLnBrk="0" hangingPunct="0">
              <a:lnSpc>
                <a:spcPct val="90000"/>
              </a:lnSpc>
              <a:spcBef>
                <a:spcPct val="30000"/>
              </a:spcBef>
              <a:spcAft>
                <a:spcPct val="0"/>
              </a:spcAft>
              <a:buClrTx/>
              <a:buSzTx/>
              <a:buFontTx/>
              <a:buNone/>
              <a:tabLst/>
              <a:defRPr/>
            </a:pPr>
            <a:endParaRPr kumimoji="0" lang="en-CA" sz="1400" b="1" i="0" u="none" strike="noStrike" kern="0" cap="none" spc="0" normalizeH="0" baseline="0" noProof="0" dirty="0">
              <a:ln>
                <a:noFill/>
              </a:ln>
              <a:solidFill>
                <a:srgbClr val="575756"/>
              </a:solidFill>
              <a:effectLst/>
              <a:uLnTx/>
              <a:uFillTx/>
              <a:latin typeface="Arial" pitchFamily="34" charset="0"/>
              <a:ea typeface="Arial Unicode MS" pitchFamily="34" charset="-128"/>
              <a:cs typeface="Arial" pitchFamily="34" charset="0"/>
            </a:endParaRPr>
          </a:p>
        </p:txBody>
      </p:sp>
      <p:sp>
        <p:nvSpPr>
          <p:cNvPr id="36" name="Rectangle 35">
            <a:extLst>
              <a:ext uri="{FF2B5EF4-FFF2-40B4-BE49-F238E27FC236}">
                <a16:creationId xmlns:a16="http://schemas.microsoft.com/office/drawing/2014/main" id="{71850E22-3645-4A88-9397-173F226E669D}"/>
              </a:ext>
            </a:extLst>
          </p:cNvPr>
          <p:cNvSpPr/>
          <p:nvPr/>
        </p:nvSpPr>
        <p:spPr bwMode="auto">
          <a:xfrm>
            <a:off x="304800" y="2841625"/>
            <a:ext cx="8543925" cy="647700"/>
          </a:xfrm>
          <a:prstGeom prst="rect">
            <a:avLst/>
          </a:prstGeom>
          <a:solidFill>
            <a:schemeClr val="accent5">
              <a:lumMod val="20000"/>
              <a:lumOff val="80000"/>
            </a:schemeClr>
          </a:solidFill>
          <a:ln w="22225" cap="flat" cmpd="sng" algn="ctr">
            <a:solidFill>
              <a:srgbClr val="EFF5F8"/>
            </a:solidFill>
            <a:prstDash val="solid"/>
            <a:round/>
            <a:headEnd type="none" w="med" len="med"/>
            <a:tailEnd type="none" w="med" len="med"/>
          </a:ln>
          <a:effectLst/>
        </p:spPr>
        <p:txBody>
          <a:bodyPr vert="horz" wrap="none" lIns="18288" tIns="0" rIns="0" bIns="0" numCol="1" rtlCol="0" anchor="ctr" anchorCtr="0" compatLnSpc="1">
            <a:prstTxWarp prst="textNoShape">
              <a:avLst/>
            </a:prstTxWarp>
            <a:noAutofit/>
          </a:bodyPr>
          <a:lstStyle/>
          <a:p>
            <a:pPr marL="0" marR="0" lvl="0" indent="0" algn="ctr" defTabSz="863600" eaLnBrk="0" fontAlgn="base" latinLnBrk="0" hangingPunct="0">
              <a:lnSpc>
                <a:spcPct val="90000"/>
              </a:lnSpc>
              <a:spcBef>
                <a:spcPct val="30000"/>
              </a:spcBef>
              <a:spcAft>
                <a:spcPct val="0"/>
              </a:spcAft>
              <a:buClrTx/>
              <a:buSzTx/>
              <a:buFontTx/>
              <a:buNone/>
              <a:tabLst/>
              <a:defRPr/>
            </a:pPr>
            <a:endParaRPr kumimoji="0" lang="en-CA" sz="1400" b="1" i="0" u="none" strike="noStrike" kern="0" cap="none" spc="0" normalizeH="0" baseline="0" noProof="0" dirty="0">
              <a:ln>
                <a:noFill/>
              </a:ln>
              <a:solidFill>
                <a:srgbClr val="575756"/>
              </a:solidFill>
              <a:effectLst/>
              <a:uLnTx/>
              <a:uFillTx/>
              <a:latin typeface="Arial" pitchFamily="34" charset="0"/>
              <a:ea typeface="Arial Unicode MS" pitchFamily="34" charset="-128"/>
              <a:cs typeface="Arial" pitchFamily="34" charset="0"/>
            </a:endParaRPr>
          </a:p>
        </p:txBody>
      </p:sp>
      <p:sp>
        <p:nvSpPr>
          <p:cNvPr id="37" name="Rectangle 36">
            <a:extLst>
              <a:ext uri="{FF2B5EF4-FFF2-40B4-BE49-F238E27FC236}">
                <a16:creationId xmlns:a16="http://schemas.microsoft.com/office/drawing/2014/main" id="{EA35BB36-7D86-4487-8868-67082D8AD039}"/>
              </a:ext>
            </a:extLst>
          </p:cNvPr>
          <p:cNvSpPr/>
          <p:nvPr/>
        </p:nvSpPr>
        <p:spPr bwMode="auto">
          <a:xfrm>
            <a:off x="285750" y="3889375"/>
            <a:ext cx="8543925" cy="274320"/>
          </a:xfrm>
          <a:prstGeom prst="rect">
            <a:avLst/>
          </a:prstGeom>
          <a:solidFill>
            <a:schemeClr val="accent5">
              <a:lumMod val="20000"/>
              <a:lumOff val="80000"/>
            </a:schemeClr>
          </a:solidFill>
          <a:ln w="22225" cap="flat" cmpd="sng" algn="ctr">
            <a:solidFill>
              <a:srgbClr val="EFF5F8"/>
            </a:solidFill>
            <a:prstDash val="solid"/>
            <a:round/>
            <a:headEnd type="none" w="med" len="med"/>
            <a:tailEnd type="none" w="med" len="med"/>
          </a:ln>
          <a:effectLst/>
        </p:spPr>
        <p:txBody>
          <a:bodyPr vert="horz" wrap="none" lIns="18288" tIns="0" rIns="0" bIns="0" numCol="1" rtlCol="0" anchor="ctr" anchorCtr="0" compatLnSpc="1">
            <a:prstTxWarp prst="textNoShape">
              <a:avLst/>
            </a:prstTxWarp>
            <a:noAutofit/>
          </a:bodyPr>
          <a:lstStyle/>
          <a:p>
            <a:pPr marL="0" marR="0" lvl="0" indent="0" algn="ctr" defTabSz="863600" eaLnBrk="0" fontAlgn="base" latinLnBrk="0" hangingPunct="0">
              <a:lnSpc>
                <a:spcPct val="90000"/>
              </a:lnSpc>
              <a:spcBef>
                <a:spcPct val="30000"/>
              </a:spcBef>
              <a:spcAft>
                <a:spcPct val="0"/>
              </a:spcAft>
              <a:buClrTx/>
              <a:buSzTx/>
              <a:buFontTx/>
              <a:buNone/>
              <a:tabLst/>
              <a:defRPr/>
            </a:pPr>
            <a:endParaRPr kumimoji="0" lang="en-CA" sz="1400" b="1" i="0" u="none" strike="noStrike" kern="0" cap="none" spc="0" normalizeH="0" baseline="0" noProof="0" dirty="0">
              <a:ln>
                <a:noFill/>
              </a:ln>
              <a:solidFill>
                <a:srgbClr val="575756"/>
              </a:solidFill>
              <a:effectLst/>
              <a:uLnTx/>
              <a:uFillTx/>
              <a:latin typeface="Arial" pitchFamily="34" charset="0"/>
              <a:ea typeface="Arial Unicode MS" pitchFamily="34" charset="-128"/>
              <a:cs typeface="Arial" pitchFamily="34" charset="0"/>
            </a:endParaRPr>
          </a:p>
        </p:txBody>
      </p:sp>
      <p:grpSp>
        <p:nvGrpSpPr>
          <p:cNvPr id="38" name="Group 37">
            <a:extLst>
              <a:ext uri="{FF2B5EF4-FFF2-40B4-BE49-F238E27FC236}">
                <a16:creationId xmlns:a16="http://schemas.microsoft.com/office/drawing/2014/main" id="{EDDDA519-966B-4CEC-8F95-4A384B8CD74E}"/>
              </a:ext>
            </a:extLst>
          </p:cNvPr>
          <p:cNvGrpSpPr/>
          <p:nvPr/>
        </p:nvGrpSpPr>
        <p:grpSpPr>
          <a:xfrm>
            <a:off x="4190778" y="2450225"/>
            <a:ext cx="4223039" cy="3267563"/>
            <a:chOff x="3724053" y="1856500"/>
            <a:chExt cx="4223039" cy="3267563"/>
          </a:xfrm>
        </p:grpSpPr>
        <p:graphicFrame>
          <p:nvGraphicFramePr>
            <p:cNvPr id="39" name="Chart 38">
              <a:extLst>
                <a:ext uri="{FF2B5EF4-FFF2-40B4-BE49-F238E27FC236}">
                  <a16:creationId xmlns:a16="http://schemas.microsoft.com/office/drawing/2014/main" id="{F42FC247-FB87-429A-8ABE-458D9DE7C5F1}"/>
                </a:ext>
              </a:extLst>
            </p:cNvPr>
            <p:cNvGraphicFramePr/>
            <p:nvPr>
              <p:extLst>
                <p:ext uri="{D42A27DB-BD31-4B8C-83A1-F6EECF244321}">
                  <p14:modId xmlns:p14="http://schemas.microsoft.com/office/powerpoint/2010/main" val="2928452184"/>
                </p:ext>
              </p:extLst>
            </p:nvPr>
          </p:nvGraphicFramePr>
          <p:xfrm>
            <a:off x="3724053" y="1911015"/>
            <a:ext cx="4223039" cy="3213048"/>
          </p:xfrm>
          <a:graphic>
            <a:graphicData uri="http://schemas.openxmlformats.org/drawingml/2006/chart">
              <c:chart xmlns:c="http://schemas.openxmlformats.org/drawingml/2006/chart" xmlns:r="http://schemas.openxmlformats.org/officeDocument/2006/relationships" r:id="rId5"/>
            </a:graphicData>
          </a:graphic>
        </p:graphicFrame>
        <p:cxnSp>
          <p:nvCxnSpPr>
            <p:cNvPr id="40" name="Straight Connector 39">
              <a:extLst>
                <a:ext uri="{FF2B5EF4-FFF2-40B4-BE49-F238E27FC236}">
                  <a16:creationId xmlns:a16="http://schemas.microsoft.com/office/drawing/2014/main" id="{5A795A95-16CD-4DA6-B22C-7C4F9D8D09DA}"/>
                </a:ext>
              </a:extLst>
            </p:cNvPr>
            <p:cNvCxnSpPr/>
            <p:nvPr/>
          </p:nvCxnSpPr>
          <p:spPr bwMode="auto">
            <a:xfrm>
              <a:off x="4906937" y="1856500"/>
              <a:ext cx="0" cy="3032027"/>
            </a:xfrm>
            <a:prstGeom prst="line">
              <a:avLst/>
            </a:prstGeom>
            <a:noFill/>
            <a:ln w="12700" cap="flat" cmpd="sng" algn="ctr">
              <a:solidFill>
                <a:srgbClr val="575756"/>
              </a:solidFill>
              <a:prstDash val="solid"/>
              <a:round/>
              <a:headEnd type="none" w="med" len="med"/>
              <a:tailEnd type="none"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1" name="Diamond 40">
              <a:extLst>
                <a:ext uri="{FF2B5EF4-FFF2-40B4-BE49-F238E27FC236}">
                  <a16:creationId xmlns:a16="http://schemas.microsoft.com/office/drawing/2014/main" id="{76C56938-3F11-4BF7-A990-05FF61C40B31}"/>
                </a:ext>
              </a:extLst>
            </p:cNvPr>
            <p:cNvSpPr/>
            <p:nvPr/>
          </p:nvSpPr>
          <p:spPr bwMode="auto">
            <a:xfrm>
              <a:off x="4660933" y="4353790"/>
              <a:ext cx="1463040" cy="182880"/>
            </a:xfrm>
            <a:prstGeom prst="diamond">
              <a:avLst/>
            </a:prstGeom>
            <a:solidFill>
              <a:srgbClr val="183059"/>
            </a:solidFill>
            <a:ln w="12700" cap="flat" cmpd="sng" algn="ctr">
              <a:solidFill>
                <a:srgbClr val="183059"/>
              </a:solidFill>
              <a:prstDash val="solid"/>
              <a:round/>
              <a:headEnd type="none" w="med" len="med"/>
              <a:tailEnd type="none" w="med" len="med"/>
            </a:ln>
            <a:effectLst/>
          </p:spPr>
          <p:txBody>
            <a:bodyPr vert="horz" wrap="none" lIns="18288" tIns="0" rIns="0" bIns="0" numCol="1" rtlCol="0" anchor="t" anchorCtr="0" compatLnSpc="1">
              <a:prstTxWarp prst="textNoShape">
                <a:avLst/>
              </a:prstTxWarp>
              <a:spAutoFit/>
            </a:bodyPr>
            <a:lstStyle/>
            <a:p>
              <a:pPr marL="0" marR="0" lvl="0" indent="0" defTabSz="863600" eaLnBrk="0" fontAlgn="base" latinLnBrk="0" hangingPunct="0">
                <a:lnSpc>
                  <a:spcPct val="90000"/>
                </a:lnSpc>
                <a:spcBef>
                  <a:spcPct val="30000"/>
                </a:spcBef>
                <a:spcAft>
                  <a:spcPct val="0"/>
                </a:spcAft>
                <a:buClrTx/>
                <a:buSzTx/>
                <a:buFontTx/>
                <a:buNone/>
                <a:tabLst/>
                <a:defRPr/>
              </a:pPr>
              <a:endParaRPr kumimoji="0" lang="en-CA" sz="1200" b="1" i="0" u="none" strike="noStrike" kern="0" cap="none" spc="0" normalizeH="0" baseline="0" noProof="0">
                <a:ln>
                  <a:noFill/>
                </a:ln>
                <a:solidFill>
                  <a:srgbClr val="575756"/>
                </a:solidFill>
                <a:effectLst/>
                <a:uLnTx/>
                <a:uFillTx/>
                <a:latin typeface="Arial" pitchFamily="34" charset="0"/>
                <a:ea typeface="Arial Unicode MS" pitchFamily="34" charset="-128"/>
                <a:cs typeface="Arial" pitchFamily="34" charset="0"/>
              </a:endParaRPr>
            </a:p>
          </p:txBody>
        </p:sp>
      </p:grpSp>
      <p:sp>
        <p:nvSpPr>
          <p:cNvPr id="42" name="TextBox 41">
            <a:extLst>
              <a:ext uri="{FF2B5EF4-FFF2-40B4-BE49-F238E27FC236}">
                <a16:creationId xmlns:a16="http://schemas.microsoft.com/office/drawing/2014/main" id="{0DC0203B-9D75-4297-9442-1087E2227080}"/>
              </a:ext>
            </a:extLst>
          </p:cNvPr>
          <p:cNvSpPr txBox="1"/>
          <p:nvPr/>
        </p:nvSpPr>
        <p:spPr>
          <a:xfrm>
            <a:off x="285750" y="2308225"/>
            <a:ext cx="3743332" cy="2970044"/>
          </a:xfrm>
          <a:prstGeom prst="rect">
            <a:avLst/>
          </a:prstGeom>
          <a:noFill/>
        </p:spPr>
        <p:txBody>
          <a:bodyPr wrap="none" rtlCol="0">
            <a:spAutoFit/>
          </a:bodyPr>
          <a:lstStyle/>
          <a:p>
            <a:pPr defTabSz="914400"/>
            <a:r>
              <a:rPr lang="en-US" sz="1400" b="1" dirty="0" err="1">
                <a:solidFill>
                  <a:srgbClr val="EFF5F8">
                    <a:lumMod val="10000"/>
                  </a:srgbClr>
                </a:solidFill>
                <a:latin typeface="Arial Narrow" panose="020B0606020202030204" pitchFamily="34" charset="0"/>
              </a:rPr>
              <a:t>Études</a:t>
            </a:r>
            <a:r>
              <a:rPr lang="en-US" sz="1400" b="1" dirty="0">
                <a:solidFill>
                  <a:srgbClr val="EFF5F8">
                    <a:lumMod val="10000"/>
                  </a:srgbClr>
                </a:solidFill>
                <a:latin typeface="Arial Narrow" panose="020B0606020202030204" pitchFamily="34" charset="0"/>
              </a:rPr>
              <a:t>		Estimation   </a:t>
            </a:r>
            <a:r>
              <a:rPr lang="en-US" sz="1200" b="1" dirty="0">
                <a:solidFill>
                  <a:srgbClr val="EFF5F8">
                    <a:lumMod val="10000"/>
                  </a:srgbClr>
                </a:solidFill>
                <a:latin typeface="Arial Narrow" panose="020B0606020202030204" pitchFamily="34" charset="0"/>
              </a:rPr>
              <a:t>	</a:t>
            </a:r>
            <a:r>
              <a:rPr lang="en-US" sz="1400" b="1" dirty="0">
                <a:solidFill>
                  <a:srgbClr val="EFF5F8">
                    <a:lumMod val="10000"/>
                  </a:srgbClr>
                </a:solidFill>
                <a:latin typeface="Arial Narrow" panose="020B0606020202030204" pitchFamily="34" charset="0"/>
              </a:rPr>
              <a:t>(IC à 95%)</a:t>
            </a:r>
          </a:p>
          <a:p>
            <a:pPr defTabSz="914400"/>
            <a:endParaRPr lang="en-US" sz="1400" dirty="0">
              <a:solidFill>
                <a:srgbClr val="EFF5F8">
                  <a:lumMod val="10000"/>
                </a:srgbClr>
              </a:solidFill>
              <a:latin typeface="Arial Narrow" panose="020B0606020202030204" pitchFamily="34" charset="0"/>
            </a:endParaRPr>
          </a:p>
          <a:p>
            <a:pPr defTabSz="914400">
              <a:spcBef>
                <a:spcPts val="600"/>
              </a:spcBef>
              <a:spcAft>
                <a:spcPts val="800"/>
              </a:spcAft>
            </a:pPr>
            <a:r>
              <a:rPr lang="en-US" sz="1200" dirty="0">
                <a:solidFill>
                  <a:srgbClr val="EFF5F8">
                    <a:lumMod val="10000"/>
                  </a:srgbClr>
                </a:solidFill>
                <a:latin typeface="Arial Narrow" panose="020B0606020202030204" pitchFamily="34" charset="0"/>
              </a:rPr>
              <a:t>RELY 150 mg BID	1.358	(1,234, 1,494)</a:t>
            </a:r>
          </a:p>
          <a:p>
            <a:pPr defTabSz="914400">
              <a:spcBef>
                <a:spcPts val="600"/>
              </a:spcBef>
              <a:spcAft>
                <a:spcPts val="800"/>
              </a:spcAft>
            </a:pPr>
            <a:r>
              <a:rPr lang="en-US" sz="1200" dirty="0">
                <a:solidFill>
                  <a:srgbClr val="EFF5F8">
                    <a:lumMod val="10000"/>
                  </a:srgbClr>
                </a:solidFill>
                <a:latin typeface="Arial Narrow" panose="020B0606020202030204" pitchFamily="34" charset="0"/>
              </a:rPr>
              <a:t>RELY 110 mg BID	1,413	(1,285, 1,553)</a:t>
            </a:r>
          </a:p>
          <a:p>
            <a:pPr defTabSz="914400">
              <a:spcBef>
                <a:spcPts val="600"/>
              </a:spcBef>
              <a:spcAft>
                <a:spcPts val="800"/>
              </a:spcAft>
            </a:pPr>
            <a:r>
              <a:rPr lang="en-US" sz="1200" dirty="0">
                <a:solidFill>
                  <a:srgbClr val="EFF5F8">
                    <a:lumMod val="10000"/>
                  </a:srgbClr>
                </a:solidFill>
                <a:latin typeface="Arial Narrow" panose="020B0606020202030204" pitchFamily="34" charset="0"/>
              </a:rPr>
              <a:t>ROCKET-AF 20 mg DIE	1,088	(1,006, 1,177)</a:t>
            </a:r>
          </a:p>
          <a:p>
            <a:pPr defTabSz="914400">
              <a:spcBef>
                <a:spcPts val="600"/>
              </a:spcBef>
              <a:spcAft>
                <a:spcPts val="800"/>
              </a:spcAft>
            </a:pPr>
            <a:r>
              <a:rPr lang="en-US" sz="1200" dirty="0">
                <a:solidFill>
                  <a:srgbClr val="EFF5F8">
                    <a:lumMod val="10000"/>
                  </a:srgbClr>
                </a:solidFill>
                <a:latin typeface="Arial Narrow" panose="020B0606020202030204" pitchFamily="34" charset="0"/>
              </a:rPr>
              <a:t>ARISTOTLE 5 mg BID	0,893	(0,836, 0,954)</a:t>
            </a:r>
          </a:p>
          <a:p>
            <a:pPr defTabSz="914400">
              <a:spcBef>
                <a:spcPts val="600"/>
              </a:spcBef>
              <a:spcAft>
                <a:spcPts val="800"/>
              </a:spcAft>
            </a:pPr>
            <a:r>
              <a:rPr lang="en-US" sz="1200" dirty="0">
                <a:solidFill>
                  <a:srgbClr val="EFF5F8">
                    <a:lumMod val="10000"/>
                  </a:srgbClr>
                </a:solidFill>
                <a:latin typeface="Arial Narrow" panose="020B0606020202030204" pitchFamily="34" charset="0"/>
              </a:rPr>
              <a:t>ENGAGE-AF 60 mg DIE	0,999	(0,932, 1,071)</a:t>
            </a:r>
          </a:p>
          <a:p>
            <a:pPr defTabSz="914400">
              <a:spcBef>
                <a:spcPts val="600"/>
              </a:spcBef>
              <a:spcAft>
                <a:spcPts val="800"/>
              </a:spcAft>
            </a:pPr>
            <a:r>
              <a:rPr lang="en-US" sz="1200" dirty="0">
                <a:solidFill>
                  <a:srgbClr val="EFF5F8">
                    <a:lumMod val="10000"/>
                  </a:srgbClr>
                </a:solidFill>
                <a:latin typeface="Arial Narrow" panose="020B0606020202030204" pitchFamily="34" charset="0"/>
              </a:rPr>
              <a:t>ENGAGE-AF 30 mg DIE	0,935	(0,872, 1,003)</a:t>
            </a:r>
          </a:p>
          <a:p>
            <a:pPr defTabSz="914400">
              <a:spcBef>
                <a:spcPts val="600"/>
              </a:spcBef>
              <a:spcAft>
                <a:spcPts val="800"/>
              </a:spcAft>
            </a:pPr>
            <a:r>
              <a:rPr lang="en-US" sz="1200" dirty="0">
                <a:solidFill>
                  <a:srgbClr val="EFF5F8">
                    <a:lumMod val="10000"/>
                  </a:srgbClr>
                </a:solidFill>
                <a:latin typeface="Arial Narrow" panose="020B0606020202030204" pitchFamily="34" charset="0"/>
              </a:rPr>
              <a:t>		1,094	(0,949, 1,261)</a:t>
            </a:r>
            <a:endParaRPr lang="en-CA" sz="1200" dirty="0">
              <a:solidFill>
                <a:srgbClr val="EFF5F8">
                  <a:lumMod val="10000"/>
                </a:srgbClr>
              </a:solidFill>
              <a:latin typeface="Arial Narrow" panose="020B0606020202030204" pitchFamily="34" charset="0"/>
            </a:endParaRPr>
          </a:p>
        </p:txBody>
      </p:sp>
      <p:sp>
        <p:nvSpPr>
          <p:cNvPr id="43" name="Rectangle 42">
            <a:extLst>
              <a:ext uri="{FF2B5EF4-FFF2-40B4-BE49-F238E27FC236}">
                <a16:creationId xmlns:a16="http://schemas.microsoft.com/office/drawing/2014/main" id="{5DB9C5E6-1962-4C02-8AB1-15240239FF65}"/>
              </a:ext>
            </a:extLst>
          </p:cNvPr>
          <p:cNvSpPr/>
          <p:nvPr/>
        </p:nvSpPr>
        <p:spPr>
          <a:xfrm>
            <a:off x="201033" y="1535403"/>
            <a:ext cx="8808019" cy="584775"/>
          </a:xfrm>
          <a:prstGeom prst="rect">
            <a:avLst/>
          </a:prstGeom>
        </p:spPr>
        <p:txBody>
          <a:bodyPr wrap="square">
            <a:spAutoFit/>
          </a:bodyPr>
          <a:lstStyle/>
          <a:p>
            <a:pPr algn="ctr" defTabSz="914400"/>
            <a:r>
              <a:rPr lang="fr-BE" b="1" dirty="0">
                <a:solidFill>
                  <a:srgbClr val="EFF5F8">
                    <a:lumMod val="10000"/>
                  </a:srgbClr>
                </a:solidFill>
                <a:latin typeface="Arial Narrow" panose="020B0606020202030204" pitchFamily="34" charset="0"/>
              </a:rPr>
              <a:t>Fréquence de l’arrêt du traitement dans des études de phase 3. </a:t>
            </a:r>
          </a:p>
          <a:p>
            <a:pPr algn="ctr" defTabSz="914400"/>
            <a:r>
              <a:rPr lang="fr-BE" sz="1400" dirty="0">
                <a:solidFill>
                  <a:srgbClr val="EFF5F8">
                    <a:lumMod val="10000"/>
                  </a:srgbClr>
                </a:solidFill>
                <a:latin typeface="Arial Narrow" panose="020B0606020202030204" pitchFamily="34" charset="0"/>
              </a:rPr>
              <a:t>Les rapports de cotes et les intervalles de confiance à 95% (IC) ont été calculés d’après la fréquence des événements rapportés</a:t>
            </a:r>
          </a:p>
        </p:txBody>
      </p:sp>
      <p:pic>
        <p:nvPicPr>
          <p:cNvPr id="20" name="4E92DA43-5712-40E9-AFDC-2C1062C78C6F" descr="7646DFF2-B812-4635-AA57-5171E34E5A45@chrc">
            <a:extLst>
              <a:ext uri="{FF2B5EF4-FFF2-40B4-BE49-F238E27FC236}">
                <a16:creationId xmlns:a16="http://schemas.microsoft.com/office/drawing/2014/main" id="{7573ACA1-B89C-46E6-93B3-0D6C0557981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46366" y="205884"/>
            <a:ext cx="1494821" cy="85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9644728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6448" y="1225130"/>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8545FEA6-91B3-4CEA-BDDB-78E11F2A9A3F}"/>
              </a:ext>
            </a:extLst>
          </p:cNvPr>
          <p:cNvSpPr/>
          <p:nvPr/>
        </p:nvSpPr>
        <p:spPr>
          <a:xfrm>
            <a:off x="161925" y="100873"/>
            <a:ext cx="6408319" cy="1077218"/>
          </a:xfrm>
          <a:prstGeom prst="rect">
            <a:avLst/>
          </a:prstGeom>
          <a:noFill/>
        </p:spPr>
        <p:txBody>
          <a:bodyPr wrap="square">
            <a:spAutoFit/>
          </a:bodyPr>
          <a:lstStyle/>
          <a:p>
            <a:pPr lvl="0">
              <a:defRPr/>
            </a:pPr>
            <a:r>
              <a:rPr lang="fr-CH" sz="3200" b="1" dirty="0">
                <a:solidFill>
                  <a:srgbClr val="183059"/>
                </a:solidFill>
                <a:latin typeface="Arial Narrow" panose="020B0606020202030204" pitchFamily="34" charset="0"/>
                <a:cs typeface="Aharoni" panose="02010803020104030203" pitchFamily="2" charset="-79"/>
              </a:rPr>
              <a:t>Analyse des données du monde réel de la clinique Mayo sur l’inobservance</a:t>
            </a:r>
          </a:p>
        </p:txBody>
      </p:sp>
      <p:sp>
        <p:nvSpPr>
          <p:cNvPr id="12" name="Rectangle 11">
            <a:extLst>
              <a:ext uri="{FF2B5EF4-FFF2-40B4-BE49-F238E27FC236}">
                <a16:creationId xmlns:a16="http://schemas.microsoft.com/office/drawing/2014/main" id="{2AECBCDA-5E07-409A-8F17-E36050586DFB}"/>
              </a:ext>
            </a:extLst>
          </p:cNvPr>
          <p:cNvSpPr/>
          <p:nvPr/>
        </p:nvSpPr>
        <p:spPr>
          <a:xfrm>
            <a:off x="0" y="6401169"/>
            <a:ext cx="9144000" cy="456831"/>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13" name="Picture 12" descr="CHRC-logo_blue.png">
            <a:extLst>
              <a:ext uri="{FF2B5EF4-FFF2-40B4-BE49-F238E27FC236}">
                <a16:creationId xmlns:a16="http://schemas.microsoft.com/office/drawing/2014/main" id="{F5F338AB-7CB1-4E75-B69F-7A7105565674}"/>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206029" y="6085781"/>
            <a:ext cx="716292" cy="712746"/>
          </a:xfrm>
          <a:prstGeom prst="rect">
            <a:avLst/>
          </a:prstGeom>
        </p:spPr>
      </p:pic>
      <p:sp>
        <p:nvSpPr>
          <p:cNvPr id="19" name="TextBox 18">
            <a:extLst>
              <a:ext uri="{FF2B5EF4-FFF2-40B4-BE49-F238E27FC236}">
                <a16:creationId xmlns:a16="http://schemas.microsoft.com/office/drawing/2014/main" id="{DD041CE8-6410-4D88-A7E0-1DB97C72B760}"/>
              </a:ext>
            </a:extLst>
          </p:cNvPr>
          <p:cNvSpPr txBox="1"/>
          <p:nvPr/>
        </p:nvSpPr>
        <p:spPr>
          <a:xfrm>
            <a:off x="221679" y="6514168"/>
            <a:ext cx="4548179" cy="230832"/>
          </a:xfrm>
          <a:prstGeom prst="rect">
            <a:avLst/>
          </a:prstGeom>
          <a:noFill/>
        </p:spPr>
        <p:txBody>
          <a:bodyPr wrap="square" rtlCol="0">
            <a:spAutoFit/>
          </a:bodyPr>
          <a:lstStyle/>
          <a:p>
            <a:pPr defTabSz="914400"/>
            <a:r>
              <a:rPr lang="en-US" sz="900" dirty="0">
                <a:solidFill>
                  <a:schemeClr val="bg1"/>
                </a:solidFill>
                <a:latin typeface="Arial Narrow" panose="020B0606020202030204" pitchFamily="34" charset="0"/>
              </a:rPr>
              <a:t>Yao X et al.  J Amer Coll </a:t>
            </a:r>
            <a:r>
              <a:rPr lang="en-US" sz="900" dirty="0" err="1">
                <a:solidFill>
                  <a:schemeClr val="bg1"/>
                </a:solidFill>
                <a:latin typeface="Arial Narrow" panose="020B0606020202030204" pitchFamily="34" charset="0"/>
              </a:rPr>
              <a:t>Cardiol</a:t>
            </a:r>
            <a:r>
              <a:rPr lang="en-US" sz="900" dirty="0">
                <a:solidFill>
                  <a:schemeClr val="bg1"/>
                </a:solidFill>
                <a:latin typeface="Arial Narrow" panose="020B0606020202030204" pitchFamily="34" charset="0"/>
              </a:rPr>
              <a:t> 69:2779-90, 2017</a:t>
            </a:r>
          </a:p>
        </p:txBody>
      </p:sp>
      <p:sp>
        <p:nvSpPr>
          <p:cNvPr id="18" name="TextBox 17">
            <a:extLst>
              <a:ext uri="{FF2B5EF4-FFF2-40B4-BE49-F238E27FC236}">
                <a16:creationId xmlns:a16="http://schemas.microsoft.com/office/drawing/2014/main" id="{1A96D62D-DDC8-47C3-833D-1141A4FCE5E2}"/>
              </a:ext>
            </a:extLst>
          </p:cNvPr>
          <p:cNvSpPr txBox="1"/>
          <p:nvPr/>
        </p:nvSpPr>
        <p:spPr>
          <a:xfrm>
            <a:off x="597806" y="1482007"/>
            <a:ext cx="8093921" cy="1375175"/>
          </a:xfrm>
          <a:prstGeom prst="rect">
            <a:avLst/>
          </a:prstGeom>
          <a:noFill/>
        </p:spPr>
        <p:txBody>
          <a:bodyPr wrap="square" lIns="0" tIns="0" rIns="0" bIns="0" rtlCol="0">
            <a:noAutofit/>
          </a:bodyPr>
          <a:lstStyle/>
          <a:p>
            <a:pPr marL="285750" indent="-285750" defTabSz="685800">
              <a:lnSpc>
                <a:spcPct val="130000"/>
              </a:lnSpc>
              <a:buClr>
                <a:srgbClr val="00B0F0"/>
              </a:buClr>
              <a:buFont typeface="Wingdings" panose="05000000000000000000" pitchFamily="2" charset="2"/>
              <a:buChar char="§"/>
            </a:pPr>
            <a:r>
              <a:rPr lang="fr-BE" b="1" dirty="0">
                <a:solidFill>
                  <a:prstClr val="black"/>
                </a:solidFill>
                <a:latin typeface="Arial Narrow" panose="020B0606020202030204" pitchFamily="34" charset="0"/>
                <a:cs typeface="Arial"/>
              </a:rPr>
              <a:t>Âge moyen 73 ans (IIQ 64-80 ans); 56 % d’hommes</a:t>
            </a:r>
          </a:p>
          <a:p>
            <a:pPr marL="285750" indent="-285750" defTabSz="685800">
              <a:lnSpc>
                <a:spcPct val="130000"/>
              </a:lnSpc>
              <a:buClr>
                <a:srgbClr val="00B0F0"/>
              </a:buClr>
              <a:buFont typeface="Wingdings" panose="05000000000000000000" pitchFamily="2" charset="2"/>
              <a:buChar char="§"/>
            </a:pPr>
            <a:r>
              <a:rPr lang="fr-BE" b="1" dirty="0">
                <a:solidFill>
                  <a:prstClr val="black"/>
                </a:solidFill>
                <a:latin typeface="Arial Narrow" panose="020B0606020202030204" pitchFamily="34" charset="0"/>
                <a:cs typeface="Arial"/>
              </a:rPr>
              <a:t>89,6% avaient un score CHA</a:t>
            </a:r>
            <a:r>
              <a:rPr lang="fr-BE" b="1" baseline="-25000" dirty="0">
                <a:solidFill>
                  <a:prstClr val="black"/>
                </a:solidFill>
                <a:latin typeface="Arial Narrow" panose="020B0606020202030204" pitchFamily="34" charset="0"/>
                <a:cs typeface="Arial"/>
              </a:rPr>
              <a:t>2</a:t>
            </a:r>
            <a:r>
              <a:rPr lang="fr-BE" b="1" dirty="0">
                <a:solidFill>
                  <a:prstClr val="black"/>
                </a:solidFill>
                <a:latin typeface="Arial Narrow" panose="020B0606020202030204" pitchFamily="34" charset="0"/>
                <a:cs typeface="Arial"/>
              </a:rPr>
              <a:t>DS</a:t>
            </a:r>
            <a:r>
              <a:rPr lang="fr-BE" b="1" baseline="-25000" dirty="0">
                <a:solidFill>
                  <a:prstClr val="black"/>
                </a:solidFill>
                <a:latin typeface="Arial Narrow" panose="020B0606020202030204" pitchFamily="34" charset="0"/>
                <a:cs typeface="Arial"/>
              </a:rPr>
              <a:t>2</a:t>
            </a:r>
            <a:r>
              <a:rPr lang="fr-BE" b="1" dirty="0">
                <a:solidFill>
                  <a:prstClr val="black"/>
                </a:solidFill>
                <a:latin typeface="Arial Narrow" panose="020B0606020202030204" pitchFamily="34" charset="0"/>
                <a:cs typeface="Arial"/>
              </a:rPr>
              <a:t>-VASc ≥ 2; 47,8% avait un score HAS-BLED ≥ 3</a:t>
            </a:r>
          </a:p>
          <a:p>
            <a:pPr marL="285750" indent="-285750" defTabSz="685800">
              <a:lnSpc>
                <a:spcPct val="130000"/>
              </a:lnSpc>
              <a:buClr>
                <a:srgbClr val="00B0F0"/>
              </a:buClr>
              <a:buFont typeface="Wingdings" panose="05000000000000000000" pitchFamily="2" charset="2"/>
              <a:buChar char="§"/>
            </a:pPr>
            <a:r>
              <a:rPr lang="fr-BE" b="1" dirty="0">
                <a:solidFill>
                  <a:prstClr val="black"/>
                </a:solidFill>
                <a:latin typeface="Arial Narrow" panose="020B0606020202030204" pitchFamily="34" charset="0"/>
                <a:cs typeface="Arial"/>
              </a:rPr>
              <a:t>Observance définie comme la prise d’un AOD ≥ 80 % des jours</a:t>
            </a:r>
          </a:p>
          <a:p>
            <a:pPr marL="285750" indent="-285750" defTabSz="685800">
              <a:lnSpc>
                <a:spcPct val="130000"/>
              </a:lnSpc>
              <a:buClr>
                <a:srgbClr val="00B0F0"/>
              </a:buClr>
              <a:buFont typeface="Wingdings" panose="05000000000000000000" pitchFamily="2" charset="2"/>
              <a:buChar char="§"/>
            </a:pPr>
            <a:r>
              <a:rPr lang="fr-BE" b="1" dirty="0">
                <a:solidFill>
                  <a:prstClr val="black"/>
                </a:solidFill>
                <a:latin typeface="Arial Narrow" panose="020B0606020202030204" pitchFamily="34" charset="0"/>
                <a:cs typeface="Arial"/>
              </a:rPr>
              <a:t>Ajustement pour tenir compte des facteurs confusionnels potentiels</a:t>
            </a:r>
          </a:p>
          <a:p>
            <a:pPr marL="285750" indent="-285750" defTabSz="685800">
              <a:lnSpc>
                <a:spcPct val="150000"/>
              </a:lnSpc>
              <a:buClr>
                <a:srgbClr val="00B0F0"/>
              </a:buClr>
              <a:buFont typeface="Wingdings" panose="05000000000000000000" pitchFamily="2" charset="2"/>
              <a:buChar char="§"/>
            </a:pPr>
            <a:endParaRPr lang="fr-BE" b="1" dirty="0">
              <a:solidFill>
                <a:prstClr val="black"/>
              </a:solidFill>
              <a:latin typeface="Arial Narrow" panose="020B0606020202030204" pitchFamily="34" charset="0"/>
              <a:cs typeface="Arial"/>
            </a:endParaRPr>
          </a:p>
        </p:txBody>
      </p:sp>
      <p:sp>
        <p:nvSpPr>
          <p:cNvPr id="26" name="TextBox 6">
            <a:extLst>
              <a:ext uri="{FF2B5EF4-FFF2-40B4-BE49-F238E27FC236}">
                <a16:creationId xmlns:a16="http://schemas.microsoft.com/office/drawing/2014/main" id="{221037FD-DBD4-4054-8D04-373EEE916E9F}"/>
              </a:ext>
            </a:extLst>
          </p:cNvPr>
          <p:cNvSpPr txBox="1">
            <a:spLocks noChangeArrowheads="1"/>
          </p:cNvSpPr>
          <p:nvPr/>
        </p:nvSpPr>
        <p:spPr bwMode="auto">
          <a:xfrm rot="16200000">
            <a:off x="617369" y="4416879"/>
            <a:ext cx="281169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b="1" i="1">
                <a:solidFill>
                  <a:schemeClr val="tx2"/>
                </a:solidFill>
                <a:latin typeface="Arial" charset="0"/>
                <a:ea typeface="ＭＳ Ｐゴシック" charset="0"/>
                <a:cs typeface="ＭＳ Ｐゴシック" charset="0"/>
              </a:defRPr>
            </a:lvl1pPr>
            <a:lvl2pPr marL="742950" indent="-285750">
              <a:defRPr sz="2400" b="1" i="1">
                <a:solidFill>
                  <a:schemeClr val="tx2"/>
                </a:solidFill>
                <a:latin typeface="Arial" charset="0"/>
                <a:ea typeface="ＭＳ Ｐゴシック" charset="0"/>
              </a:defRPr>
            </a:lvl2pPr>
            <a:lvl3pPr marL="1143000" indent="-228600">
              <a:defRPr sz="2400" b="1" i="1">
                <a:solidFill>
                  <a:schemeClr val="tx2"/>
                </a:solidFill>
                <a:latin typeface="Arial" charset="0"/>
                <a:ea typeface="ＭＳ Ｐゴシック" charset="0"/>
              </a:defRPr>
            </a:lvl3pPr>
            <a:lvl4pPr marL="1600200" indent="-228600">
              <a:defRPr sz="2400" b="1" i="1">
                <a:solidFill>
                  <a:schemeClr val="tx2"/>
                </a:solidFill>
                <a:latin typeface="Arial" charset="0"/>
                <a:ea typeface="ＭＳ Ｐゴシック" charset="0"/>
              </a:defRPr>
            </a:lvl4pPr>
            <a:lvl5pPr marL="2057400" indent="-228600">
              <a:defRPr sz="2400" b="1" i="1">
                <a:solidFill>
                  <a:schemeClr val="tx2"/>
                </a:solidFill>
                <a:latin typeface="Arial" charset="0"/>
                <a:ea typeface="ＭＳ Ｐゴシック" charset="0"/>
              </a:defRPr>
            </a:lvl5pPr>
            <a:lvl6pPr marL="2514600" indent="-228600" eaLnBrk="0" fontAlgn="base" hangingPunct="0">
              <a:spcBef>
                <a:spcPct val="0"/>
              </a:spcBef>
              <a:spcAft>
                <a:spcPct val="0"/>
              </a:spcAft>
              <a:defRPr sz="2400" b="1" i="1">
                <a:solidFill>
                  <a:schemeClr val="tx2"/>
                </a:solidFill>
                <a:latin typeface="Arial" charset="0"/>
                <a:ea typeface="ＭＳ Ｐゴシック" charset="0"/>
              </a:defRPr>
            </a:lvl6pPr>
            <a:lvl7pPr marL="2971800" indent="-228600" eaLnBrk="0" fontAlgn="base" hangingPunct="0">
              <a:spcBef>
                <a:spcPct val="0"/>
              </a:spcBef>
              <a:spcAft>
                <a:spcPct val="0"/>
              </a:spcAft>
              <a:defRPr sz="2400" b="1" i="1">
                <a:solidFill>
                  <a:schemeClr val="tx2"/>
                </a:solidFill>
                <a:latin typeface="Arial" charset="0"/>
                <a:ea typeface="ＭＳ Ｐゴシック" charset="0"/>
              </a:defRPr>
            </a:lvl7pPr>
            <a:lvl8pPr marL="3429000" indent="-228600" eaLnBrk="0" fontAlgn="base" hangingPunct="0">
              <a:spcBef>
                <a:spcPct val="0"/>
              </a:spcBef>
              <a:spcAft>
                <a:spcPct val="0"/>
              </a:spcAft>
              <a:defRPr sz="2400" b="1" i="1">
                <a:solidFill>
                  <a:schemeClr val="tx2"/>
                </a:solidFill>
                <a:latin typeface="Arial" charset="0"/>
                <a:ea typeface="ＭＳ Ｐゴシック" charset="0"/>
              </a:defRPr>
            </a:lvl8pPr>
            <a:lvl9pPr marL="3886200" indent="-228600" eaLnBrk="0" fontAlgn="base" hangingPunct="0">
              <a:spcBef>
                <a:spcPct val="0"/>
              </a:spcBef>
              <a:spcAft>
                <a:spcPct val="0"/>
              </a:spcAft>
              <a:defRPr sz="2400" b="1" i="1">
                <a:solidFill>
                  <a:schemeClr val="tx2"/>
                </a:solidFill>
                <a:latin typeface="Arial" charset="0"/>
                <a:ea typeface="ＭＳ Ｐゴシック" charset="0"/>
              </a:defRPr>
            </a:lvl9pPr>
          </a:lstStyle>
          <a:p>
            <a:pPr algn="ctr" defTabSz="914400" eaLnBrk="0" fontAlgn="base" hangingPunct="0">
              <a:spcBef>
                <a:spcPct val="0"/>
              </a:spcBef>
              <a:spcAft>
                <a:spcPct val="0"/>
              </a:spcAft>
              <a:defRPr/>
            </a:pPr>
            <a:r>
              <a:rPr lang="en-US" sz="1800" i="0" kern="0" dirty="0">
                <a:solidFill>
                  <a:srgbClr val="000000"/>
                </a:solidFill>
                <a:latin typeface="Arial Narrow" panose="020B0606020202030204" pitchFamily="34" charset="0"/>
              </a:rPr>
              <a:t>Observance  (%)</a:t>
            </a:r>
          </a:p>
        </p:txBody>
      </p:sp>
      <p:graphicFrame>
        <p:nvGraphicFramePr>
          <p:cNvPr id="27" name="Chart 26">
            <a:extLst>
              <a:ext uri="{FF2B5EF4-FFF2-40B4-BE49-F238E27FC236}">
                <a16:creationId xmlns:a16="http://schemas.microsoft.com/office/drawing/2014/main" id="{C0EF1ED5-7CFE-4F49-A629-F4FA3D319935}"/>
              </a:ext>
            </a:extLst>
          </p:cNvPr>
          <p:cNvGraphicFramePr/>
          <p:nvPr>
            <p:extLst>
              <p:ext uri="{D42A27DB-BD31-4B8C-83A1-F6EECF244321}">
                <p14:modId xmlns:p14="http://schemas.microsoft.com/office/powerpoint/2010/main" val="1218112466"/>
              </p:ext>
            </p:extLst>
          </p:nvPr>
        </p:nvGraphicFramePr>
        <p:xfrm>
          <a:off x="2201063" y="3195699"/>
          <a:ext cx="4852145" cy="2909487"/>
        </p:xfrm>
        <a:graphic>
          <a:graphicData uri="http://schemas.openxmlformats.org/drawingml/2006/chart">
            <c:chart xmlns:c="http://schemas.openxmlformats.org/drawingml/2006/chart" xmlns:r="http://schemas.openxmlformats.org/officeDocument/2006/relationships" r:id="rId5"/>
          </a:graphicData>
        </a:graphic>
      </p:graphicFrame>
      <p:sp>
        <p:nvSpPr>
          <p:cNvPr id="28" name="TextBox 7">
            <a:extLst>
              <a:ext uri="{FF2B5EF4-FFF2-40B4-BE49-F238E27FC236}">
                <a16:creationId xmlns:a16="http://schemas.microsoft.com/office/drawing/2014/main" id="{3A5881AF-F6F2-4996-BE62-EA6D127CC48C}"/>
              </a:ext>
            </a:extLst>
          </p:cNvPr>
          <p:cNvSpPr txBox="1">
            <a:spLocks noChangeArrowheads="1"/>
          </p:cNvSpPr>
          <p:nvPr/>
        </p:nvSpPr>
        <p:spPr bwMode="auto">
          <a:xfrm>
            <a:off x="2992166" y="4131526"/>
            <a:ext cx="55496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i="1">
                <a:solidFill>
                  <a:schemeClr val="tx2"/>
                </a:solidFill>
                <a:latin typeface="Arial" charset="0"/>
                <a:ea typeface="ＭＳ Ｐゴシック" charset="0"/>
                <a:cs typeface="ＭＳ Ｐゴシック" charset="0"/>
              </a:defRPr>
            </a:lvl1pPr>
            <a:lvl2pPr marL="742950" indent="-285750">
              <a:defRPr sz="2400" b="1" i="1">
                <a:solidFill>
                  <a:schemeClr val="tx2"/>
                </a:solidFill>
                <a:latin typeface="Arial" charset="0"/>
                <a:ea typeface="ＭＳ Ｐゴシック" charset="0"/>
              </a:defRPr>
            </a:lvl2pPr>
            <a:lvl3pPr marL="1143000" indent="-228600">
              <a:defRPr sz="2400" b="1" i="1">
                <a:solidFill>
                  <a:schemeClr val="tx2"/>
                </a:solidFill>
                <a:latin typeface="Arial" charset="0"/>
                <a:ea typeface="ＭＳ Ｐゴシック" charset="0"/>
              </a:defRPr>
            </a:lvl3pPr>
            <a:lvl4pPr marL="1600200" indent="-228600">
              <a:defRPr sz="2400" b="1" i="1">
                <a:solidFill>
                  <a:schemeClr val="tx2"/>
                </a:solidFill>
                <a:latin typeface="Arial" charset="0"/>
                <a:ea typeface="ＭＳ Ｐゴシック" charset="0"/>
              </a:defRPr>
            </a:lvl4pPr>
            <a:lvl5pPr marL="2057400" indent="-228600">
              <a:defRPr sz="2400" b="1" i="1">
                <a:solidFill>
                  <a:schemeClr val="tx2"/>
                </a:solidFill>
                <a:latin typeface="Arial" charset="0"/>
                <a:ea typeface="ＭＳ Ｐゴシック" charset="0"/>
              </a:defRPr>
            </a:lvl5pPr>
            <a:lvl6pPr marL="2514600" indent="-228600" eaLnBrk="0" fontAlgn="base" hangingPunct="0">
              <a:spcBef>
                <a:spcPct val="0"/>
              </a:spcBef>
              <a:spcAft>
                <a:spcPct val="0"/>
              </a:spcAft>
              <a:defRPr sz="2400" b="1" i="1">
                <a:solidFill>
                  <a:schemeClr val="tx2"/>
                </a:solidFill>
                <a:latin typeface="Arial" charset="0"/>
                <a:ea typeface="ＭＳ Ｐゴシック" charset="0"/>
              </a:defRPr>
            </a:lvl6pPr>
            <a:lvl7pPr marL="2971800" indent="-228600" eaLnBrk="0" fontAlgn="base" hangingPunct="0">
              <a:spcBef>
                <a:spcPct val="0"/>
              </a:spcBef>
              <a:spcAft>
                <a:spcPct val="0"/>
              </a:spcAft>
              <a:defRPr sz="2400" b="1" i="1">
                <a:solidFill>
                  <a:schemeClr val="tx2"/>
                </a:solidFill>
                <a:latin typeface="Arial" charset="0"/>
                <a:ea typeface="ＭＳ Ｐゴシック" charset="0"/>
              </a:defRPr>
            </a:lvl7pPr>
            <a:lvl8pPr marL="3429000" indent="-228600" eaLnBrk="0" fontAlgn="base" hangingPunct="0">
              <a:spcBef>
                <a:spcPct val="0"/>
              </a:spcBef>
              <a:spcAft>
                <a:spcPct val="0"/>
              </a:spcAft>
              <a:defRPr sz="2400" b="1" i="1">
                <a:solidFill>
                  <a:schemeClr val="tx2"/>
                </a:solidFill>
                <a:latin typeface="Arial" charset="0"/>
                <a:ea typeface="ＭＳ Ｐゴシック" charset="0"/>
              </a:defRPr>
            </a:lvl8pPr>
            <a:lvl9pPr marL="3886200" indent="-228600" eaLnBrk="0" fontAlgn="base" hangingPunct="0">
              <a:spcBef>
                <a:spcPct val="0"/>
              </a:spcBef>
              <a:spcAft>
                <a:spcPct val="0"/>
              </a:spcAft>
              <a:defRPr sz="2400" b="1" i="1">
                <a:solidFill>
                  <a:schemeClr val="tx2"/>
                </a:solidFill>
                <a:latin typeface="Arial" charset="0"/>
                <a:ea typeface="ＭＳ Ｐゴシック" charset="0"/>
              </a:defRPr>
            </a:lvl9pPr>
          </a:lstStyle>
          <a:p>
            <a:pPr algn="ctr" defTabSz="914400" eaLnBrk="0" fontAlgn="base" hangingPunct="0">
              <a:spcBef>
                <a:spcPct val="0"/>
              </a:spcBef>
              <a:spcAft>
                <a:spcPct val="0"/>
              </a:spcAft>
              <a:defRPr/>
            </a:pPr>
            <a:r>
              <a:rPr lang="en-US" sz="1800" i="0" kern="0" dirty="0">
                <a:solidFill>
                  <a:srgbClr val="183059"/>
                </a:solidFill>
                <a:latin typeface="Arial Narrow" panose="020B0606020202030204" pitchFamily="34" charset="0"/>
              </a:rPr>
              <a:t>52.1</a:t>
            </a:r>
          </a:p>
        </p:txBody>
      </p:sp>
      <p:sp>
        <p:nvSpPr>
          <p:cNvPr id="29" name="TextBox 23">
            <a:extLst>
              <a:ext uri="{FF2B5EF4-FFF2-40B4-BE49-F238E27FC236}">
                <a16:creationId xmlns:a16="http://schemas.microsoft.com/office/drawing/2014/main" id="{9969048A-F19E-4148-B285-D052A07AC134}"/>
              </a:ext>
            </a:extLst>
          </p:cNvPr>
          <p:cNvSpPr txBox="1">
            <a:spLocks noChangeArrowheads="1"/>
          </p:cNvSpPr>
          <p:nvPr/>
        </p:nvSpPr>
        <p:spPr bwMode="auto">
          <a:xfrm>
            <a:off x="4043962" y="4131526"/>
            <a:ext cx="55496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i="1">
                <a:solidFill>
                  <a:schemeClr val="tx2"/>
                </a:solidFill>
                <a:latin typeface="Arial" charset="0"/>
                <a:ea typeface="ＭＳ Ｐゴシック" charset="0"/>
                <a:cs typeface="ＭＳ Ｐゴシック" charset="0"/>
              </a:defRPr>
            </a:lvl1pPr>
            <a:lvl2pPr marL="742950" indent="-285750">
              <a:defRPr sz="2400" b="1" i="1">
                <a:solidFill>
                  <a:schemeClr val="tx2"/>
                </a:solidFill>
                <a:latin typeface="Arial" charset="0"/>
                <a:ea typeface="ＭＳ Ｐゴシック" charset="0"/>
              </a:defRPr>
            </a:lvl2pPr>
            <a:lvl3pPr marL="1143000" indent="-228600">
              <a:defRPr sz="2400" b="1" i="1">
                <a:solidFill>
                  <a:schemeClr val="tx2"/>
                </a:solidFill>
                <a:latin typeface="Arial" charset="0"/>
                <a:ea typeface="ＭＳ Ｐゴシック" charset="0"/>
              </a:defRPr>
            </a:lvl3pPr>
            <a:lvl4pPr marL="1600200" indent="-228600">
              <a:defRPr sz="2400" b="1" i="1">
                <a:solidFill>
                  <a:schemeClr val="tx2"/>
                </a:solidFill>
                <a:latin typeface="Arial" charset="0"/>
                <a:ea typeface="ＭＳ Ｐゴシック" charset="0"/>
              </a:defRPr>
            </a:lvl4pPr>
            <a:lvl5pPr marL="2057400" indent="-228600">
              <a:defRPr sz="2400" b="1" i="1">
                <a:solidFill>
                  <a:schemeClr val="tx2"/>
                </a:solidFill>
                <a:latin typeface="Arial" charset="0"/>
                <a:ea typeface="ＭＳ Ｐゴシック" charset="0"/>
              </a:defRPr>
            </a:lvl5pPr>
            <a:lvl6pPr marL="2514600" indent="-228600" eaLnBrk="0" fontAlgn="base" hangingPunct="0">
              <a:spcBef>
                <a:spcPct val="0"/>
              </a:spcBef>
              <a:spcAft>
                <a:spcPct val="0"/>
              </a:spcAft>
              <a:defRPr sz="2400" b="1" i="1">
                <a:solidFill>
                  <a:schemeClr val="tx2"/>
                </a:solidFill>
                <a:latin typeface="Arial" charset="0"/>
                <a:ea typeface="ＭＳ Ｐゴシック" charset="0"/>
              </a:defRPr>
            </a:lvl6pPr>
            <a:lvl7pPr marL="2971800" indent="-228600" eaLnBrk="0" fontAlgn="base" hangingPunct="0">
              <a:spcBef>
                <a:spcPct val="0"/>
              </a:spcBef>
              <a:spcAft>
                <a:spcPct val="0"/>
              </a:spcAft>
              <a:defRPr sz="2400" b="1" i="1">
                <a:solidFill>
                  <a:schemeClr val="tx2"/>
                </a:solidFill>
                <a:latin typeface="Arial" charset="0"/>
                <a:ea typeface="ＭＳ Ｐゴシック" charset="0"/>
              </a:defRPr>
            </a:lvl7pPr>
            <a:lvl8pPr marL="3429000" indent="-228600" eaLnBrk="0" fontAlgn="base" hangingPunct="0">
              <a:spcBef>
                <a:spcPct val="0"/>
              </a:spcBef>
              <a:spcAft>
                <a:spcPct val="0"/>
              </a:spcAft>
              <a:defRPr sz="2400" b="1" i="1">
                <a:solidFill>
                  <a:schemeClr val="tx2"/>
                </a:solidFill>
                <a:latin typeface="Arial" charset="0"/>
                <a:ea typeface="ＭＳ Ｐゴシック" charset="0"/>
              </a:defRPr>
            </a:lvl8pPr>
            <a:lvl9pPr marL="3886200" indent="-228600" eaLnBrk="0" fontAlgn="base" hangingPunct="0">
              <a:spcBef>
                <a:spcPct val="0"/>
              </a:spcBef>
              <a:spcAft>
                <a:spcPct val="0"/>
              </a:spcAft>
              <a:defRPr sz="2400" b="1" i="1">
                <a:solidFill>
                  <a:schemeClr val="tx2"/>
                </a:solidFill>
                <a:latin typeface="Arial" charset="0"/>
                <a:ea typeface="ＭＳ Ｐゴシック" charset="0"/>
              </a:defRPr>
            </a:lvl9pPr>
          </a:lstStyle>
          <a:p>
            <a:pPr algn="ctr" defTabSz="914400" eaLnBrk="0" fontAlgn="base" hangingPunct="0">
              <a:spcBef>
                <a:spcPct val="0"/>
              </a:spcBef>
              <a:spcAft>
                <a:spcPct val="0"/>
              </a:spcAft>
              <a:defRPr/>
            </a:pPr>
            <a:r>
              <a:rPr lang="en-US" sz="1800" i="0" kern="0" dirty="0">
                <a:solidFill>
                  <a:srgbClr val="0070C0"/>
                </a:solidFill>
                <a:latin typeface="Arial Narrow" panose="020B0606020202030204" pitchFamily="34" charset="0"/>
              </a:rPr>
              <a:t>47.6</a:t>
            </a:r>
          </a:p>
        </p:txBody>
      </p:sp>
      <p:sp>
        <p:nvSpPr>
          <p:cNvPr id="30" name="TextBox 23">
            <a:extLst>
              <a:ext uri="{FF2B5EF4-FFF2-40B4-BE49-F238E27FC236}">
                <a16:creationId xmlns:a16="http://schemas.microsoft.com/office/drawing/2014/main" id="{C8B8D5B8-B41A-440F-99B4-C6ED91D2CA89}"/>
              </a:ext>
            </a:extLst>
          </p:cNvPr>
          <p:cNvSpPr txBox="1">
            <a:spLocks noChangeArrowheads="1"/>
          </p:cNvSpPr>
          <p:nvPr/>
        </p:nvSpPr>
        <p:spPr bwMode="auto">
          <a:xfrm>
            <a:off x="6139296" y="4353776"/>
            <a:ext cx="55496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i="1">
                <a:solidFill>
                  <a:schemeClr val="tx2"/>
                </a:solidFill>
                <a:latin typeface="Arial" charset="0"/>
                <a:ea typeface="ＭＳ Ｐゴシック" charset="0"/>
                <a:cs typeface="ＭＳ Ｐゴシック" charset="0"/>
              </a:defRPr>
            </a:lvl1pPr>
            <a:lvl2pPr marL="742950" indent="-285750">
              <a:defRPr sz="2400" b="1" i="1">
                <a:solidFill>
                  <a:schemeClr val="tx2"/>
                </a:solidFill>
                <a:latin typeface="Arial" charset="0"/>
                <a:ea typeface="ＭＳ Ｐゴシック" charset="0"/>
              </a:defRPr>
            </a:lvl2pPr>
            <a:lvl3pPr marL="1143000" indent="-228600">
              <a:defRPr sz="2400" b="1" i="1">
                <a:solidFill>
                  <a:schemeClr val="tx2"/>
                </a:solidFill>
                <a:latin typeface="Arial" charset="0"/>
                <a:ea typeface="ＭＳ Ｐゴシック" charset="0"/>
              </a:defRPr>
            </a:lvl3pPr>
            <a:lvl4pPr marL="1600200" indent="-228600">
              <a:defRPr sz="2400" b="1" i="1">
                <a:solidFill>
                  <a:schemeClr val="tx2"/>
                </a:solidFill>
                <a:latin typeface="Arial" charset="0"/>
                <a:ea typeface="ＭＳ Ｐゴシック" charset="0"/>
              </a:defRPr>
            </a:lvl4pPr>
            <a:lvl5pPr marL="2057400" indent="-228600">
              <a:defRPr sz="2400" b="1" i="1">
                <a:solidFill>
                  <a:schemeClr val="tx2"/>
                </a:solidFill>
                <a:latin typeface="Arial" charset="0"/>
                <a:ea typeface="ＭＳ Ｐゴシック" charset="0"/>
              </a:defRPr>
            </a:lvl5pPr>
            <a:lvl6pPr marL="2514600" indent="-228600" eaLnBrk="0" fontAlgn="base" hangingPunct="0">
              <a:spcBef>
                <a:spcPct val="0"/>
              </a:spcBef>
              <a:spcAft>
                <a:spcPct val="0"/>
              </a:spcAft>
              <a:defRPr sz="2400" b="1" i="1">
                <a:solidFill>
                  <a:schemeClr val="tx2"/>
                </a:solidFill>
                <a:latin typeface="Arial" charset="0"/>
                <a:ea typeface="ＭＳ Ｐゴシック" charset="0"/>
              </a:defRPr>
            </a:lvl6pPr>
            <a:lvl7pPr marL="2971800" indent="-228600" eaLnBrk="0" fontAlgn="base" hangingPunct="0">
              <a:spcBef>
                <a:spcPct val="0"/>
              </a:spcBef>
              <a:spcAft>
                <a:spcPct val="0"/>
              </a:spcAft>
              <a:defRPr sz="2400" b="1" i="1">
                <a:solidFill>
                  <a:schemeClr val="tx2"/>
                </a:solidFill>
                <a:latin typeface="Arial" charset="0"/>
                <a:ea typeface="ＭＳ Ｐゴシック" charset="0"/>
              </a:defRPr>
            </a:lvl7pPr>
            <a:lvl8pPr marL="3429000" indent="-228600" eaLnBrk="0" fontAlgn="base" hangingPunct="0">
              <a:spcBef>
                <a:spcPct val="0"/>
              </a:spcBef>
              <a:spcAft>
                <a:spcPct val="0"/>
              </a:spcAft>
              <a:defRPr sz="2400" b="1" i="1">
                <a:solidFill>
                  <a:schemeClr val="tx2"/>
                </a:solidFill>
                <a:latin typeface="Arial" charset="0"/>
                <a:ea typeface="ＭＳ Ｐゴシック" charset="0"/>
              </a:defRPr>
            </a:lvl8pPr>
            <a:lvl9pPr marL="3886200" indent="-228600" eaLnBrk="0" fontAlgn="base" hangingPunct="0">
              <a:spcBef>
                <a:spcPct val="0"/>
              </a:spcBef>
              <a:spcAft>
                <a:spcPct val="0"/>
              </a:spcAft>
              <a:defRPr sz="2400" b="1" i="1">
                <a:solidFill>
                  <a:schemeClr val="tx2"/>
                </a:solidFill>
                <a:latin typeface="Arial" charset="0"/>
                <a:ea typeface="ＭＳ Ｐゴシック" charset="0"/>
              </a:defRPr>
            </a:lvl9pPr>
          </a:lstStyle>
          <a:p>
            <a:pPr algn="ctr" defTabSz="914400" eaLnBrk="0" fontAlgn="base" hangingPunct="0">
              <a:spcBef>
                <a:spcPct val="0"/>
              </a:spcBef>
              <a:spcAft>
                <a:spcPct val="0"/>
              </a:spcAft>
              <a:defRPr/>
            </a:pPr>
            <a:r>
              <a:rPr lang="en-US" sz="1800" i="0" kern="0" dirty="0">
                <a:solidFill>
                  <a:srgbClr val="AFE6EF"/>
                </a:solidFill>
                <a:latin typeface="Arial Narrow" panose="020B0606020202030204" pitchFamily="34" charset="0"/>
              </a:rPr>
              <a:t>38.7</a:t>
            </a:r>
          </a:p>
        </p:txBody>
      </p:sp>
      <p:sp>
        <p:nvSpPr>
          <p:cNvPr id="31" name="TextBox 23">
            <a:extLst>
              <a:ext uri="{FF2B5EF4-FFF2-40B4-BE49-F238E27FC236}">
                <a16:creationId xmlns:a16="http://schemas.microsoft.com/office/drawing/2014/main" id="{9A3CB08F-E90A-4D42-A80E-519B621C985C}"/>
              </a:ext>
            </a:extLst>
          </p:cNvPr>
          <p:cNvSpPr txBox="1">
            <a:spLocks noChangeArrowheads="1"/>
          </p:cNvSpPr>
          <p:nvPr/>
        </p:nvSpPr>
        <p:spPr bwMode="auto">
          <a:xfrm>
            <a:off x="5119666" y="4182326"/>
            <a:ext cx="55496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i="1">
                <a:solidFill>
                  <a:schemeClr val="tx2"/>
                </a:solidFill>
                <a:latin typeface="Arial" charset="0"/>
                <a:ea typeface="ＭＳ Ｐゴシック" charset="0"/>
                <a:cs typeface="ＭＳ Ｐゴシック" charset="0"/>
              </a:defRPr>
            </a:lvl1pPr>
            <a:lvl2pPr marL="742950" indent="-285750">
              <a:defRPr sz="2400" b="1" i="1">
                <a:solidFill>
                  <a:schemeClr val="tx2"/>
                </a:solidFill>
                <a:latin typeface="Arial" charset="0"/>
                <a:ea typeface="ＭＳ Ｐゴシック" charset="0"/>
              </a:defRPr>
            </a:lvl2pPr>
            <a:lvl3pPr marL="1143000" indent="-228600">
              <a:defRPr sz="2400" b="1" i="1">
                <a:solidFill>
                  <a:schemeClr val="tx2"/>
                </a:solidFill>
                <a:latin typeface="Arial" charset="0"/>
                <a:ea typeface="ＭＳ Ｐゴシック" charset="0"/>
              </a:defRPr>
            </a:lvl3pPr>
            <a:lvl4pPr marL="1600200" indent="-228600">
              <a:defRPr sz="2400" b="1" i="1">
                <a:solidFill>
                  <a:schemeClr val="tx2"/>
                </a:solidFill>
                <a:latin typeface="Arial" charset="0"/>
                <a:ea typeface="ＭＳ Ｐゴシック" charset="0"/>
              </a:defRPr>
            </a:lvl4pPr>
            <a:lvl5pPr marL="2057400" indent="-228600">
              <a:defRPr sz="2400" b="1" i="1">
                <a:solidFill>
                  <a:schemeClr val="tx2"/>
                </a:solidFill>
                <a:latin typeface="Arial" charset="0"/>
                <a:ea typeface="ＭＳ Ｐゴシック" charset="0"/>
              </a:defRPr>
            </a:lvl5pPr>
            <a:lvl6pPr marL="2514600" indent="-228600" eaLnBrk="0" fontAlgn="base" hangingPunct="0">
              <a:spcBef>
                <a:spcPct val="0"/>
              </a:spcBef>
              <a:spcAft>
                <a:spcPct val="0"/>
              </a:spcAft>
              <a:defRPr sz="2400" b="1" i="1">
                <a:solidFill>
                  <a:schemeClr val="tx2"/>
                </a:solidFill>
                <a:latin typeface="Arial" charset="0"/>
                <a:ea typeface="ＭＳ Ｐゴシック" charset="0"/>
              </a:defRPr>
            </a:lvl6pPr>
            <a:lvl7pPr marL="2971800" indent="-228600" eaLnBrk="0" fontAlgn="base" hangingPunct="0">
              <a:spcBef>
                <a:spcPct val="0"/>
              </a:spcBef>
              <a:spcAft>
                <a:spcPct val="0"/>
              </a:spcAft>
              <a:defRPr sz="2400" b="1" i="1">
                <a:solidFill>
                  <a:schemeClr val="tx2"/>
                </a:solidFill>
                <a:latin typeface="Arial" charset="0"/>
                <a:ea typeface="ＭＳ Ｐゴシック" charset="0"/>
              </a:defRPr>
            </a:lvl7pPr>
            <a:lvl8pPr marL="3429000" indent="-228600" eaLnBrk="0" fontAlgn="base" hangingPunct="0">
              <a:spcBef>
                <a:spcPct val="0"/>
              </a:spcBef>
              <a:spcAft>
                <a:spcPct val="0"/>
              </a:spcAft>
              <a:defRPr sz="2400" b="1" i="1">
                <a:solidFill>
                  <a:schemeClr val="tx2"/>
                </a:solidFill>
                <a:latin typeface="Arial" charset="0"/>
                <a:ea typeface="ＭＳ Ｐゴシック" charset="0"/>
              </a:defRPr>
            </a:lvl8pPr>
            <a:lvl9pPr marL="3886200" indent="-228600" eaLnBrk="0" fontAlgn="base" hangingPunct="0">
              <a:spcBef>
                <a:spcPct val="0"/>
              </a:spcBef>
              <a:spcAft>
                <a:spcPct val="0"/>
              </a:spcAft>
              <a:defRPr sz="2400" b="1" i="1">
                <a:solidFill>
                  <a:schemeClr val="tx2"/>
                </a:solidFill>
                <a:latin typeface="Arial" charset="0"/>
                <a:ea typeface="ＭＳ Ｐゴシック" charset="0"/>
              </a:defRPr>
            </a:lvl9pPr>
          </a:lstStyle>
          <a:p>
            <a:pPr algn="ctr" defTabSz="914400" eaLnBrk="0" fontAlgn="base" hangingPunct="0">
              <a:spcBef>
                <a:spcPct val="0"/>
              </a:spcBef>
              <a:spcAft>
                <a:spcPct val="0"/>
              </a:spcAft>
              <a:defRPr/>
            </a:pPr>
            <a:r>
              <a:rPr lang="en-US" sz="1800" i="0" kern="0" dirty="0">
                <a:solidFill>
                  <a:srgbClr val="45C7DB"/>
                </a:solidFill>
                <a:latin typeface="Arial Narrow" panose="020B0606020202030204" pitchFamily="34" charset="0"/>
              </a:rPr>
              <a:t>45.9</a:t>
            </a:r>
          </a:p>
        </p:txBody>
      </p:sp>
      <p:sp>
        <p:nvSpPr>
          <p:cNvPr id="15" name="TextBox 14">
            <a:extLst>
              <a:ext uri="{FF2B5EF4-FFF2-40B4-BE49-F238E27FC236}">
                <a16:creationId xmlns:a16="http://schemas.microsoft.com/office/drawing/2014/main" id="{4A926F0C-4254-47EF-8568-19534F84DC46}"/>
              </a:ext>
            </a:extLst>
          </p:cNvPr>
          <p:cNvSpPr txBox="1"/>
          <p:nvPr/>
        </p:nvSpPr>
        <p:spPr>
          <a:xfrm>
            <a:off x="2753838" y="5909503"/>
            <a:ext cx="1029482" cy="584775"/>
          </a:xfrm>
          <a:prstGeom prst="rect">
            <a:avLst/>
          </a:prstGeom>
          <a:noFill/>
        </p:spPr>
        <p:txBody>
          <a:bodyPr wrap="square" lIns="0" tIns="0" rIns="0" bIns="0" rtlCol="0">
            <a:noAutofit/>
          </a:bodyPr>
          <a:lstStyle/>
          <a:p>
            <a:pPr algn="ctr" defTabSz="685800"/>
            <a:r>
              <a:rPr lang="en-US" sz="1400" b="1" dirty="0">
                <a:solidFill>
                  <a:prstClr val="black"/>
                </a:solidFill>
                <a:latin typeface="Arial Narrow" panose="020B0606020202030204" pitchFamily="34" charset="0"/>
                <a:cs typeface="Arial"/>
              </a:rPr>
              <a:t>Apixaban</a:t>
            </a:r>
            <a:endParaRPr lang="en-US" sz="1600" b="1" dirty="0">
              <a:solidFill>
                <a:prstClr val="black"/>
              </a:solidFill>
              <a:latin typeface="Arial Narrow" panose="020B0606020202030204" pitchFamily="34" charset="0"/>
              <a:cs typeface="Arial"/>
            </a:endParaRPr>
          </a:p>
        </p:txBody>
      </p:sp>
      <p:sp>
        <p:nvSpPr>
          <p:cNvPr id="16" name="TextBox 15">
            <a:extLst>
              <a:ext uri="{FF2B5EF4-FFF2-40B4-BE49-F238E27FC236}">
                <a16:creationId xmlns:a16="http://schemas.microsoft.com/office/drawing/2014/main" id="{8936DDB2-76B2-465D-9924-677D807347F0}"/>
              </a:ext>
            </a:extLst>
          </p:cNvPr>
          <p:cNvSpPr txBox="1"/>
          <p:nvPr/>
        </p:nvSpPr>
        <p:spPr>
          <a:xfrm>
            <a:off x="3792284" y="5908172"/>
            <a:ext cx="981738" cy="584776"/>
          </a:xfrm>
          <a:prstGeom prst="rect">
            <a:avLst/>
          </a:prstGeom>
          <a:noFill/>
        </p:spPr>
        <p:txBody>
          <a:bodyPr wrap="square" lIns="0" tIns="0" rIns="0" bIns="0" rtlCol="0">
            <a:noAutofit/>
          </a:bodyPr>
          <a:lstStyle/>
          <a:p>
            <a:pPr algn="ctr" defTabSz="685800"/>
            <a:r>
              <a:rPr lang="en-US" sz="1400" b="1" dirty="0">
                <a:solidFill>
                  <a:prstClr val="black"/>
                </a:solidFill>
                <a:latin typeface="Arial Narrow" panose="020B0606020202030204" pitchFamily="34" charset="0"/>
                <a:cs typeface="Arial"/>
              </a:rPr>
              <a:t>Rivaroxaban</a:t>
            </a:r>
            <a:endParaRPr lang="en-US" sz="1600" b="1" dirty="0">
              <a:solidFill>
                <a:prstClr val="black"/>
              </a:solidFill>
              <a:latin typeface="Arial Narrow" panose="020B0606020202030204" pitchFamily="34" charset="0"/>
              <a:cs typeface="Arial"/>
            </a:endParaRPr>
          </a:p>
        </p:txBody>
      </p:sp>
      <p:sp>
        <p:nvSpPr>
          <p:cNvPr id="17" name="TextBox 16">
            <a:extLst>
              <a:ext uri="{FF2B5EF4-FFF2-40B4-BE49-F238E27FC236}">
                <a16:creationId xmlns:a16="http://schemas.microsoft.com/office/drawing/2014/main" id="{6709039A-1A93-4331-A155-6BFB98438C48}"/>
              </a:ext>
            </a:extLst>
          </p:cNvPr>
          <p:cNvSpPr txBox="1"/>
          <p:nvPr/>
        </p:nvSpPr>
        <p:spPr>
          <a:xfrm>
            <a:off x="4830730" y="5908172"/>
            <a:ext cx="1038446" cy="584776"/>
          </a:xfrm>
          <a:prstGeom prst="rect">
            <a:avLst/>
          </a:prstGeom>
          <a:noFill/>
        </p:spPr>
        <p:txBody>
          <a:bodyPr wrap="square" lIns="0" tIns="0" rIns="0" bIns="0" rtlCol="0">
            <a:noAutofit/>
          </a:bodyPr>
          <a:lstStyle/>
          <a:p>
            <a:pPr algn="ctr" defTabSz="685800"/>
            <a:r>
              <a:rPr lang="en-US" sz="1400" b="1" dirty="0">
                <a:solidFill>
                  <a:prstClr val="black"/>
                </a:solidFill>
                <a:latin typeface="Arial Narrow" panose="020B0606020202030204" pitchFamily="34" charset="0"/>
                <a:cs typeface="Arial"/>
              </a:rPr>
              <a:t>Dabigatran</a:t>
            </a:r>
            <a:endParaRPr lang="en-US" sz="1600" b="1" dirty="0">
              <a:solidFill>
                <a:prstClr val="black"/>
              </a:solidFill>
              <a:latin typeface="Arial Narrow" panose="020B0606020202030204" pitchFamily="34" charset="0"/>
              <a:cs typeface="Arial"/>
            </a:endParaRPr>
          </a:p>
        </p:txBody>
      </p:sp>
      <p:sp>
        <p:nvSpPr>
          <p:cNvPr id="20" name="TextBox 19">
            <a:extLst>
              <a:ext uri="{FF2B5EF4-FFF2-40B4-BE49-F238E27FC236}">
                <a16:creationId xmlns:a16="http://schemas.microsoft.com/office/drawing/2014/main" id="{25E433F2-7835-466C-9776-3C24C6E48758}"/>
              </a:ext>
            </a:extLst>
          </p:cNvPr>
          <p:cNvSpPr txBox="1"/>
          <p:nvPr/>
        </p:nvSpPr>
        <p:spPr>
          <a:xfrm>
            <a:off x="5869176" y="5909503"/>
            <a:ext cx="1038446" cy="584776"/>
          </a:xfrm>
          <a:prstGeom prst="rect">
            <a:avLst/>
          </a:prstGeom>
          <a:noFill/>
        </p:spPr>
        <p:txBody>
          <a:bodyPr wrap="square" lIns="0" tIns="0" rIns="0" bIns="0" rtlCol="0">
            <a:noAutofit/>
          </a:bodyPr>
          <a:lstStyle/>
          <a:p>
            <a:pPr algn="ctr" defTabSz="685800"/>
            <a:r>
              <a:rPr lang="en-US" sz="1400" b="1" dirty="0">
                <a:solidFill>
                  <a:prstClr val="black"/>
                </a:solidFill>
                <a:latin typeface="Arial Narrow" panose="020B0606020202030204" pitchFamily="34" charset="0"/>
                <a:cs typeface="Arial"/>
              </a:rPr>
              <a:t>Warfarine</a:t>
            </a:r>
            <a:endParaRPr lang="en-US" sz="1600" b="1" dirty="0">
              <a:solidFill>
                <a:prstClr val="black"/>
              </a:solidFill>
              <a:latin typeface="Arial Narrow" panose="020B0606020202030204" pitchFamily="34" charset="0"/>
              <a:cs typeface="Arial"/>
            </a:endParaRPr>
          </a:p>
        </p:txBody>
      </p:sp>
      <p:pic>
        <p:nvPicPr>
          <p:cNvPr id="21" name="4E92DA43-5712-40E9-AFDC-2C1062C78C6F" descr="7646DFF2-B812-4635-AA57-5171E34E5A45@chrc">
            <a:extLst>
              <a:ext uri="{FF2B5EF4-FFF2-40B4-BE49-F238E27FC236}">
                <a16:creationId xmlns:a16="http://schemas.microsoft.com/office/drawing/2014/main" id="{0D890C10-DA27-4AD8-AEDF-9E177646E28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46366" y="205884"/>
            <a:ext cx="1494821" cy="85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123015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857CAB20-A5B4-472B-A801-1A04747ACE45}"/>
              </a:ext>
            </a:extLst>
          </p:cNvPr>
          <p:cNvSpPr/>
          <p:nvPr/>
        </p:nvSpPr>
        <p:spPr>
          <a:xfrm>
            <a:off x="0" y="6401169"/>
            <a:ext cx="9144000" cy="456831"/>
          </a:xfrm>
          <a:prstGeom prst="rect">
            <a:avLst/>
          </a:prstGeom>
          <a:gradFill flip="none" rotWithShape="1">
            <a:gsLst>
              <a:gs pos="0">
                <a:srgbClr val="23334E">
                  <a:shade val="30000"/>
                  <a:satMod val="115000"/>
                </a:srgbClr>
              </a:gs>
              <a:gs pos="50000">
                <a:srgbClr val="23334E">
                  <a:shade val="67500"/>
                  <a:satMod val="115000"/>
                </a:srgbClr>
              </a:gs>
              <a:gs pos="100000">
                <a:srgbClr val="23334E">
                  <a:shade val="100000"/>
                  <a:satMod val="115000"/>
                </a:srgbClr>
              </a:gs>
            </a:gsLst>
            <a:lin ang="0" scaled="1"/>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26" name="Straight Connector 25">
            <a:extLst>
              <a:ext uri="{FF2B5EF4-FFF2-40B4-BE49-F238E27FC236}">
                <a16:creationId xmlns:a16="http://schemas.microsoft.com/office/drawing/2014/main" id="{711D3BF9-EFE3-40EB-85E0-1977BB6C15DB}"/>
              </a:ext>
            </a:extLst>
          </p:cNvPr>
          <p:cNvCxnSpPr/>
          <p:nvPr/>
        </p:nvCxnSpPr>
        <p:spPr>
          <a:xfrm flipV="1">
            <a:off x="-6448" y="1342697"/>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6F99654F-9454-4A32-B596-82B6E0B0B3EC}"/>
              </a:ext>
            </a:extLst>
          </p:cNvPr>
          <p:cNvSpPr/>
          <p:nvPr/>
        </p:nvSpPr>
        <p:spPr>
          <a:xfrm>
            <a:off x="-19559" y="-4720"/>
            <a:ext cx="1314960" cy="6862720"/>
          </a:xfrm>
          <a:prstGeom prst="rect">
            <a:avLst/>
          </a:prstGeom>
          <a:solidFill>
            <a:srgbClr val="19325C"/>
          </a:solidFill>
          <a:ln>
            <a:noFill/>
          </a:ln>
          <a:effectLst>
            <a:innerShdw blurRad="304800" dist="482600" dir="2880000">
              <a:prstClr val="black">
                <a:alpha val="33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6" name="Picture 5" descr="A close up of a logo&#10;&#10;Description automatically generated">
            <a:extLst>
              <a:ext uri="{FF2B5EF4-FFF2-40B4-BE49-F238E27FC236}">
                <a16:creationId xmlns:a16="http://schemas.microsoft.com/office/drawing/2014/main" id="{6AA8DDB7-5AC1-4D9C-B192-57919223972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352" y="120507"/>
            <a:ext cx="1174848" cy="1340765"/>
          </a:xfrm>
          <a:prstGeom prst="rect">
            <a:avLst/>
          </a:prstGeom>
        </p:spPr>
      </p:pic>
      <p:sp>
        <p:nvSpPr>
          <p:cNvPr id="28" name="Rectangle 27">
            <a:extLst>
              <a:ext uri="{FF2B5EF4-FFF2-40B4-BE49-F238E27FC236}">
                <a16:creationId xmlns:a16="http://schemas.microsoft.com/office/drawing/2014/main" id="{11756174-14AF-4A28-8C5D-6FF6C0E172B1}"/>
              </a:ext>
            </a:extLst>
          </p:cNvPr>
          <p:cNvSpPr/>
          <p:nvPr/>
        </p:nvSpPr>
        <p:spPr>
          <a:xfrm>
            <a:off x="1320801" y="238754"/>
            <a:ext cx="7472741" cy="830997"/>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4800" b="1" i="0" u="none" strike="noStrike" kern="1200" cap="none" spc="0" normalizeH="0" baseline="0" noProof="0" dirty="0">
                <a:ln>
                  <a:noFill/>
                </a:ln>
                <a:solidFill>
                  <a:srgbClr val="1B1A5A"/>
                </a:solidFill>
                <a:effectLst/>
                <a:uLnTx/>
                <a:uFillTx/>
                <a:latin typeface="Arial Narrow" panose="020B0606020202030204" pitchFamily="34" charset="0"/>
                <a:ea typeface="+mn-ea"/>
                <a:cs typeface="Aharoni" panose="02010803020104030203" pitchFamily="2" charset="-79"/>
              </a:rPr>
              <a:t>Messages </a:t>
            </a:r>
            <a:r>
              <a:rPr kumimoji="0" lang="en-CA" sz="4800" b="1" i="0" u="none" strike="noStrike" kern="1200" cap="none" spc="0" normalizeH="0" baseline="0" noProof="0" dirty="0" err="1">
                <a:ln>
                  <a:noFill/>
                </a:ln>
                <a:solidFill>
                  <a:srgbClr val="1B1A5A"/>
                </a:solidFill>
                <a:effectLst/>
                <a:uLnTx/>
                <a:uFillTx/>
                <a:latin typeface="Arial Narrow" panose="020B0606020202030204" pitchFamily="34" charset="0"/>
                <a:ea typeface="+mn-ea"/>
                <a:cs typeface="Aharoni" panose="02010803020104030203" pitchFamily="2" charset="-79"/>
              </a:rPr>
              <a:t>clés</a:t>
            </a:r>
            <a:endParaRPr kumimoji="0" lang="en-CA" sz="4800" b="1" i="0" u="none" strike="noStrike" kern="1200" cap="none" spc="0" normalizeH="0" baseline="0" noProof="0" dirty="0">
              <a:ln>
                <a:noFill/>
              </a:ln>
              <a:solidFill>
                <a:srgbClr val="1B1A5A"/>
              </a:solidFill>
              <a:effectLst/>
              <a:uLnTx/>
              <a:uFillTx/>
              <a:latin typeface="Arial Narrow" panose="020B0606020202030204" pitchFamily="34" charset="0"/>
              <a:ea typeface="+mn-ea"/>
              <a:cs typeface="Aharoni" panose="02010803020104030203" pitchFamily="2" charset="-79"/>
            </a:endParaRPr>
          </a:p>
        </p:txBody>
      </p:sp>
      <p:sp>
        <p:nvSpPr>
          <p:cNvPr id="29" name="TextBox 28">
            <a:extLst>
              <a:ext uri="{FF2B5EF4-FFF2-40B4-BE49-F238E27FC236}">
                <a16:creationId xmlns:a16="http://schemas.microsoft.com/office/drawing/2014/main" id="{667D58FC-898D-48CD-B444-6272D9CFC076}"/>
              </a:ext>
            </a:extLst>
          </p:cNvPr>
          <p:cNvSpPr txBox="1"/>
          <p:nvPr/>
        </p:nvSpPr>
        <p:spPr>
          <a:xfrm>
            <a:off x="1333090" y="1461272"/>
            <a:ext cx="7816751" cy="4770537"/>
          </a:xfrm>
          <a:prstGeom prst="rect">
            <a:avLst/>
          </a:prstGeom>
          <a:noFill/>
        </p:spPr>
        <p:txBody>
          <a:bodyPr wrap="square" rtlCol="0">
            <a:spAutoFit/>
          </a:bodyPr>
          <a:lstStyle/>
          <a:p>
            <a:pPr marL="285750" indent="-285750" defTabSz="914400">
              <a:buClr>
                <a:srgbClr val="45C7DB"/>
              </a:buClr>
              <a:buFont typeface="Wingdings" panose="05000000000000000000" pitchFamily="2" charset="2"/>
              <a:buChar char="§"/>
              <a:defRPr/>
            </a:pPr>
            <a:r>
              <a:rPr lang="fr-CH" sz="1600" b="1" dirty="0">
                <a:latin typeface="Arial Narrow" pitchFamily="34" charset="0"/>
                <a:cs typeface="Candara"/>
              </a:rPr>
              <a:t>La FA est une cause fréquente et importante d’AVC et doit être rigoureusement exclue dans les cas d’AVC idiopathique</a:t>
            </a:r>
            <a:br>
              <a:rPr lang="fr-CH" sz="1600" b="1" dirty="0">
                <a:latin typeface="Arial Narrow" pitchFamily="34" charset="0"/>
                <a:cs typeface="Candara"/>
              </a:rPr>
            </a:br>
            <a:endParaRPr lang="fr-CH" sz="1600" b="1" dirty="0">
              <a:latin typeface="Arial Narrow" pitchFamily="34" charset="0"/>
              <a:cs typeface="Candara"/>
            </a:endParaRPr>
          </a:p>
          <a:p>
            <a:pPr marL="285750" indent="-285750" defTabSz="914400">
              <a:buClr>
                <a:srgbClr val="45C7DB"/>
              </a:buClr>
              <a:buFont typeface="Wingdings" panose="05000000000000000000" pitchFamily="2" charset="2"/>
              <a:buChar char="§"/>
              <a:defRPr/>
            </a:pPr>
            <a:r>
              <a:rPr lang="fr-CH" sz="1600" b="1" dirty="0">
                <a:latin typeface="Arial Narrow" pitchFamily="34" charset="0"/>
                <a:cs typeface="Candara"/>
              </a:rPr>
              <a:t>Une </a:t>
            </a:r>
            <a:r>
              <a:rPr lang="fr-CH" sz="1600" b="1" dirty="0" err="1">
                <a:latin typeface="Arial Narrow" pitchFamily="34" charset="0"/>
                <a:cs typeface="Candara"/>
              </a:rPr>
              <a:t>anticoagulothérapie</a:t>
            </a:r>
            <a:r>
              <a:rPr lang="fr-CH" sz="1600" b="1" dirty="0">
                <a:latin typeface="Arial Narrow" pitchFamily="34" charset="0"/>
                <a:cs typeface="Candara"/>
              </a:rPr>
              <a:t> appropriée doit être initiée lorsque cela est indiqué chez la grande majorité des patients atteints de FA conformément aux lignes directrices 2016 de la SCC</a:t>
            </a:r>
            <a:br>
              <a:rPr lang="fr-CH" sz="1600" b="1" dirty="0">
                <a:latin typeface="Arial Narrow" pitchFamily="34" charset="0"/>
                <a:cs typeface="Candara"/>
              </a:rPr>
            </a:br>
            <a:endParaRPr lang="fr-CH" sz="1600" b="1" dirty="0">
              <a:latin typeface="Arial Narrow" pitchFamily="34" charset="0"/>
              <a:cs typeface="Candara"/>
            </a:endParaRPr>
          </a:p>
          <a:p>
            <a:pPr marL="285750" indent="-285750" defTabSz="914400">
              <a:buClr>
                <a:srgbClr val="45C7DB"/>
              </a:buClr>
              <a:buFont typeface="Wingdings" panose="05000000000000000000" pitchFamily="2" charset="2"/>
              <a:buChar char="§"/>
              <a:defRPr/>
            </a:pPr>
            <a:r>
              <a:rPr lang="fr-CH" sz="1600" b="1" dirty="0">
                <a:latin typeface="Arial Narrow" pitchFamily="34" charset="0"/>
                <a:cs typeface="Candara"/>
              </a:rPr>
              <a:t>Les AOD offrent plusieurs avantages par rapport à la warfarine et doivent être utilisés généralement de préférence à la warfarine pour prévenir l’AVC en présence de FA conformément aux lignes directrices 2016 de la SCC</a:t>
            </a:r>
            <a:br>
              <a:rPr lang="fr-CH" sz="1600" b="1" dirty="0">
                <a:latin typeface="Arial Narrow" pitchFamily="34" charset="0"/>
                <a:cs typeface="Candara"/>
              </a:rPr>
            </a:br>
            <a:endParaRPr lang="fr-CH" sz="1600" b="1" dirty="0">
              <a:latin typeface="Arial Narrow" pitchFamily="34" charset="0"/>
              <a:cs typeface="Candara"/>
            </a:endParaRPr>
          </a:p>
          <a:p>
            <a:pPr marL="285750" indent="-285750" defTabSz="914400">
              <a:buClr>
                <a:srgbClr val="45C7DB"/>
              </a:buClr>
              <a:buFont typeface="Wingdings" panose="05000000000000000000" pitchFamily="2" charset="2"/>
              <a:buChar char="§"/>
              <a:defRPr/>
            </a:pPr>
            <a:r>
              <a:rPr lang="fr-CH" sz="1600" b="1" dirty="0">
                <a:latin typeface="Arial Narrow" pitchFamily="34" charset="0"/>
                <a:cs typeface="Candara"/>
              </a:rPr>
              <a:t>Le risque d’hémorragie doit être modifié lorsque cela est possible, mais il est très rarement supérieur au risque d’AVC </a:t>
            </a:r>
            <a:br>
              <a:rPr lang="fr-CH" sz="1600" b="1" dirty="0">
                <a:latin typeface="Arial Narrow" pitchFamily="34" charset="0"/>
                <a:cs typeface="Candara"/>
              </a:rPr>
            </a:br>
            <a:endParaRPr lang="fr-CH" sz="1600" b="1" dirty="0">
              <a:latin typeface="Arial Narrow" pitchFamily="34" charset="0"/>
              <a:cs typeface="Candara"/>
            </a:endParaRPr>
          </a:p>
          <a:p>
            <a:pPr marL="285750" indent="-285750" defTabSz="914400">
              <a:buClr>
                <a:srgbClr val="45C7DB"/>
              </a:buClr>
              <a:buFont typeface="Wingdings" panose="05000000000000000000" pitchFamily="2" charset="2"/>
              <a:buChar char="§"/>
              <a:defRPr/>
            </a:pPr>
            <a:r>
              <a:rPr lang="fr-CH" sz="1600" b="1" dirty="0">
                <a:latin typeface="Arial Narrow" pitchFamily="34" charset="0"/>
                <a:cs typeface="Candara"/>
              </a:rPr>
              <a:t>Les caractéristiques et les comorbidités des patients (âge, fonction rénale, etc.) doivent être prises en considération lors du choix et du dosage des AOD</a:t>
            </a:r>
          </a:p>
          <a:p>
            <a:pPr marL="285750" indent="-285750" defTabSz="914400">
              <a:buClr>
                <a:srgbClr val="45C7DB"/>
              </a:buClr>
              <a:buFont typeface="Wingdings" panose="05000000000000000000" pitchFamily="2" charset="2"/>
              <a:buChar char="§"/>
              <a:defRPr/>
            </a:pPr>
            <a:endParaRPr lang="en-CA" sz="1600" b="1" dirty="0">
              <a:latin typeface="Arial Narrow" pitchFamily="34" charset="0"/>
              <a:cs typeface="Candara"/>
            </a:endParaRPr>
          </a:p>
          <a:p>
            <a:pPr marL="285750" indent="-285750" defTabSz="914400">
              <a:buClr>
                <a:srgbClr val="45C7DB"/>
              </a:buClr>
              <a:buFont typeface="Wingdings" panose="05000000000000000000" pitchFamily="2" charset="2"/>
              <a:buChar char="§"/>
              <a:defRPr/>
            </a:pPr>
            <a:r>
              <a:rPr lang="fr-FR" sz="1600" b="1" dirty="0">
                <a:latin typeface="Arial Narrow" pitchFamily="34" charset="0"/>
                <a:cs typeface="Candara"/>
              </a:rPr>
              <a:t>Les données du monde réel nous fournissent une confirmation de l’efficacité et de l’innocuité des AOD dans la PAVCFA, mais soulignent les difficultés d’une posologie appropriée et de l’observance du traitement</a:t>
            </a:r>
            <a:endParaRPr lang="en-CA" sz="1600" dirty="0">
              <a:latin typeface="Arial Narrow" panose="020B0606020202030204" pitchFamily="34" charset="0"/>
            </a:endParaRPr>
          </a:p>
        </p:txBody>
      </p:sp>
      <p:pic>
        <p:nvPicPr>
          <p:cNvPr id="31" name="Picture 30" descr="CHRC-logo_blue.png">
            <a:extLst>
              <a:ext uri="{FF2B5EF4-FFF2-40B4-BE49-F238E27FC236}">
                <a16:creationId xmlns:a16="http://schemas.microsoft.com/office/drawing/2014/main" id="{408F17EA-0BB3-4139-ABC8-A54E34A509DE}"/>
              </a:ext>
            </a:extLst>
          </p:cNvPr>
          <p:cNvPicPr>
            <a:picLocks noChangeAspect="1"/>
          </p:cNvPicPr>
          <p:nvPr/>
        </p:nvPicPr>
        <p:blipFill>
          <a:blip r:embed="rId4" cstate="print">
            <a:extLst>
              <a:ext uri="{BEBA8EAE-BF5A-486C-A8C5-ECC9F3942E4B}">
                <a14:imgProps xmlns:a14="http://schemas.microsoft.com/office/drawing/2010/main">
                  <a14:imgLayer r:embed="rId5">
                    <a14:imgEffect>
                      <a14:saturation sat="66000"/>
                    </a14:imgEffect>
                  </a14:imgLayer>
                </a14:imgProps>
              </a:ext>
              <a:ext uri="{28A0092B-C50C-407E-A947-70E740481C1C}">
                <a14:useLocalDpi xmlns:a14="http://schemas.microsoft.com/office/drawing/2010/main" val="0"/>
              </a:ext>
            </a:extLst>
          </a:blip>
          <a:stretch>
            <a:fillRect/>
          </a:stretch>
        </p:blipFill>
        <p:spPr>
          <a:xfrm>
            <a:off x="8206029" y="6085781"/>
            <a:ext cx="716292" cy="712746"/>
          </a:xfrm>
          <a:prstGeom prst="rect">
            <a:avLst/>
          </a:prstGeom>
        </p:spPr>
      </p:pic>
      <p:pic>
        <p:nvPicPr>
          <p:cNvPr id="10" name="4E92DA43-5712-40E9-AFDC-2C1062C78C6F" descr="7646DFF2-B812-4635-AA57-5171E34E5A45@chrc">
            <a:extLst>
              <a:ext uri="{FF2B5EF4-FFF2-40B4-BE49-F238E27FC236}">
                <a16:creationId xmlns:a16="http://schemas.microsoft.com/office/drawing/2014/main" id="{02BDACB8-52C1-477F-8D0B-EFB01C99BE0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46366" y="205884"/>
            <a:ext cx="1494821" cy="85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3187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picture containing indoor, building, bathroom, wall&#10;&#10;Description automatically generated">
            <a:extLst>
              <a:ext uri="{FF2B5EF4-FFF2-40B4-BE49-F238E27FC236}">
                <a16:creationId xmlns:a16="http://schemas.microsoft.com/office/drawing/2014/main" id="{7EDD565C-7C3D-49DB-ACC3-59C59F30465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467" r="-1" b="-1"/>
          <a:stretch/>
        </p:blipFill>
        <p:spPr>
          <a:xfrm>
            <a:off x="20" y="1"/>
            <a:ext cx="9143979" cy="6132262"/>
          </a:xfrm>
          <a:prstGeom prst="rect">
            <a:avLst/>
          </a:prstGeom>
        </p:spPr>
      </p:pic>
      <p:pic>
        <p:nvPicPr>
          <p:cNvPr id="8" name="Picture 7">
            <a:extLst>
              <a:ext uri="{FF2B5EF4-FFF2-40B4-BE49-F238E27FC236}">
                <a16:creationId xmlns:a16="http://schemas.microsoft.com/office/drawing/2014/main" id="{7309214B-9B60-4A94-88B5-44CB8D263285}"/>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rcRect b="26004"/>
          <a:stretch>
            <a:fillRect/>
          </a:stretch>
        </p:blipFill>
        <p:spPr>
          <a:xfrm>
            <a:off x="0" y="1783365"/>
            <a:ext cx="9144000" cy="5074635"/>
          </a:xfrm>
          <a:custGeom>
            <a:avLst/>
            <a:gdLst>
              <a:gd name="connsiteX0" fmla="*/ 0 w 12192000"/>
              <a:gd name="connsiteY0" fmla="*/ 0 h 5074635"/>
              <a:gd name="connsiteX1" fmla="*/ 12192000 w 12192000"/>
              <a:gd name="connsiteY1" fmla="*/ 0 h 5074635"/>
              <a:gd name="connsiteX2" fmla="*/ 12192000 w 12192000"/>
              <a:gd name="connsiteY2" fmla="*/ 5074635 h 5074635"/>
              <a:gd name="connsiteX3" fmla="*/ 0 w 12192000"/>
              <a:gd name="connsiteY3" fmla="*/ 5074635 h 5074635"/>
            </a:gdLst>
            <a:ahLst/>
            <a:cxnLst>
              <a:cxn ang="0">
                <a:pos x="connsiteX0" y="connsiteY0"/>
              </a:cxn>
              <a:cxn ang="0">
                <a:pos x="connsiteX1" y="connsiteY1"/>
              </a:cxn>
              <a:cxn ang="0">
                <a:pos x="connsiteX2" y="connsiteY2"/>
              </a:cxn>
              <a:cxn ang="0">
                <a:pos x="connsiteX3" y="connsiteY3"/>
              </a:cxn>
            </a:cxnLst>
            <a:rect l="l" t="t" r="r" b="b"/>
            <a:pathLst>
              <a:path w="12192000" h="5074635">
                <a:moveTo>
                  <a:pt x="0" y="0"/>
                </a:moveTo>
                <a:lnTo>
                  <a:pt x="12192000" y="0"/>
                </a:lnTo>
                <a:lnTo>
                  <a:pt x="12192000" y="5074635"/>
                </a:lnTo>
                <a:lnTo>
                  <a:pt x="0" y="5074635"/>
                </a:lnTo>
                <a:close/>
              </a:path>
            </a:pathLst>
          </a:custGeom>
        </p:spPr>
      </p:pic>
      <p:sp>
        <p:nvSpPr>
          <p:cNvPr id="5" name="Rectangle 4">
            <a:extLst>
              <a:ext uri="{FF2B5EF4-FFF2-40B4-BE49-F238E27FC236}">
                <a16:creationId xmlns:a16="http://schemas.microsoft.com/office/drawing/2014/main" id="{3208F6CA-D59B-4C3B-8AF2-2D82E66FF790}"/>
              </a:ext>
            </a:extLst>
          </p:cNvPr>
          <p:cNvSpPr/>
          <p:nvPr/>
        </p:nvSpPr>
        <p:spPr>
          <a:xfrm>
            <a:off x="0" y="5528500"/>
            <a:ext cx="9144000" cy="14678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BE" sz="2800" b="1" dirty="0">
                <a:solidFill>
                  <a:srgbClr val="183059"/>
                </a:solidFill>
                <a:latin typeface="Arial Narrow" panose="020B0606020202030204" pitchFamily="34" charset="0"/>
              </a:rPr>
              <a:t>Répondre aux enjeux cliniques fréquents en présence de FA</a:t>
            </a:r>
            <a:endParaRPr lang="fr-BE" sz="2800" dirty="0">
              <a:solidFill>
                <a:srgbClr val="183059"/>
              </a:solidFill>
              <a:latin typeface="Arial Narrow" panose="020B0606020202030204" pitchFamily="34" charset="0"/>
            </a:endParaRPr>
          </a:p>
        </p:txBody>
      </p:sp>
      <p:pic>
        <p:nvPicPr>
          <p:cNvPr id="7" name="4E92DA43-5712-40E9-AFDC-2C1062C78C6F" descr="7646DFF2-B812-4635-AA57-5171E34E5A45@chrc">
            <a:extLst>
              <a:ext uri="{FF2B5EF4-FFF2-40B4-BE49-F238E27FC236}">
                <a16:creationId xmlns:a16="http://schemas.microsoft.com/office/drawing/2014/main" id="{E98ACBD4-09A2-4FF2-8475-22B8D25C0D44}"/>
              </a:ext>
            </a:extLst>
          </p:cNvPr>
          <p:cNvPicPr>
            <a:picLocks noChangeAspect="1" noChangeArrowheads="1"/>
          </p:cNvPicPr>
          <p:nvPr/>
        </p:nvPicPr>
        <p:blipFill>
          <a:blip r:embed="rId5">
            <a:lum bright="70000" contrast="-70000"/>
            <a:extLst>
              <a:ext uri="{28A0092B-C50C-407E-A947-70E740481C1C}">
                <a14:useLocalDpi xmlns:a14="http://schemas.microsoft.com/office/drawing/2010/main" val="0"/>
              </a:ext>
            </a:extLst>
          </a:blip>
          <a:srcRect/>
          <a:stretch>
            <a:fillRect/>
          </a:stretch>
        </p:blipFill>
        <p:spPr bwMode="auto">
          <a:xfrm>
            <a:off x="3563502" y="4539872"/>
            <a:ext cx="1735326" cy="9886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3793916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83000"/>
            <a:lum/>
          </a:blip>
          <a:srcRect/>
          <a:stretch>
            <a:fillRect l="-17000" r="-6000"/>
          </a:stretch>
        </a:blip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F646A91-0B6F-42EF-9879-F4315737C63D}"/>
              </a:ext>
            </a:extLst>
          </p:cNvPr>
          <p:cNvSpPr/>
          <p:nvPr/>
        </p:nvSpPr>
        <p:spPr>
          <a:xfrm>
            <a:off x="3158289" y="0"/>
            <a:ext cx="5985711" cy="6858000"/>
          </a:xfrm>
          <a:prstGeom prst="rect">
            <a:avLst/>
          </a:prstGeom>
          <a:solidFill>
            <a:srgbClr val="FFFFFF">
              <a:alpha val="8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26">
            <a:hlinkClick r:id="rId4" action="ppaction://hlinksldjump"/>
            <a:extLst>
              <a:ext uri="{FF2B5EF4-FFF2-40B4-BE49-F238E27FC236}">
                <a16:creationId xmlns:a16="http://schemas.microsoft.com/office/drawing/2014/main" id="{828658CF-EB66-44B2-BE79-2CA8B38EC235}"/>
              </a:ext>
            </a:extLst>
          </p:cNvPr>
          <p:cNvSpPr/>
          <p:nvPr/>
        </p:nvSpPr>
        <p:spPr>
          <a:xfrm>
            <a:off x="3413880" y="295159"/>
            <a:ext cx="731520" cy="731520"/>
          </a:xfrm>
          <a:prstGeom prst="ellipse">
            <a:avLst/>
          </a:prstGeom>
          <a:solidFill>
            <a:srgbClr val="183059"/>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prstClr val="white"/>
                </a:solidFill>
                <a:effectLst/>
                <a:uLnTx/>
                <a:uFillTx/>
                <a:latin typeface="Arial Narrow" panose="020B0606020202030204" pitchFamily="34" charset="0"/>
                <a:ea typeface="Open Sans" panose="020B0606030504020204" pitchFamily="34" charset="0"/>
                <a:cs typeface="Open Sans" panose="020B0606030504020204" pitchFamily="34" charset="0"/>
              </a:rPr>
              <a:t>1</a:t>
            </a:r>
          </a:p>
        </p:txBody>
      </p:sp>
      <p:sp>
        <p:nvSpPr>
          <p:cNvPr id="30" name="Rectangle 29">
            <a:extLst>
              <a:ext uri="{FF2B5EF4-FFF2-40B4-BE49-F238E27FC236}">
                <a16:creationId xmlns:a16="http://schemas.microsoft.com/office/drawing/2014/main" id="{7847AFC8-040E-4833-BC6C-5466452846F8}"/>
              </a:ext>
            </a:extLst>
          </p:cNvPr>
          <p:cNvSpPr/>
          <p:nvPr/>
        </p:nvSpPr>
        <p:spPr>
          <a:xfrm>
            <a:off x="4314442" y="293765"/>
            <a:ext cx="4885904" cy="707886"/>
          </a:xfrm>
          <a:prstGeom prst="rect">
            <a:avLst/>
          </a:prstGeom>
        </p:spPr>
        <p:txBody>
          <a:bodyPr wrap="square" anchor="b">
            <a:spAutoFit/>
          </a:bodyPr>
          <a:lstStyle/>
          <a:p>
            <a:pPr lvl="0" defTabSz="914400" fontAlgn="base"/>
            <a:r>
              <a:rPr lang="fr-CA" sz="2000" b="1" kern="0" dirty="0">
                <a:solidFill>
                  <a:prstClr val="black">
                    <a:lumMod val="75000"/>
                    <a:lumOff val="25000"/>
                  </a:prstClr>
                </a:solidFill>
                <a:latin typeface="Arial Narrow" panose="020B0606020202030204" pitchFamily="34" charset="0"/>
                <a:ea typeface="Open Sans" panose="020B0606030504020204" pitchFamily="34" charset="0"/>
                <a:cs typeface="Open Sans" panose="020B0606030504020204" pitchFamily="34" charset="0"/>
              </a:rPr>
              <a:t>Les AOD sont-ils efficaces et sûrs chez les personnes âgées et fragiles?</a:t>
            </a:r>
          </a:p>
        </p:txBody>
      </p:sp>
      <p:sp>
        <p:nvSpPr>
          <p:cNvPr id="46" name="Rectangle 45">
            <a:extLst>
              <a:ext uri="{FF2B5EF4-FFF2-40B4-BE49-F238E27FC236}">
                <a16:creationId xmlns:a16="http://schemas.microsoft.com/office/drawing/2014/main" id="{10778ED9-D49E-4CE9-90BB-AD2FD08ADF54}"/>
              </a:ext>
            </a:extLst>
          </p:cNvPr>
          <p:cNvSpPr/>
          <p:nvPr/>
        </p:nvSpPr>
        <p:spPr>
          <a:xfrm>
            <a:off x="4314442" y="1142458"/>
            <a:ext cx="4885904" cy="1323439"/>
          </a:xfrm>
          <a:prstGeom prst="rect">
            <a:avLst/>
          </a:prstGeom>
        </p:spPr>
        <p:txBody>
          <a:bodyPr wrap="square" anchor="b">
            <a:spAutoFit/>
          </a:bodyPr>
          <a:lstStyle/>
          <a:p>
            <a:pPr lvl="0" defTabSz="914400" fontAlgn="base"/>
            <a:r>
              <a:rPr lang="fr-CA" sz="2000" b="1" kern="0" dirty="0">
                <a:solidFill>
                  <a:prstClr val="black">
                    <a:lumMod val="75000"/>
                    <a:lumOff val="25000"/>
                  </a:prstClr>
                </a:solidFill>
                <a:latin typeface="Arial Narrow" panose="020B0606020202030204" pitchFamily="34" charset="0"/>
              </a:rPr>
              <a:t>Comment</a:t>
            </a:r>
            <a:r>
              <a:rPr lang="fr-CA" sz="2000" b="1" kern="0" dirty="0">
                <a:latin typeface="Arial Narrow" panose="020B0606020202030204" pitchFamily="34" charset="0"/>
                <a:ea typeface="Open Sans" panose="020B0606030504020204" pitchFamily="34" charset="0"/>
                <a:cs typeface="Open Sans" panose="020B0606030504020204" pitchFamily="34" charset="0"/>
              </a:rPr>
              <a:t> </a:t>
            </a:r>
            <a:r>
              <a:rPr lang="fr-CA" sz="2000" b="1" kern="0" dirty="0">
                <a:solidFill>
                  <a:srgbClr val="404040"/>
                </a:solidFill>
                <a:latin typeface="Arial Narrow" panose="020B0606020202030204" pitchFamily="34" charset="0"/>
                <a:ea typeface="Open Sans" panose="020B0606030504020204" pitchFamily="34" charset="0"/>
                <a:cs typeface="Open Sans" panose="020B0606030504020204" pitchFamily="34" charset="0"/>
              </a:rPr>
              <a:t>est-ce que je gère les AOD dans le contexte d’une insuffisance rénale chronique (IRC) avancée avec un </a:t>
            </a:r>
            <a:r>
              <a:rPr lang="fr-CA" sz="2000" b="1" kern="0" dirty="0" err="1">
                <a:solidFill>
                  <a:srgbClr val="404040"/>
                </a:solidFill>
                <a:latin typeface="Arial Narrow" panose="020B0606020202030204" pitchFamily="34" charset="0"/>
                <a:ea typeface="Open Sans" panose="020B0606030504020204" pitchFamily="34" charset="0"/>
                <a:cs typeface="Open Sans" panose="020B0606030504020204" pitchFamily="34" charset="0"/>
              </a:rPr>
              <a:t>TFGe</a:t>
            </a:r>
            <a:r>
              <a:rPr lang="fr-CA" sz="2000" b="1" kern="0" dirty="0">
                <a:solidFill>
                  <a:srgbClr val="404040"/>
                </a:solidFill>
                <a:latin typeface="Arial Narrow" panose="020B0606020202030204" pitchFamily="34" charset="0"/>
                <a:ea typeface="Open Sans" panose="020B0606030504020204" pitchFamily="34" charset="0"/>
                <a:cs typeface="Open Sans" panose="020B0606030504020204" pitchFamily="34" charset="0"/>
              </a:rPr>
              <a:t> &lt; 30 ml/min/173m</a:t>
            </a:r>
            <a:r>
              <a:rPr lang="fr-CA" sz="2000" b="1" kern="0" baseline="30000" dirty="0">
                <a:solidFill>
                  <a:srgbClr val="404040"/>
                </a:solidFill>
                <a:latin typeface="Arial Narrow" panose="020B0606020202030204" pitchFamily="34" charset="0"/>
                <a:ea typeface="Open Sans" panose="020B0606030504020204" pitchFamily="34" charset="0"/>
                <a:cs typeface="Open Sans" panose="020B0606030504020204" pitchFamily="34" charset="0"/>
              </a:rPr>
              <a:t>2</a:t>
            </a:r>
            <a:r>
              <a:rPr lang="fr-CA" sz="2000" b="1" kern="0" dirty="0">
                <a:solidFill>
                  <a:srgbClr val="404040"/>
                </a:solidFill>
                <a:latin typeface="Arial Narrow" panose="020B0606020202030204" pitchFamily="34" charset="0"/>
                <a:ea typeface="Open Sans" panose="020B0606030504020204" pitchFamily="34" charset="0"/>
                <a:cs typeface="Open Sans" panose="020B0606030504020204" pitchFamily="34" charset="0"/>
              </a:rPr>
              <a:t>?</a:t>
            </a:r>
          </a:p>
        </p:txBody>
      </p:sp>
      <p:sp>
        <p:nvSpPr>
          <p:cNvPr id="47" name="Rectangle 46">
            <a:extLst>
              <a:ext uri="{FF2B5EF4-FFF2-40B4-BE49-F238E27FC236}">
                <a16:creationId xmlns:a16="http://schemas.microsoft.com/office/drawing/2014/main" id="{242801B4-902F-4313-9012-9C6485C77925}"/>
              </a:ext>
            </a:extLst>
          </p:cNvPr>
          <p:cNvSpPr/>
          <p:nvPr/>
        </p:nvSpPr>
        <p:spPr>
          <a:xfrm>
            <a:off x="4314442" y="2623570"/>
            <a:ext cx="4885904" cy="707886"/>
          </a:xfrm>
          <a:prstGeom prst="rect">
            <a:avLst/>
          </a:prstGeom>
        </p:spPr>
        <p:txBody>
          <a:bodyPr wrap="square" anchor="b">
            <a:spAutoFit/>
          </a:bodyPr>
          <a:lstStyle/>
          <a:p>
            <a:pPr lvl="0" defTabSz="914400" fontAlgn="base"/>
            <a:r>
              <a:rPr lang="fr-CA" sz="2000" b="1" kern="0" dirty="0">
                <a:solidFill>
                  <a:prstClr val="black">
                    <a:lumMod val="75000"/>
                    <a:lumOff val="25000"/>
                  </a:prstClr>
                </a:solidFill>
                <a:latin typeface="Arial Narrow" panose="020B0606020202030204" pitchFamily="34" charset="0"/>
                <a:ea typeface="Open Sans" panose="020B0606030504020204" pitchFamily="34" charset="0"/>
                <a:cs typeface="Open Sans" panose="020B0606030504020204" pitchFamily="34" charset="0"/>
              </a:rPr>
              <a:t>Les AOD sont-ils efficaces pour prévenir l’AVC chez les patients pesant plus de 120 kg?</a:t>
            </a:r>
          </a:p>
        </p:txBody>
      </p:sp>
      <p:sp>
        <p:nvSpPr>
          <p:cNvPr id="32" name="Oval 31">
            <a:hlinkClick r:id="rId5" action="ppaction://hlinksldjump"/>
            <a:extLst>
              <a:ext uri="{FF2B5EF4-FFF2-40B4-BE49-F238E27FC236}">
                <a16:creationId xmlns:a16="http://schemas.microsoft.com/office/drawing/2014/main" id="{79798A01-6AEC-4713-87CC-FF3C23EAA234}"/>
              </a:ext>
            </a:extLst>
          </p:cNvPr>
          <p:cNvSpPr/>
          <p:nvPr/>
        </p:nvSpPr>
        <p:spPr>
          <a:xfrm>
            <a:off x="3413880" y="1415481"/>
            <a:ext cx="731520" cy="731520"/>
          </a:xfrm>
          <a:prstGeom prst="ellipse">
            <a:avLst/>
          </a:prstGeom>
          <a:solidFill>
            <a:srgbClr val="0039AC"/>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a:ln>
                  <a:noFill/>
                </a:ln>
                <a:solidFill>
                  <a:prstClr val="white"/>
                </a:solidFill>
                <a:effectLst/>
                <a:uLnTx/>
                <a:uFillTx/>
                <a:latin typeface="Arial Narrow" panose="020B0606020202030204" pitchFamily="34" charset="0"/>
                <a:ea typeface="Open Sans" panose="020B0606030504020204" pitchFamily="34" charset="0"/>
                <a:cs typeface="Open Sans" panose="020B0606030504020204" pitchFamily="34" charset="0"/>
              </a:rPr>
              <a:t>2</a:t>
            </a:r>
          </a:p>
        </p:txBody>
      </p:sp>
      <p:sp>
        <p:nvSpPr>
          <p:cNvPr id="37" name="Oval 36">
            <a:hlinkClick r:id="rId6" action="ppaction://hlinksldjump"/>
            <a:extLst>
              <a:ext uri="{FF2B5EF4-FFF2-40B4-BE49-F238E27FC236}">
                <a16:creationId xmlns:a16="http://schemas.microsoft.com/office/drawing/2014/main" id="{94D49FCC-A3EA-4A4E-8F92-62CFE348CFB8}"/>
              </a:ext>
            </a:extLst>
          </p:cNvPr>
          <p:cNvSpPr/>
          <p:nvPr/>
        </p:nvSpPr>
        <p:spPr>
          <a:xfrm>
            <a:off x="3413880" y="2637359"/>
            <a:ext cx="731520" cy="731520"/>
          </a:xfrm>
          <a:prstGeom prst="ellipse">
            <a:avLst/>
          </a:prstGeom>
          <a:solidFill>
            <a:srgbClr val="004FEE"/>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prstClr val="white"/>
                </a:solidFill>
                <a:effectLst/>
                <a:uLnTx/>
                <a:uFillTx/>
                <a:latin typeface="Arial Narrow" panose="020B0606020202030204" pitchFamily="34" charset="0"/>
                <a:ea typeface="Open Sans" panose="020B0606030504020204" pitchFamily="34" charset="0"/>
                <a:cs typeface="Open Sans" panose="020B0606030504020204" pitchFamily="34" charset="0"/>
              </a:rPr>
              <a:t>3</a:t>
            </a:r>
          </a:p>
        </p:txBody>
      </p:sp>
      <p:sp>
        <p:nvSpPr>
          <p:cNvPr id="48" name="Oval 47">
            <a:hlinkClick r:id="rId7" action="ppaction://hlinksldjump"/>
            <a:extLst>
              <a:ext uri="{FF2B5EF4-FFF2-40B4-BE49-F238E27FC236}">
                <a16:creationId xmlns:a16="http://schemas.microsoft.com/office/drawing/2014/main" id="{644E2648-88B0-42CE-BF61-A38FBD6B6936}"/>
              </a:ext>
            </a:extLst>
          </p:cNvPr>
          <p:cNvSpPr/>
          <p:nvPr/>
        </p:nvSpPr>
        <p:spPr>
          <a:xfrm>
            <a:off x="3413880" y="3653757"/>
            <a:ext cx="731520" cy="731520"/>
          </a:xfrm>
          <a:prstGeom prst="ellipse">
            <a:avLst/>
          </a:prstGeom>
          <a:solidFill>
            <a:srgbClr val="3F7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prstClr val="white"/>
                </a:solidFill>
                <a:effectLst/>
                <a:uLnTx/>
                <a:uFillTx/>
                <a:latin typeface="Arial Narrow" panose="020B0606020202030204" pitchFamily="34" charset="0"/>
                <a:ea typeface="Open Sans" panose="020B0606030504020204" pitchFamily="34" charset="0"/>
                <a:cs typeface="Open Sans" panose="020B0606030504020204" pitchFamily="34" charset="0"/>
              </a:rPr>
              <a:t>4</a:t>
            </a:r>
          </a:p>
        </p:txBody>
      </p:sp>
      <p:sp>
        <p:nvSpPr>
          <p:cNvPr id="49" name="Rectangle 48">
            <a:extLst>
              <a:ext uri="{FF2B5EF4-FFF2-40B4-BE49-F238E27FC236}">
                <a16:creationId xmlns:a16="http://schemas.microsoft.com/office/drawing/2014/main" id="{747CF17F-00E6-40C1-8ED4-29CFE6EE0F0C}"/>
              </a:ext>
            </a:extLst>
          </p:cNvPr>
          <p:cNvSpPr/>
          <p:nvPr/>
        </p:nvSpPr>
        <p:spPr>
          <a:xfrm>
            <a:off x="4314442" y="3640554"/>
            <a:ext cx="4885904" cy="707886"/>
          </a:xfrm>
          <a:prstGeom prst="rect">
            <a:avLst/>
          </a:prstGeom>
        </p:spPr>
        <p:txBody>
          <a:bodyPr wrap="square" anchor="b">
            <a:spAutoFit/>
          </a:bodyPr>
          <a:lstStyle/>
          <a:p>
            <a:pPr lvl="0" defTabSz="914400" fontAlgn="base"/>
            <a:r>
              <a:rPr lang="fr-CA" sz="2000" b="1" kern="0" dirty="0">
                <a:solidFill>
                  <a:prstClr val="black">
                    <a:lumMod val="75000"/>
                    <a:lumOff val="25000"/>
                  </a:prstClr>
                </a:solidFill>
                <a:latin typeface="Arial Narrow" panose="020B0606020202030204" pitchFamily="34" charset="0"/>
                <a:ea typeface="Open Sans" panose="020B0606030504020204" pitchFamily="34" charset="0"/>
                <a:cs typeface="Open Sans" panose="020B0606030504020204" pitchFamily="34" charset="0"/>
              </a:rPr>
              <a:t>Devrais-je réduire la dose d’AOD en présence d’insuffisance hépatique?</a:t>
            </a:r>
          </a:p>
        </p:txBody>
      </p:sp>
      <p:sp>
        <p:nvSpPr>
          <p:cNvPr id="50" name="Rectangle 49">
            <a:extLst>
              <a:ext uri="{FF2B5EF4-FFF2-40B4-BE49-F238E27FC236}">
                <a16:creationId xmlns:a16="http://schemas.microsoft.com/office/drawing/2014/main" id="{1D8D1DB7-3D84-4568-8FCE-C2E35E1D9F58}"/>
              </a:ext>
            </a:extLst>
          </p:cNvPr>
          <p:cNvSpPr/>
          <p:nvPr/>
        </p:nvSpPr>
        <p:spPr>
          <a:xfrm>
            <a:off x="4314442" y="4472634"/>
            <a:ext cx="4885904" cy="1015663"/>
          </a:xfrm>
          <a:prstGeom prst="rect">
            <a:avLst/>
          </a:prstGeom>
        </p:spPr>
        <p:txBody>
          <a:bodyPr wrap="square" anchor="b">
            <a:spAutoFit/>
          </a:bodyPr>
          <a:lstStyle/>
          <a:p>
            <a:pPr lvl="0" defTabSz="914400" fontAlgn="base"/>
            <a:r>
              <a:rPr lang="fr-CA" sz="2000" b="1" kern="0" dirty="0">
                <a:solidFill>
                  <a:prstClr val="black">
                    <a:lumMod val="75000"/>
                    <a:lumOff val="25000"/>
                  </a:prstClr>
                </a:solidFill>
                <a:latin typeface="Arial Narrow" panose="020B0606020202030204" pitchFamily="34" charset="0"/>
                <a:ea typeface="Open Sans" panose="020B0606030504020204" pitchFamily="34" charset="0"/>
                <a:cs typeface="Open Sans" panose="020B0606030504020204" pitchFamily="34" charset="0"/>
              </a:rPr>
              <a:t>Devrait-on interrompre temporairement les AOD avant l’implantation d’un stimulateur cardiaque ou d’un défibrillateur?</a:t>
            </a:r>
          </a:p>
        </p:txBody>
      </p:sp>
      <p:sp>
        <p:nvSpPr>
          <p:cNvPr id="51" name="Rectangle 50">
            <a:extLst>
              <a:ext uri="{FF2B5EF4-FFF2-40B4-BE49-F238E27FC236}">
                <a16:creationId xmlns:a16="http://schemas.microsoft.com/office/drawing/2014/main" id="{A88E871B-F5D1-4D58-BBD5-0D35CEFC1DF7}"/>
              </a:ext>
            </a:extLst>
          </p:cNvPr>
          <p:cNvSpPr/>
          <p:nvPr/>
        </p:nvSpPr>
        <p:spPr>
          <a:xfrm>
            <a:off x="4314442" y="5560192"/>
            <a:ext cx="4885904" cy="1015663"/>
          </a:xfrm>
          <a:prstGeom prst="rect">
            <a:avLst/>
          </a:prstGeom>
        </p:spPr>
        <p:txBody>
          <a:bodyPr wrap="square" anchor="b">
            <a:spAutoFit/>
          </a:bodyPr>
          <a:lstStyle/>
          <a:p>
            <a:pPr lvl="0" defTabSz="914400" fontAlgn="base"/>
            <a:r>
              <a:rPr lang="fr-CA" sz="2000" b="1" kern="0" dirty="0">
                <a:solidFill>
                  <a:prstClr val="black">
                    <a:lumMod val="75000"/>
                    <a:lumOff val="25000"/>
                  </a:prstClr>
                </a:solidFill>
                <a:latin typeface="Arial Narrow" panose="020B0606020202030204" pitchFamily="34" charset="0"/>
                <a:ea typeface="Open Sans" panose="020B0606030504020204" pitchFamily="34" charset="0"/>
                <a:cs typeface="Open Sans" panose="020B0606030504020204" pitchFamily="34" charset="0"/>
              </a:rPr>
              <a:t>Comment devrais-je prendre en charge une hémorragie grave ou menaçant la vie chez des patients sous AOD?</a:t>
            </a:r>
          </a:p>
        </p:txBody>
      </p:sp>
      <p:sp>
        <p:nvSpPr>
          <p:cNvPr id="52" name="Oval 51">
            <a:hlinkClick r:id="rId8" action="ppaction://hlinksldjump"/>
            <a:extLst>
              <a:ext uri="{FF2B5EF4-FFF2-40B4-BE49-F238E27FC236}">
                <a16:creationId xmlns:a16="http://schemas.microsoft.com/office/drawing/2014/main" id="{BC225759-CA62-4BDF-A3BD-B54CAD11C961}"/>
              </a:ext>
            </a:extLst>
          </p:cNvPr>
          <p:cNvSpPr/>
          <p:nvPr/>
        </p:nvSpPr>
        <p:spPr>
          <a:xfrm>
            <a:off x="3413880" y="4772895"/>
            <a:ext cx="731520" cy="731520"/>
          </a:xfrm>
          <a:prstGeom prst="ellipse">
            <a:avLst/>
          </a:prstGeom>
          <a:solidFill>
            <a:srgbClr val="97BA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prstClr val="white"/>
                </a:solidFill>
                <a:effectLst/>
                <a:uLnTx/>
                <a:uFillTx/>
                <a:latin typeface="Arial Narrow" panose="020B0606020202030204" pitchFamily="34" charset="0"/>
                <a:ea typeface="Open Sans" panose="020B0606030504020204" pitchFamily="34" charset="0"/>
                <a:cs typeface="Open Sans" panose="020B0606030504020204" pitchFamily="34" charset="0"/>
              </a:rPr>
              <a:t>5</a:t>
            </a:r>
          </a:p>
        </p:txBody>
      </p:sp>
      <p:sp>
        <p:nvSpPr>
          <p:cNvPr id="53" name="Oval 52">
            <a:hlinkClick r:id="rId9" action="ppaction://hlinksldjump"/>
            <a:extLst>
              <a:ext uri="{FF2B5EF4-FFF2-40B4-BE49-F238E27FC236}">
                <a16:creationId xmlns:a16="http://schemas.microsoft.com/office/drawing/2014/main" id="{ABCC4EDF-A1FB-4E8A-B069-AC21CC12D3FF}"/>
              </a:ext>
            </a:extLst>
          </p:cNvPr>
          <p:cNvSpPr/>
          <p:nvPr/>
        </p:nvSpPr>
        <p:spPr>
          <a:xfrm>
            <a:off x="3413880" y="5892033"/>
            <a:ext cx="731520" cy="731520"/>
          </a:xfrm>
          <a:prstGeom prst="ellipse">
            <a:avLst/>
          </a:prstGeom>
          <a:solidFill>
            <a:schemeClr val="accent5">
              <a:lumMod val="60000"/>
              <a:lumOff val="4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prstClr val="white"/>
                </a:solidFill>
                <a:effectLst/>
                <a:uLnTx/>
                <a:uFillTx/>
                <a:latin typeface="Arial Narrow" panose="020B0606020202030204" pitchFamily="34" charset="0"/>
                <a:ea typeface="Open Sans" panose="020B0606030504020204" pitchFamily="34" charset="0"/>
                <a:cs typeface="Open Sans" panose="020B0606030504020204" pitchFamily="34" charset="0"/>
              </a:rPr>
              <a:t>6</a:t>
            </a:r>
          </a:p>
        </p:txBody>
      </p:sp>
    </p:spTree>
    <p:extLst>
      <p:ext uri="{BB962C8B-B14F-4D97-AF65-F5344CB8AC3E}">
        <p14:creationId xmlns:p14="http://schemas.microsoft.com/office/powerpoint/2010/main" val="378856452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83000"/>
            <a:lum/>
          </a:blip>
          <a:srcRect/>
          <a:stretch>
            <a:fillRect l="-17000" r="-6000"/>
          </a:stretch>
        </a:blip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F646A91-0B6F-42EF-9879-F4315737C63D}"/>
              </a:ext>
            </a:extLst>
          </p:cNvPr>
          <p:cNvSpPr/>
          <p:nvPr/>
        </p:nvSpPr>
        <p:spPr>
          <a:xfrm>
            <a:off x="3158288" y="0"/>
            <a:ext cx="5985711" cy="6858000"/>
          </a:xfrm>
          <a:prstGeom prst="rect">
            <a:avLst/>
          </a:prstGeom>
          <a:solidFill>
            <a:srgbClr val="FFFFFF">
              <a:alpha val="8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lumMod val="65000"/>
                </a:schemeClr>
              </a:solidFill>
            </a:endParaRPr>
          </a:p>
        </p:txBody>
      </p:sp>
      <p:sp>
        <p:nvSpPr>
          <p:cNvPr id="27" name="Oval 26">
            <a:extLst>
              <a:ext uri="{FF2B5EF4-FFF2-40B4-BE49-F238E27FC236}">
                <a16:creationId xmlns:a16="http://schemas.microsoft.com/office/drawing/2014/main" id="{828658CF-EB66-44B2-BE79-2CA8B38EC235}"/>
              </a:ext>
            </a:extLst>
          </p:cNvPr>
          <p:cNvSpPr/>
          <p:nvPr/>
        </p:nvSpPr>
        <p:spPr>
          <a:xfrm>
            <a:off x="3413880" y="295159"/>
            <a:ext cx="731520" cy="731520"/>
          </a:xfrm>
          <a:prstGeom prst="ellipse">
            <a:avLst/>
          </a:prstGeom>
          <a:solidFill>
            <a:srgbClr val="183059"/>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prstClr val="white"/>
                </a:solidFill>
                <a:effectLst/>
                <a:uLnTx/>
                <a:uFillTx/>
                <a:latin typeface="Arial Narrow" panose="020B0606020202030204" pitchFamily="34" charset="0"/>
                <a:ea typeface="Open Sans" panose="020B0606030504020204" pitchFamily="34" charset="0"/>
                <a:cs typeface="Open Sans" panose="020B0606030504020204" pitchFamily="34" charset="0"/>
              </a:rPr>
              <a:t>1</a:t>
            </a:r>
          </a:p>
        </p:txBody>
      </p:sp>
      <p:sp>
        <p:nvSpPr>
          <p:cNvPr id="30" name="Rectangle 29">
            <a:extLst>
              <a:ext uri="{FF2B5EF4-FFF2-40B4-BE49-F238E27FC236}">
                <a16:creationId xmlns:a16="http://schemas.microsoft.com/office/drawing/2014/main" id="{7847AFC8-040E-4833-BC6C-5466452846F8}"/>
              </a:ext>
            </a:extLst>
          </p:cNvPr>
          <p:cNvSpPr/>
          <p:nvPr/>
        </p:nvSpPr>
        <p:spPr>
          <a:xfrm>
            <a:off x="4314442" y="293765"/>
            <a:ext cx="4885904" cy="707886"/>
          </a:xfrm>
          <a:prstGeom prst="rect">
            <a:avLst/>
          </a:prstGeom>
        </p:spPr>
        <p:txBody>
          <a:bodyPr wrap="square" anchor="b">
            <a:spAutoFit/>
          </a:bodyPr>
          <a:lstStyle/>
          <a:p>
            <a:pPr defTabSz="914400" fontAlgn="base"/>
            <a:r>
              <a:rPr lang="fr-CA" sz="2000" b="1" kern="0" dirty="0">
                <a:solidFill>
                  <a:prstClr val="black">
                    <a:lumMod val="75000"/>
                    <a:lumOff val="25000"/>
                  </a:prstClr>
                </a:solidFill>
                <a:latin typeface="Arial Narrow" panose="020B0606020202030204" pitchFamily="34" charset="0"/>
                <a:ea typeface="Open Sans" panose="020B0606030504020204" pitchFamily="34" charset="0"/>
                <a:cs typeface="Open Sans" panose="020B0606030504020204" pitchFamily="34" charset="0"/>
              </a:rPr>
              <a:t>Les AOD sont-ils efficaces et sûrs chez les personnes âgées et fragiles?</a:t>
            </a:r>
          </a:p>
        </p:txBody>
      </p:sp>
      <p:sp>
        <p:nvSpPr>
          <p:cNvPr id="46" name="Rectangle 45">
            <a:extLst>
              <a:ext uri="{FF2B5EF4-FFF2-40B4-BE49-F238E27FC236}">
                <a16:creationId xmlns:a16="http://schemas.microsoft.com/office/drawing/2014/main" id="{10778ED9-D49E-4CE9-90BB-AD2FD08ADF54}"/>
              </a:ext>
            </a:extLst>
          </p:cNvPr>
          <p:cNvSpPr/>
          <p:nvPr/>
        </p:nvSpPr>
        <p:spPr>
          <a:xfrm>
            <a:off x="4314442" y="1316539"/>
            <a:ext cx="4731904" cy="923330"/>
          </a:xfrm>
          <a:prstGeom prst="rect">
            <a:avLst/>
          </a:prstGeom>
        </p:spPr>
        <p:txBody>
          <a:bodyPr wrap="square" anchor="b">
            <a:spAutoFit/>
          </a:bodyPr>
          <a:lstStyle/>
          <a:p>
            <a:pPr defTabSz="914400" fontAlgn="base"/>
            <a:r>
              <a:rPr lang="fr-CA" b="1" kern="0" dirty="0">
                <a:solidFill>
                  <a:schemeClr val="bg1">
                    <a:lumMod val="65000"/>
                  </a:schemeClr>
                </a:solidFill>
                <a:latin typeface="Arial Narrow" panose="020B0606020202030204" pitchFamily="34" charset="0"/>
                <a:ea typeface="Open Sans" panose="020B0606030504020204" pitchFamily="34" charset="0"/>
                <a:cs typeface="Open Sans" panose="020B0606030504020204" pitchFamily="34" charset="0"/>
              </a:rPr>
              <a:t>Comment est-ce que je gère les AOD dans le contexte d’une insuffisance rénale chronique (IRC) avancée avec un </a:t>
            </a:r>
            <a:r>
              <a:rPr lang="fr-CA" b="1" kern="0" dirty="0" err="1">
                <a:solidFill>
                  <a:schemeClr val="bg1">
                    <a:lumMod val="65000"/>
                  </a:schemeClr>
                </a:solidFill>
                <a:latin typeface="Arial Narrow" panose="020B0606020202030204" pitchFamily="34" charset="0"/>
                <a:ea typeface="Open Sans" panose="020B0606030504020204" pitchFamily="34" charset="0"/>
                <a:cs typeface="Open Sans" panose="020B0606030504020204" pitchFamily="34" charset="0"/>
              </a:rPr>
              <a:t>TFGe</a:t>
            </a:r>
            <a:r>
              <a:rPr lang="fr-CA" b="1" kern="0" dirty="0">
                <a:solidFill>
                  <a:schemeClr val="bg1">
                    <a:lumMod val="65000"/>
                  </a:schemeClr>
                </a:solidFill>
                <a:latin typeface="Arial Narrow" panose="020B0606020202030204" pitchFamily="34" charset="0"/>
                <a:ea typeface="Open Sans" panose="020B0606030504020204" pitchFamily="34" charset="0"/>
                <a:cs typeface="Open Sans" panose="020B0606030504020204" pitchFamily="34" charset="0"/>
              </a:rPr>
              <a:t> &lt; 30 ml/min/173m</a:t>
            </a:r>
            <a:r>
              <a:rPr lang="fr-CA" b="1" kern="0" baseline="30000" dirty="0">
                <a:solidFill>
                  <a:schemeClr val="bg1">
                    <a:lumMod val="65000"/>
                  </a:schemeClr>
                </a:solidFill>
                <a:latin typeface="Arial Narrow" panose="020B0606020202030204" pitchFamily="34" charset="0"/>
                <a:ea typeface="Open Sans" panose="020B0606030504020204" pitchFamily="34" charset="0"/>
                <a:cs typeface="Open Sans" panose="020B0606030504020204" pitchFamily="34" charset="0"/>
              </a:rPr>
              <a:t>2</a:t>
            </a:r>
            <a:r>
              <a:rPr lang="en-CA" b="1" kern="0" dirty="0">
                <a:solidFill>
                  <a:schemeClr val="bg1">
                    <a:lumMod val="65000"/>
                  </a:schemeClr>
                </a:solidFill>
                <a:latin typeface="Arial Narrow" panose="020B0606020202030204" pitchFamily="34" charset="0"/>
                <a:ea typeface="Open Sans" panose="020B0606030504020204" pitchFamily="34" charset="0"/>
                <a:cs typeface="Open Sans" panose="020B0606030504020204" pitchFamily="34" charset="0"/>
              </a:rPr>
              <a:t>?</a:t>
            </a:r>
          </a:p>
        </p:txBody>
      </p:sp>
      <p:sp>
        <p:nvSpPr>
          <p:cNvPr id="47" name="Rectangle 46">
            <a:extLst>
              <a:ext uri="{FF2B5EF4-FFF2-40B4-BE49-F238E27FC236}">
                <a16:creationId xmlns:a16="http://schemas.microsoft.com/office/drawing/2014/main" id="{242801B4-902F-4313-9012-9C6485C77925}"/>
              </a:ext>
            </a:extLst>
          </p:cNvPr>
          <p:cNvSpPr/>
          <p:nvPr/>
        </p:nvSpPr>
        <p:spPr>
          <a:xfrm>
            <a:off x="4314442" y="2572111"/>
            <a:ext cx="4885904" cy="646331"/>
          </a:xfrm>
          <a:prstGeom prst="rect">
            <a:avLst/>
          </a:prstGeom>
        </p:spPr>
        <p:txBody>
          <a:bodyPr wrap="square" anchor="b">
            <a:spAutoFit/>
          </a:bodyPr>
          <a:lstStyle/>
          <a:p>
            <a:pPr defTabSz="914400" fontAlgn="base"/>
            <a:r>
              <a:rPr lang="fr-CA" b="1" kern="0" dirty="0">
                <a:solidFill>
                  <a:schemeClr val="bg1">
                    <a:lumMod val="65000"/>
                  </a:schemeClr>
                </a:solidFill>
                <a:latin typeface="Arial Narrow" panose="020B0606020202030204" pitchFamily="34" charset="0"/>
                <a:ea typeface="Open Sans" panose="020B0606030504020204" pitchFamily="34" charset="0"/>
                <a:cs typeface="Open Sans" panose="020B0606030504020204" pitchFamily="34" charset="0"/>
              </a:rPr>
              <a:t>Les AOD sont-ils efficaces pour prévenir l’AVC chez les patients pesant plus de 120 kg?</a:t>
            </a:r>
          </a:p>
        </p:txBody>
      </p:sp>
      <p:sp>
        <p:nvSpPr>
          <p:cNvPr id="32" name="Oval 31">
            <a:extLst>
              <a:ext uri="{FF2B5EF4-FFF2-40B4-BE49-F238E27FC236}">
                <a16:creationId xmlns:a16="http://schemas.microsoft.com/office/drawing/2014/main" id="{79798A01-6AEC-4713-87CC-FF3C23EAA234}"/>
              </a:ext>
            </a:extLst>
          </p:cNvPr>
          <p:cNvSpPr/>
          <p:nvPr/>
        </p:nvSpPr>
        <p:spPr>
          <a:xfrm>
            <a:off x="3413880" y="1415481"/>
            <a:ext cx="731520" cy="731520"/>
          </a:xfrm>
          <a:prstGeom prst="ellipse">
            <a:avLst/>
          </a:prstGeom>
          <a:solidFill>
            <a:schemeClr val="bg1">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a:ln>
                  <a:noFill/>
                </a:ln>
                <a:solidFill>
                  <a:prstClr val="white"/>
                </a:solidFill>
                <a:effectLst/>
                <a:uLnTx/>
                <a:uFillTx/>
                <a:latin typeface="Arial Narrow" panose="020B0606020202030204" pitchFamily="34" charset="0"/>
                <a:ea typeface="Open Sans" panose="020B0606030504020204" pitchFamily="34" charset="0"/>
                <a:cs typeface="Open Sans" panose="020B0606030504020204" pitchFamily="34" charset="0"/>
              </a:rPr>
              <a:t>2</a:t>
            </a:r>
          </a:p>
        </p:txBody>
      </p:sp>
      <p:sp>
        <p:nvSpPr>
          <p:cNvPr id="37" name="Oval 36">
            <a:extLst>
              <a:ext uri="{FF2B5EF4-FFF2-40B4-BE49-F238E27FC236}">
                <a16:creationId xmlns:a16="http://schemas.microsoft.com/office/drawing/2014/main" id="{94D49FCC-A3EA-4A4E-8F92-62CFE348CFB8}"/>
              </a:ext>
            </a:extLst>
          </p:cNvPr>
          <p:cNvSpPr/>
          <p:nvPr/>
        </p:nvSpPr>
        <p:spPr>
          <a:xfrm>
            <a:off x="3413880" y="2534619"/>
            <a:ext cx="731520" cy="731520"/>
          </a:xfrm>
          <a:prstGeom prst="ellipse">
            <a:avLst/>
          </a:prstGeom>
          <a:solidFill>
            <a:schemeClr val="bg1">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a:ln>
                  <a:noFill/>
                </a:ln>
                <a:solidFill>
                  <a:prstClr val="white"/>
                </a:solidFill>
                <a:effectLst/>
                <a:uLnTx/>
                <a:uFillTx/>
                <a:latin typeface="Arial Narrow" panose="020B0606020202030204" pitchFamily="34" charset="0"/>
                <a:ea typeface="Open Sans" panose="020B0606030504020204" pitchFamily="34" charset="0"/>
                <a:cs typeface="Open Sans" panose="020B0606030504020204" pitchFamily="34" charset="0"/>
              </a:rPr>
              <a:t>3</a:t>
            </a:r>
          </a:p>
        </p:txBody>
      </p:sp>
      <p:sp>
        <p:nvSpPr>
          <p:cNvPr id="48" name="Oval 47">
            <a:extLst>
              <a:ext uri="{FF2B5EF4-FFF2-40B4-BE49-F238E27FC236}">
                <a16:creationId xmlns:a16="http://schemas.microsoft.com/office/drawing/2014/main" id="{644E2648-88B0-42CE-BF61-A38FBD6B6936}"/>
              </a:ext>
            </a:extLst>
          </p:cNvPr>
          <p:cNvSpPr/>
          <p:nvPr/>
        </p:nvSpPr>
        <p:spPr>
          <a:xfrm>
            <a:off x="3413880" y="3653757"/>
            <a:ext cx="731520" cy="731520"/>
          </a:xfrm>
          <a:prstGeom prst="ellipse">
            <a:avLst/>
          </a:prstGeom>
          <a:solidFill>
            <a:schemeClr val="bg1">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prstClr val="white"/>
                </a:solidFill>
                <a:effectLst/>
                <a:uLnTx/>
                <a:uFillTx/>
                <a:latin typeface="Arial Narrow" panose="020B0606020202030204" pitchFamily="34" charset="0"/>
                <a:ea typeface="Open Sans" panose="020B0606030504020204" pitchFamily="34" charset="0"/>
                <a:cs typeface="Open Sans" panose="020B0606030504020204" pitchFamily="34" charset="0"/>
              </a:rPr>
              <a:t>4</a:t>
            </a:r>
          </a:p>
        </p:txBody>
      </p:sp>
      <p:sp>
        <p:nvSpPr>
          <p:cNvPr id="49" name="Rectangle 48">
            <a:extLst>
              <a:ext uri="{FF2B5EF4-FFF2-40B4-BE49-F238E27FC236}">
                <a16:creationId xmlns:a16="http://schemas.microsoft.com/office/drawing/2014/main" id="{747CF17F-00E6-40C1-8ED4-29CFE6EE0F0C}"/>
              </a:ext>
            </a:extLst>
          </p:cNvPr>
          <p:cNvSpPr/>
          <p:nvPr/>
        </p:nvSpPr>
        <p:spPr>
          <a:xfrm>
            <a:off x="4314442" y="3712383"/>
            <a:ext cx="4885904" cy="646331"/>
          </a:xfrm>
          <a:prstGeom prst="rect">
            <a:avLst/>
          </a:prstGeom>
        </p:spPr>
        <p:txBody>
          <a:bodyPr wrap="square" anchor="b">
            <a:spAutoFit/>
          </a:bodyPr>
          <a:lstStyle/>
          <a:p>
            <a:pPr defTabSz="914400" fontAlgn="base"/>
            <a:r>
              <a:rPr lang="fr-CA" b="1" kern="0" dirty="0">
                <a:solidFill>
                  <a:schemeClr val="bg1">
                    <a:lumMod val="65000"/>
                  </a:schemeClr>
                </a:solidFill>
                <a:latin typeface="Arial Narrow" panose="020B0606020202030204" pitchFamily="34" charset="0"/>
                <a:ea typeface="Open Sans" panose="020B0606030504020204" pitchFamily="34" charset="0"/>
                <a:cs typeface="Open Sans" panose="020B0606030504020204" pitchFamily="34" charset="0"/>
              </a:rPr>
              <a:t>Devrais-je réduire la dose d’AOD en présence d’insuffisance hépatique?</a:t>
            </a:r>
          </a:p>
        </p:txBody>
      </p:sp>
      <p:sp>
        <p:nvSpPr>
          <p:cNvPr id="50" name="Rectangle 49">
            <a:extLst>
              <a:ext uri="{FF2B5EF4-FFF2-40B4-BE49-F238E27FC236}">
                <a16:creationId xmlns:a16="http://schemas.microsoft.com/office/drawing/2014/main" id="{1D8D1DB7-3D84-4568-8FCE-C2E35E1D9F58}"/>
              </a:ext>
            </a:extLst>
          </p:cNvPr>
          <p:cNvSpPr/>
          <p:nvPr/>
        </p:nvSpPr>
        <p:spPr>
          <a:xfrm>
            <a:off x="4314442" y="4564967"/>
            <a:ext cx="4885904" cy="923330"/>
          </a:xfrm>
          <a:prstGeom prst="rect">
            <a:avLst/>
          </a:prstGeom>
        </p:spPr>
        <p:txBody>
          <a:bodyPr wrap="square" anchor="b">
            <a:spAutoFit/>
          </a:bodyPr>
          <a:lstStyle/>
          <a:p>
            <a:pPr defTabSz="914400" fontAlgn="base"/>
            <a:r>
              <a:rPr lang="fr-CA" b="1" kern="0" dirty="0">
                <a:solidFill>
                  <a:schemeClr val="bg1">
                    <a:lumMod val="65000"/>
                  </a:schemeClr>
                </a:solidFill>
                <a:latin typeface="Arial Narrow" panose="020B0606020202030204" pitchFamily="34" charset="0"/>
                <a:ea typeface="Open Sans" panose="020B0606030504020204" pitchFamily="34" charset="0"/>
                <a:cs typeface="Open Sans" panose="020B0606030504020204" pitchFamily="34" charset="0"/>
              </a:rPr>
              <a:t>Devrait-on interrompre temporairement les AOD avant l’implantation d’un stimulateur cardiaque ou d’un défibrillateur?</a:t>
            </a:r>
          </a:p>
        </p:txBody>
      </p:sp>
      <p:sp>
        <p:nvSpPr>
          <p:cNvPr id="51" name="Rectangle 50">
            <a:extLst>
              <a:ext uri="{FF2B5EF4-FFF2-40B4-BE49-F238E27FC236}">
                <a16:creationId xmlns:a16="http://schemas.microsoft.com/office/drawing/2014/main" id="{A88E871B-F5D1-4D58-BBD5-0D35CEFC1DF7}"/>
              </a:ext>
            </a:extLst>
          </p:cNvPr>
          <p:cNvSpPr/>
          <p:nvPr/>
        </p:nvSpPr>
        <p:spPr>
          <a:xfrm>
            <a:off x="4412202" y="5108919"/>
            <a:ext cx="5095782" cy="1754326"/>
          </a:xfrm>
          <a:prstGeom prst="rect">
            <a:avLst/>
          </a:prstGeom>
        </p:spPr>
        <p:txBody>
          <a:bodyPr wrap="square" anchor="b">
            <a:spAutoFit/>
          </a:bodyPr>
          <a:lstStyle/>
          <a:p>
            <a:pPr defTabSz="914400" fontAlgn="base"/>
            <a:endParaRPr lang="en-CA" b="1" kern="0" dirty="0">
              <a:solidFill>
                <a:schemeClr val="bg1">
                  <a:lumMod val="65000"/>
                </a:schemeClr>
              </a:solidFill>
              <a:latin typeface="Arial Narrow" panose="020B0606020202030204" pitchFamily="34" charset="0"/>
              <a:ea typeface="Open Sans" panose="020B0606030504020204" pitchFamily="34" charset="0"/>
              <a:cs typeface="Open Sans" panose="020B0606030504020204" pitchFamily="34" charset="0"/>
            </a:endParaRPr>
          </a:p>
          <a:p>
            <a:pPr defTabSz="914400" fontAlgn="base"/>
            <a:endParaRPr lang="en-CA" b="1" kern="0" dirty="0">
              <a:solidFill>
                <a:schemeClr val="bg1">
                  <a:lumMod val="65000"/>
                </a:schemeClr>
              </a:solidFill>
              <a:latin typeface="Arial Narrow" panose="020B0606020202030204" pitchFamily="34" charset="0"/>
              <a:ea typeface="Open Sans" panose="020B0606030504020204" pitchFamily="34" charset="0"/>
              <a:cs typeface="Open Sans" panose="020B0606030504020204" pitchFamily="34" charset="0"/>
            </a:endParaRPr>
          </a:p>
          <a:p>
            <a:pPr defTabSz="914400" fontAlgn="base"/>
            <a:r>
              <a:rPr lang="fr-CA" b="1" kern="0" dirty="0">
                <a:solidFill>
                  <a:schemeClr val="bg1">
                    <a:lumMod val="65000"/>
                  </a:schemeClr>
                </a:solidFill>
                <a:latin typeface="Arial Narrow" panose="020B0606020202030204" pitchFamily="34" charset="0"/>
                <a:ea typeface="Open Sans" panose="020B0606030504020204" pitchFamily="34" charset="0"/>
                <a:cs typeface="Open Sans" panose="020B0606030504020204" pitchFamily="34" charset="0"/>
              </a:rPr>
              <a:t>Comment devrais-je prendre en charge une hémorragie grave ou menaçant la vie chez des patients sous AOD?</a:t>
            </a:r>
          </a:p>
          <a:p>
            <a:pPr lvl="0" defTabSz="914400" fontAlgn="base"/>
            <a:endParaRPr lang="en-CA" b="1" kern="0" dirty="0">
              <a:solidFill>
                <a:schemeClr val="bg1">
                  <a:lumMod val="65000"/>
                </a:schemeClr>
              </a:solidFill>
              <a:latin typeface="Arial Narrow" panose="020B0606020202030204" pitchFamily="34" charset="0"/>
              <a:ea typeface="Open Sans" panose="020B0606030504020204" pitchFamily="34" charset="0"/>
              <a:cs typeface="Open Sans" panose="020B0606030504020204" pitchFamily="34" charset="0"/>
            </a:endParaRPr>
          </a:p>
        </p:txBody>
      </p:sp>
      <p:sp>
        <p:nvSpPr>
          <p:cNvPr id="52" name="Oval 51">
            <a:extLst>
              <a:ext uri="{FF2B5EF4-FFF2-40B4-BE49-F238E27FC236}">
                <a16:creationId xmlns:a16="http://schemas.microsoft.com/office/drawing/2014/main" id="{BC225759-CA62-4BDF-A3BD-B54CAD11C961}"/>
              </a:ext>
            </a:extLst>
          </p:cNvPr>
          <p:cNvSpPr/>
          <p:nvPr/>
        </p:nvSpPr>
        <p:spPr>
          <a:xfrm>
            <a:off x="3413880" y="4772895"/>
            <a:ext cx="731520" cy="731520"/>
          </a:xfrm>
          <a:prstGeom prst="ellipse">
            <a:avLst/>
          </a:prstGeom>
          <a:solidFill>
            <a:schemeClr val="bg1">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prstClr val="white"/>
                </a:solidFill>
                <a:effectLst/>
                <a:uLnTx/>
                <a:uFillTx/>
                <a:latin typeface="Arial Narrow" panose="020B0606020202030204" pitchFamily="34" charset="0"/>
                <a:ea typeface="Open Sans" panose="020B0606030504020204" pitchFamily="34" charset="0"/>
                <a:cs typeface="Open Sans" panose="020B0606030504020204" pitchFamily="34" charset="0"/>
              </a:rPr>
              <a:t>5</a:t>
            </a:r>
          </a:p>
        </p:txBody>
      </p:sp>
      <p:sp>
        <p:nvSpPr>
          <p:cNvPr id="53" name="Oval 52">
            <a:extLst>
              <a:ext uri="{FF2B5EF4-FFF2-40B4-BE49-F238E27FC236}">
                <a16:creationId xmlns:a16="http://schemas.microsoft.com/office/drawing/2014/main" id="{ABCC4EDF-A1FB-4E8A-B069-AC21CC12D3FF}"/>
              </a:ext>
            </a:extLst>
          </p:cNvPr>
          <p:cNvSpPr/>
          <p:nvPr/>
        </p:nvSpPr>
        <p:spPr>
          <a:xfrm>
            <a:off x="3413880" y="5892033"/>
            <a:ext cx="731520" cy="731520"/>
          </a:xfrm>
          <a:prstGeom prst="ellipse">
            <a:avLst/>
          </a:prstGeom>
          <a:solidFill>
            <a:schemeClr val="bg1">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prstClr val="white"/>
                </a:solidFill>
                <a:effectLst/>
                <a:uLnTx/>
                <a:uFillTx/>
                <a:latin typeface="Arial Narrow" panose="020B0606020202030204" pitchFamily="34" charset="0"/>
                <a:ea typeface="Open Sans" panose="020B0606030504020204" pitchFamily="34" charset="0"/>
                <a:cs typeface="Open Sans" panose="020B0606030504020204" pitchFamily="34" charset="0"/>
              </a:rPr>
              <a:t>6</a:t>
            </a:r>
          </a:p>
        </p:txBody>
      </p:sp>
      <p:pic>
        <p:nvPicPr>
          <p:cNvPr id="15" name="Picture 2" descr="Image result for hyperlink icon">
            <a:hlinkClick r:id="rId4" action="ppaction://hlinksldjump"/>
            <a:extLst>
              <a:ext uri="{FF2B5EF4-FFF2-40B4-BE49-F238E27FC236}">
                <a16:creationId xmlns:a16="http://schemas.microsoft.com/office/drawing/2014/main" id="{0706937E-3E5D-4CF1-9589-EF84699130EB}"/>
              </a:ext>
            </a:extLst>
          </p:cNvPr>
          <p:cNvPicPr>
            <a:picLocks noChangeAspect="1" noChangeArrowheads="1"/>
          </p:cNvPicPr>
          <p:nvPr/>
        </p:nvPicPr>
        <p:blipFill>
          <a:blip r:embed="rId5" cstate="print">
            <a:lum bright="70000" contrast="-70000"/>
            <a:extLst>
              <a:ext uri="{28A0092B-C50C-407E-A947-70E740481C1C}">
                <a14:useLocalDpi xmlns:a14="http://schemas.microsoft.com/office/drawing/2010/main" val="0"/>
              </a:ext>
            </a:extLst>
          </a:blip>
          <a:srcRect/>
          <a:stretch>
            <a:fillRect/>
          </a:stretch>
        </p:blipFill>
        <p:spPr bwMode="auto">
          <a:xfrm>
            <a:off x="169087" y="6257793"/>
            <a:ext cx="456406" cy="4564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82767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58CEE0F-12BD-4833-AAE0-5F9373A6CFDE}"/>
              </a:ext>
            </a:extLst>
          </p:cNvPr>
          <p:cNvSpPr/>
          <p:nvPr/>
        </p:nvSpPr>
        <p:spPr>
          <a:xfrm>
            <a:off x="0" y="6274169"/>
            <a:ext cx="9144000" cy="583832"/>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5" name="Picture 4" descr="CHRC-logo_blue.png">
            <a:extLst>
              <a:ext uri="{FF2B5EF4-FFF2-40B4-BE49-F238E27FC236}">
                <a16:creationId xmlns:a16="http://schemas.microsoft.com/office/drawing/2014/main" id="{DF22A7E3-AECA-44A3-83B3-3BD4923641B4}"/>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122908" y="5956716"/>
            <a:ext cx="750084" cy="746371"/>
          </a:xfrm>
          <a:prstGeom prst="rect">
            <a:avLst/>
          </a:prstGeom>
        </p:spPr>
      </p:pic>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0" y="1073457"/>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8545FEA6-91B3-4CEA-BDDB-78E11F2A9A3F}"/>
              </a:ext>
            </a:extLst>
          </p:cNvPr>
          <p:cNvSpPr/>
          <p:nvPr/>
        </p:nvSpPr>
        <p:spPr>
          <a:xfrm>
            <a:off x="161925" y="161141"/>
            <a:ext cx="8068238" cy="1200329"/>
          </a:xfrm>
          <a:prstGeom prst="rect">
            <a:avLst/>
          </a:prstGeom>
          <a:noFill/>
        </p:spPr>
        <p:txBody>
          <a:bodyPr wrap="square">
            <a:spAutoFit/>
          </a:bodyPr>
          <a:lstStyle/>
          <a:p>
            <a:pPr>
              <a:defRPr/>
            </a:pPr>
            <a:r>
              <a:rPr lang="fr-BE" sz="3600" b="1" dirty="0">
                <a:solidFill>
                  <a:srgbClr val="002060"/>
                </a:solidFill>
                <a:latin typeface="Arial Narrow" panose="020B0606020202030204" pitchFamily="34" charset="0"/>
              </a:rPr>
              <a:t>Développement du programme</a:t>
            </a:r>
            <a:br>
              <a:rPr lang="fr-BE" sz="3600" b="1" dirty="0">
                <a:solidFill>
                  <a:srgbClr val="002060"/>
                </a:solidFill>
                <a:latin typeface="Arial Narrow" panose="020B0606020202030204" pitchFamily="34" charset="0"/>
              </a:rPr>
            </a:br>
            <a:endParaRPr lang="en-CA" sz="3600" b="1" dirty="0">
              <a:solidFill>
                <a:srgbClr val="1B1A5A"/>
              </a:solidFill>
              <a:latin typeface="Arial Narrow" panose="020B0606020202030204" pitchFamily="34" charset="0"/>
              <a:cs typeface="Aharoni" panose="02010803020104030203" pitchFamily="2" charset="-79"/>
            </a:endParaRPr>
          </a:p>
        </p:txBody>
      </p:sp>
      <p:sp>
        <p:nvSpPr>
          <p:cNvPr id="12" name="Content Placeholder 2">
            <a:extLst>
              <a:ext uri="{FF2B5EF4-FFF2-40B4-BE49-F238E27FC236}">
                <a16:creationId xmlns:a16="http://schemas.microsoft.com/office/drawing/2014/main" id="{BA3D864B-4606-4FCC-BD8E-A58C35A5AB22}"/>
              </a:ext>
            </a:extLst>
          </p:cNvPr>
          <p:cNvSpPr txBox="1">
            <a:spLocks/>
          </p:cNvSpPr>
          <p:nvPr/>
        </p:nvSpPr>
        <p:spPr>
          <a:xfrm>
            <a:off x="0" y="1440297"/>
            <a:ext cx="9118636" cy="1411547"/>
          </a:xfrm>
          <a:prstGeom prst="rect">
            <a:avLst/>
          </a:prstGeom>
        </p:spPr>
        <p:txBody>
          <a:bodyPr vert="horz" lIns="91440" tIns="45720" rIns="91440" bIns="45720" rtlCol="0">
            <a:normAutofit fontScale="925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228600" indent="-228600">
              <a:lnSpc>
                <a:spcPct val="100000"/>
              </a:lnSpc>
            </a:pPr>
            <a:r>
              <a:rPr lang="fr-CA" altLang="en-US" sz="2800" b="1" kern="0" dirty="0">
                <a:latin typeface="Arial Narrow" pitchFamily="34" charset="0"/>
                <a:sym typeface="Arial Narrow Bold" charset="0"/>
              </a:rPr>
              <a:t>Ce programme a été planifié par le Centre canadien de recherche  en cardiologie , un organisme  universitaire sans but lucratif, afin d’assurer l’intégrité scientifique, l’objectivité et la modération.</a:t>
            </a:r>
            <a:endParaRPr lang="fr-CA" sz="2800" dirty="0">
              <a:latin typeface="Arial Narrow" pitchFamily="34" charset="0"/>
            </a:endParaRPr>
          </a:p>
          <a:p>
            <a:pPr marL="228600" lvl="0" indent="-228600">
              <a:lnSpc>
                <a:spcPct val="100000"/>
              </a:lnSpc>
            </a:pPr>
            <a:endParaRPr lang="en-CA" sz="2800" b="1" dirty="0">
              <a:solidFill>
                <a:schemeClr val="tx1">
                  <a:lumMod val="85000"/>
                  <a:lumOff val="15000"/>
                </a:schemeClr>
              </a:solidFill>
              <a:latin typeface="Arial Narrow" panose="020B0606020202030204" pitchFamily="34" charset="0"/>
              <a:ea typeface="Calibri"/>
              <a:cs typeface="Lato"/>
            </a:endParaRPr>
          </a:p>
        </p:txBody>
      </p:sp>
      <p:sp>
        <p:nvSpPr>
          <p:cNvPr id="13" name="Rectangle 12">
            <a:extLst>
              <a:ext uri="{FF2B5EF4-FFF2-40B4-BE49-F238E27FC236}">
                <a16:creationId xmlns:a16="http://schemas.microsoft.com/office/drawing/2014/main" id="{B0DB2E30-C0BB-43B5-B292-12F38FC4E22C}"/>
              </a:ext>
            </a:extLst>
          </p:cNvPr>
          <p:cNvSpPr/>
          <p:nvPr/>
        </p:nvSpPr>
        <p:spPr>
          <a:xfrm>
            <a:off x="0" y="5072972"/>
            <a:ext cx="9144000" cy="584775"/>
          </a:xfrm>
          <a:prstGeom prst="rect">
            <a:avLst/>
          </a:prstGeom>
        </p:spPr>
        <p:txBody>
          <a:bodyPr wrap="square">
            <a:spAutoFit/>
          </a:bodyPr>
          <a:lstStyle/>
          <a:p>
            <a:pPr algn="ctr"/>
            <a:r>
              <a:rPr lang="fr-BE" sz="1600" b="1" dirty="0">
                <a:solidFill>
                  <a:srgbClr val="002060"/>
                </a:solidFill>
                <a:latin typeface="Arial Narrow" pitchFamily="34" charset="0"/>
              </a:rPr>
              <a:t>Ce programme a bénéficié d’une subvention à l’éducation et d’un soutien non financier </a:t>
            </a:r>
          </a:p>
          <a:p>
            <a:pPr algn="ctr"/>
            <a:r>
              <a:rPr lang="fr-BE" sz="1600" b="1" dirty="0">
                <a:solidFill>
                  <a:srgbClr val="002060"/>
                </a:solidFill>
                <a:latin typeface="Arial Narrow" pitchFamily="34" charset="0"/>
              </a:rPr>
              <a:t>de </a:t>
            </a:r>
            <a:r>
              <a:rPr lang="en-CA" sz="1600" b="1" dirty="0">
                <a:solidFill>
                  <a:srgbClr val="183059"/>
                </a:solidFill>
                <a:latin typeface="Arial Narrow" panose="020B0606020202030204" pitchFamily="34" charset="0"/>
                <a:cs typeface="Lato"/>
              </a:rPr>
              <a:t>BMS et de Pfizer Alliance Canada</a:t>
            </a:r>
          </a:p>
        </p:txBody>
      </p:sp>
      <p:pic>
        <p:nvPicPr>
          <p:cNvPr id="14" name="Picture 13" descr="CHRC logo_with text.psd">
            <a:extLst>
              <a:ext uri="{FF2B5EF4-FFF2-40B4-BE49-F238E27FC236}">
                <a16:creationId xmlns:a16="http://schemas.microsoft.com/office/drawing/2014/main" id="{5EB97257-5161-4738-943F-9A1403500FC2}"/>
              </a:ext>
            </a:extLst>
          </p:cNvPr>
          <p:cNvPicPr>
            <a:picLocks noChangeAspect="1"/>
          </p:cNvPicPr>
          <p:nvPr/>
        </p:nvPicPr>
        <p:blipFill>
          <a:blip r:embed="rId5" cstate="print">
            <a:extLst>
              <a:ext uri="{BEBA8EAE-BF5A-486C-A8C5-ECC9F3942E4B}">
                <a14:imgProps xmlns:a14="http://schemas.microsoft.com/office/drawing/2010/main">
                  <a14:imgLayer r:embed="rId6">
                    <a14:imgEffect>
                      <a14:saturation sat="66000"/>
                    </a14:imgEffect>
                  </a14:imgLayer>
                </a14:imgProps>
              </a:ext>
              <a:ext uri="{28A0092B-C50C-407E-A947-70E740481C1C}">
                <a14:useLocalDpi xmlns:a14="http://schemas.microsoft.com/office/drawing/2010/main" val="0"/>
              </a:ext>
            </a:extLst>
          </a:blip>
          <a:srcRect/>
          <a:stretch>
            <a:fillRect/>
          </a:stretch>
        </p:blipFill>
        <p:spPr bwMode="auto">
          <a:xfrm>
            <a:off x="3391262" y="3117835"/>
            <a:ext cx="2336112" cy="14926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4E92DA43-5712-40E9-AFDC-2C1062C78C6F" descr="7646DFF2-B812-4635-AA57-5171E34E5A45@chrc">
            <a:extLst>
              <a:ext uri="{FF2B5EF4-FFF2-40B4-BE49-F238E27FC236}">
                <a16:creationId xmlns:a16="http://schemas.microsoft.com/office/drawing/2014/main" id="{D2467289-E482-45A9-A3B2-9CA7FD7F56A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75497" y="126338"/>
            <a:ext cx="1494821" cy="85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2454912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6448" y="1225130"/>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8545FEA6-91B3-4CEA-BDDB-78E11F2A9A3F}"/>
              </a:ext>
            </a:extLst>
          </p:cNvPr>
          <p:cNvSpPr/>
          <p:nvPr/>
        </p:nvSpPr>
        <p:spPr>
          <a:xfrm>
            <a:off x="161925" y="39432"/>
            <a:ext cx="6689704" cy="769441"/>
          </a:xfrm>
          <a:prstGeom prst="rect">
            <a:avLst/>
          </a:prstGeom>
          <a:noFill/>
        </p:spPr>
        <p:txBody>
          <a:bodyPr wrap="square">
            <a:spAutoFit/>
          </a:bodyPr>
          <a:lstStyle/>
          <a:p>
            <a:pPr lvl="0">
              <a:defRPr/>
            </a:pPr>
            <a:r>
              <a:rPr lang="fr-FR" sz="2200" b="1" dirty="0">
                <a:solidFill>
                  <a:srgbClr val="183059"/>
                </a:solidFill>
                <a:latin typeface="Arial Narrow" panose="020B0606020202030204" pitchFamily="34" charset="0"/>
                <a:cs typeface="Aharoni" panose="02010803020104030203" pitchFamily="2" charset="-79"/>
              </a:rPr>
              <a:t>Les AOD chez les patients âgés ≥ 75 ans atteints de FA : Impact sur le risque d’AVC et d’hémorragie</a:t>
            </a:r>
            <a:endParaRPr kumimoji="0" lang="fr-FR" sz="2200" b="1" i="0" u="none" strike="noStrike" kern="1200" cap="none" spc="0" normalizeH="0" baseline="0" dirty="0">
              <a:ln>
                <a:noFill/>
              </a:ln>
              <a:solidFill>
                <a:srgbClr val="183059"/>
              </a:solidFill>
              <a:effectLst/>
              <a:uLnTx/>
              <a:uFillTx/>
              <a:latin typeface="Arial Narrow" panose="020B0606020202030204" pitchFamily="34" charset="0"/>
              <a:cs typeface="Aharoni" panose="02010803020104030203" pitchFamily="2" charset="-79"/>
            </a:endParaRPr>
          </a:p>
        </p:txBody>
      </p:sp>
      <p:sp>
        <p:nvSpPr>
          <p:cNvPr id="12" name="Rectangle 11">
            <a:extLst>
              <a:ext uri="{FF2B5EF4-FFF2-40B4-BE49-F238E27FC236}">
                <a16:creationId xmlns:a16="http://schemas.microsoft.com/office/drawing/2014/main" id="{2AECBCDA-5E07-409A-8F17-E36050586DFB}"/>
              </a:ext>
            </a:extLst>
          </p:cNvPr>
          <p:cNvSpPr/>
          <p:nvPr/>
        </p:nvSpPr>
        <p:spPr>
          <a:xfrm>
            <a:off x="0" y="6401169"/>
            <a:ext cx="9144000" cy="456831"/>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13" name="Picture 12" descr="CHRC-logo_blue.png">
            <a:extLst>
              <a:ext uri="{FF2B5EF4-FFF2-40B4-BE49-F238E27FC236}">
                <a16:creationId xmlns:a16="http://schemas.microsoft.com/office/drawing/2014/main" id="{F5F338AB-7CB1-4E75-B69F-7A7105565674}"/>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206029" y="6085781"/>
            <a:ext cx="716292" cy="712746"/>
          </a:xfrm>
          <a:prstGeom prst="rect">
            <a:avLst/>
          </a:prstGeom>
        </p:spPr>
      </p:pic>
      <p:graphicFrame>
        <p:nvGraphicFramePr>
          <p:cNvPr id="15" name="Table 14">
            <a:extLst>
              <a:ext uri="{FF2B5EF4-FFF2-40B4-BE49-F238E27FC236}">
                <a16:creationId xmlns:a16="http://schemas.microsoft.com/office/drawing/2014/main" id="{9825321D-FA3E-4570-A77D-FF6259247E2D}"/>
              </a:ext>
            </a:extLst>
          </p:cNvPr>
          <p:cNvGraphicFramePr>
            <a:graphicFrameLocks noGrp="1"/>
          </p:cNvGraphicFramePr>
          <p:nvPr>
            <p:extLst>
              <p:ext uri="{D42A27DB-BD31-4B8C-83A1-F6EECF244321}">
                <p14:modId xmlns:p14="http://schemas.microsoft.com/office/powerpoint/2010/main" val="40775723"/>
              </p:ext>
            </p:extLst>
          </p:nvPr>
        </p:nvGraphicFramePr>
        <p:xfrm>
          <a:off x="280306" y="3626362"/>
          <a:ext cx="8563428" cy="2006549"/>
        </p:xfrm>
        <a:graphic>
          <a:graphicData uri="http://schemas.openxmlformats.org/drawingml/2006/table">
            <a:tbl>
              <a:tblPr firstRow="1" bandRow="1">
                <a:tableStyleId>{0E3FDE45-AF77-4B5C-9715-49D594BDF05E}</a:tableStyleId>
              </a:tblPr>
              <a:tblGrid>
                <a:gridCol w="2800351">
                  <a:extLst>
                    <a:ext uri="{9D8B030D-6E8A-4147-A177-3AD203B41FA5}">
                      <a16:colId xmlns:a16="http://schemas.microsoft.com/office/drawing/2014/main" val="3917958803"/>
                    </a:ext>
                  </a:extLst>
                </a:gridCol>
                <a:gridCol w="827314">
                  <a:extLst>
                    <a:ext uri="{9D8B030D-6E8A-4147-A177-3AD203B41FA5}">
                      <a16:colId xmlns:a16="http://schemas.microsoft.com/office/drawing/2014/main" val="20001"/>
                    </a:ext>
                  </a:extLst>
                </a:gridCol>
                <a:gridCol w="3233058">
                  <a:extLst>
                    <a:ext uri="{9D8B030D-6E8A-4147-A177-3AD203B41FA5}">
                      <a16:colId xmlns:a16="http://schemas.microsoft.com/office/drawing/2014/main" val="410374860"/>
                    </a:ext>
                  </a:extLst>
                </a:gridCol>
                <a:gridCol w="1702705">
                  <a:extLst>
                    <a:ext uri="{9D8B030D-6E8A-4147-A177-3AD203B41FA5}">
                      <a16:colId xmlns:a16="http://schemas.microsoft.com/office/drawing/2014/main" val="3277384537"/>
                    </a:ext>
                  </a:extLst>
                </a:gridCol>
              </a:tblGrid>
              <a:tr h="320636">
                <a:tc>
                  <a:txBody>
                    <a:bodyPr/>
                    <a:lstStyle/>
                    <a:p>
                      <a:pPr algn="l"/>
                      <a:r>
                        <a:rPr lang="fr-CA" sz="1200" b="1" dirty="0">
                          <a:solidFill>
                            <a:schemeClr val="bg1"/>
                          </a:solidFill>
                          <a:latin typeface="Arial Narrow" panose="020B0606020202030204" pitchFamily="34" charset="0"/>
                        </a:rPr>
                        <a:t>Risque d’hémorragie majeure</a:t>
                      </a:r>
                    </a:p>
                  </a:txBody>
                  <a:tcPr marL="45720" marR="45720" marT="30480" marB="30480" anchor="ctr">
                    <a:lnL w="19050" cap="flat" cmpd="sng" algn="ctr">
                      <a:solidFill>
                        <a:srgbClr val="97BAFF"/>
                      </a:solidFill>
                      <a:prstDash val="solid"/>
                      <a:round/>
                      <a:headEnd type="none" w="med" len="med"/>
                      <a:tailEnd type="none" w="med" len="med"/>
                    </a:lnL>
                    <a:lnR w="19050" cap="flat" cmpd="sng" algn="ctr">
                      <a:solidFill>
                        <a:srgbClr val="97BAFF"/>
                      </a:solidFill>
                      <a:prstDash val="solid"/>
                      <a:round/>
                      <a:headEnd type="none" w="med" len="med"/>
                      <a:tailEnd type="none" w="med" len="med"/>
                    </a:lnR>
                    <a:lnT w="19050" cap="flat" cmpd="sng" algn="ctr">
                      <a:solidFill>
                        <a:srgbClr val="97BAFF"/>
                      </a:solidFill>
                      <a:prstDash val="solid"/>
                      <a:round/>
                      <a:headEnd type="none" w="med" len="med"/>
                      <a:tailEnd type="none" w="med" len="med"/>
                    </a:lnT>
                    <a:lnB w="76200" cap="flat" cmpd="sng" algn="ctr">
                      <a:solidFill>
                        <a:srgbClr val="00B0F0"/>
                      </a:solidFill>
                      <a:prstDash val="solid"/>
                      <a:round/>
                      <a:headEnd type="none" w="med" len="med"/>
                      <a:tailEnd type="none" w="med" len="med"/>
                    </a:lnB>
                    <a:solidFill>
                      <a:srgbClr val="183059"/>
                    </a:solidFill>
                  </a:tcPr>
                </a:tc>
                <a:tc>
                  <a:txBody>
                    <a:bodyPr/>
                    <a:lstStyle/>
                    <a:p>
                      <a:pPr algn="ctr"/>
                      <a:r>
                        <a:rPr lang="fr-CA" sz="1200" b="1" dirty="0">
                          <a:solidFill>
                            <a:schemeClr val="bg1"/>
                          </a:solidFill>
                          <a:latin typeface="Arial Narrow" panose="020B0606020202030204" pitchFamily="34" charset="0"/>
                        </a:rPr>
                        <a:t>n ≥75 ans</a:t>
                      </a:r>
                    </a:p>
                  </a:txBody>
                  <a:tcPr marL="45720" marR="45720" marT="30480" marB="30480" anchor="ctr">
                    <a:lnL w="19050" cap="flat" cmpd="sng" algn="ctr">
                      <a:solidFill>
                        <a:srgbClr val="97BAFF"/>
                      </a:solidFill>
                      <a:prstDash val="solid"/>
                      <a:round/>
                      <a:headEnd type="none" w="med" len="med"/>
                      <a:tailEnd type="none" w="med" len="med"/>
                    </a:lnL>
                    <a:lnR w="19050" cap="flat" cmpd="sng" algn="ctr">
                      <a:solidFill>
                        <a:srgbClr val="97BAFF"/>
                      </a:solidFill>
                      <a:prstDash val="solid"/>
                      <a:round/>
                      <a:headEnd type="none" w="med" len="med"/>
                      <a:tailEnd type="none" w="med" len="med"/>
                    </a:lnR>
                    <a:lnT w="19050" cap="flat" cmpd="sng" algn="ctr">
                      <a:solidFill>
                        <a:srgbClr val="97BAFF"/>
                      </a:solidFill>
                      <a:prstDash val="solid"/>
                      <a:round/>
                      <a:headEnd type="none" w="med" len="med"/>
                      <a:tailEnd type="none" w="med" len="med"/>
                    </a:lnT>
                    <a:lnB w="76200" cap="flat" cmpd="sng" algn="ctr">
                      <a:solidFill>
                        <a:srgbClr val="00B0F0"/>
                      </a:solidFill>
                      <a:prstDash val="solid"/>
                      <a:round/>
                      <a:headEnd type="none" w="med" len="med"/>
                      <a:tailEnd type="none" w="med" len="med"/>
                    </a:lnB>
                    <a:solidFill>
                      <a:srgbClr val="183059"/>
                    </a:solidFill>
                  </a:tcPr>
                </a:tc>
                <a:tc gridSpan="2">
                  <a:txBody>
                    <a:bodyPr/>
                    <a:lstStyle/>
                    <a:p>
                      <a:pPr algn="ctr"/>
                      <a:r>
                        <a:rPr lang="fr-CA" sz="1200" dirty="0">
                          <a:solidFill>
                            <a:schemeClr val="bg1"/>
                          </a:solidFill>
                          <a:latin typeface="Arial Narrow" panose="020B0606020202030204" pitchFamily="34" charset="0"/>
                        </a:rPr>
                        <a:t>RRI</a:t>
                      </a:r>
                      <a:r>
                        <a:rPr lang="fr-CA" sz="1200" baseline="0" dirty="0">
                          <a:solidFill>
                            <a:schemeClr val="bg1"/>
                          </a:solidFill>
                          <a:latin typeface="Arial Narrow" panose="020B0606020202030204" pitchFamily="34" charset="0"/>
                        </a:rPr>
                        <a:t> (95% CI)</a:t>
                      </a:r>
                      <a:endParaRPr lang="fr-CA" sz="1200" dirty="0">
                        <a:solidFill>
                          <a:schemeClr val="bg1"/>
                        </a:solidFill>
                        <a:latin typeface="Arial Narrow" panose="020B0606020202030204" pitchFamily="34" charset="0"/>
                      </a:endParaRPr>
                    </a:p>
                  </a:txBody>
                  <a:tcPr marL="45720" marR="45720" marT="30480" marB="30480" anchor="ctr">
                    <a:lnL w="19050" cap="flat" cmpd="sng" algn="ctr">
                      <a:solidFill>
                        <a:srgbClr val="97BAFF"/>
                      </a:solidFill>
                      <a:prstDash val="solid"/>
                      <a:round/>
                      <a:headEnd type="none" w="med" len="med"/>
                      <a:tailEnd type="none" w="med" len="med"/>
                    </a:lnL>
                    <a:lnR w="19050" cap="flat" cmpd="sng" algn="ctr">
                      <a:solidFill>
                        <a:srgbClr val="97BAFF"/>
                      </a:solidFill>
                      <a:prstDash val="solid"/>
                      <a:round/>
                      <a:headEnd type="none" w="med" len="med"/>
                      <a:tailEnd type="none" w="med" len="med"/>
                    </a:lnR>
                    <a:lnT w="19050" cap="flat" cmpd="sng" algn="ctr">
                      <a:solidFill>
                        <a:srgbClr val="97BAFF"/>
                      </a:solidFill>
                      <a:prstDash val="solid"/>
                      <a:round/>
                      <a:headEnd type="none" w="med" len="med"/>
                      <a:tailEnd type="none" w="med" len="med"/>
                    </a:lnT>
                    <a:lnB w="76200" cap="flat" cmpd="sng" algn="ctr">
                      <a:solidFill>
                        <a:srgbClr val="00B0F0"/>
                      </a:solidFill>
                      <a:prstDash val="solid"/>
                      <a:round/>
                      <a:headEnd type="none" w="med" len="med"/>
                      <a:tailEnd type="none" w="med" len="med"/>
                    </a:lnB>
                    <a:solidFill>
                      <a:srgbClr val="183059"/>
                    </a:solidFill>
                  </a:tcPr>
                </a:tc>
                <a:tc hMerge="1">
                  <a:txBody>
                    <a:bodyPr/>
                    <a:lstStyle/>
                    <a:p>
                      <a:pPr algn="ctr"/>
                      <a:endParaRPr lang="fr-CA" sz="1300" dirty="0">
                        <a:solidFill>
                          <a:schemeClr val="bg1"/>
                        </a:solidFill>
                      </a:endParaRPr>
                    </a:p>
                  </a:txBody>
                  <a:tcPr marL="45720" marR="45720" marT="30480" marB="3048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76200" cap="flat" cmpd="sng" algn="ctr">
                      <a:noFill/>
                      <a:prstDash val="solid"/>
                      <a:round/>
                      <a:headEnd type="none" w="med" len="med"/>
                      <a:tailEnd type="none" w="med" len="med"/>
                    </a:lnT>
                    <a:lnB w="76200" cap="flat" cmpd="sng" algn="ctr">
                      <a:solidFill>
                        <a:schemeClr val="accent2"/>
                      </a:solidFill>
                      <a:prstDash val="solid"/>
                      <a:round/>
                      <a:headEnd type="none" w="med" len="med"/>
                      <a:tailEnd type="none" w="med" len="med"/>
                    </a:lnB>
                    <a:solidFill>
                      <a:schemeClr val="accent2">
                        <a:lumMod val="50000"/>
                      </a:schemeClr>
                    </a:solidFill>
                  </a:tcPr>
                </a:tc>
                <a:extLst>
                  <a:ext uri="{0D108BD9-81ED-4DB2-BD59-A6C34878D82A}">
                    <a16:rowId xmlns:a16="http://schemas.microsoft.com/office/drawing/2014/main" val="1414939395"/>
                  </a:ext>
                </a:extLst>
              </a:tr>
              <a:tr h="656180">
                <a:tc>
                  <a:txBody>
                    <a:bodyPr/>
                    <a:lstStyle/>
                    <a:p>
                      <a:pPr algn="l">
                        <a:tabLst>
                          <a:tab pos="1074738" algn="l"/>
                        </a:tabLst>
                      </a:pPr>
                      <a:r>
                        <a:rPr lang="en-CA" sz="1200" b="1" baseline="0" dirty="0">
                          <a:latin typeface="Arial Narrow" panose="020B0606020202030204" pitchFamily="34" charset="0"/>
                        </a:rPr>
                        <a:t>RE-LY 	</a:t>
                      </a:r>
                      <a:r>
                        <a:rPr lang="en-CA" sz="1200" b="0" baseline="0" dirty="0">
                          <a:latin typeface="Arial Narrow" panose="020B0606020202030204" pitchFamily="34" charset="0"/>
                        </a:rPr>
                        <a:t>Dabigatran 110 mg bid	Dabigatran 150 mg bid</a:t>
                      </a:r>
                      <a:endParaRPr lang="fr-CA" sz="1200" b="0" baseline="0" dirty="0">
                        <a:latin typeface="Arial Narrow" panose="020B0606020202030204" pitchFamily="34" charset="0"/>
                      </a:endParaRPr>
                    </a:p>
                  </a:txBody>
                  <a:tcPr marL="45720" marR="45720" marT="30480" marB="30480" anchor="ctr">
                    <a:lnL w="19050" cap="flat" cmpd="sng" algn="ctr">
                      <a:solidFill>
                        <a:srgbClr val="97BAFF"/>
                      </a:solidFill>
                      <a:prstDash val="solid"/>
                      <a:round/>
                      <a:headEnd type="none" w="med" len="med"/>
                      <a:tailEnd type="none" w="med" len="med"/>
                    </a:lnL>
                    <a:lnR w="19050" cap="flat" cmpd="sng" algn="ctr">
                      <a:solidFill>
                        <a:srgbClr val="97BAFF"/>
                      </a:solidFill>
                      <a:prstDash val="solid"/>
                      <a:round/>
                      <a:headEnd type="none" w="med" len="med"/>
                      <a:tailEnd type="none" w="med" len="med"/>
                    </a:lnR>
                    <a:lnT w="76200" cap="flat" cmpd="sng" algn="ctr">
                      <a:solidFill>
                        <a:srgbClr val="00B0F0"/>
                      </a:solidFill>
                      <a:prstDash val="solid"/>
                      <a:round/>
                      <a:headEnd type="none" w="med" len="med"/>
                      <a:tailEnd type="none" w="med" len="med"/>
                    </a:lnT>
                    <a:solidFill>
                      <a:srgbClr val="97BAFF">
                        <a:alpha val="20000"/>
                      </a:srgbClr>
                    </a:solidFill>
                  </a:tcPr>
                </a:tc>
                <a:tc>
                  <a:txBody>
                    <a:bodyPr/>
                    <a:lstStyle/>
                    <a:p>
                      <a:pPr algn="ctr">
                        <a:tabLst>
                          <a:tab pos="1074738" algn="l"/>
                        </a:tabLst>
                      </a:pPr>
                      <a:r>
                        <a:rPr lang="fr-CA" sz="1200" b="0" baseline="0" dirty="0">
                          <a:latin typeface="Arial Narrow" panose="020B0606020202030204" pitchFamily="34" charset="0"/>
                        </a:rPr>
                        <a:t>7,258</a:t>
                      </a:r>
                    </a:p>
                  </a:txBody>
                  <a:tcPr marL="45720" marR="45720" marT="30480" marB="30480" anchor="ctr">
                    <a:lnL w="19050" cap="flat" cmpd="sng" algn="ctr">
                      <a:solidFill>
                        <a:srgbClr val="97BAFF"/>
                      </a:solidFill>
                      <a:prstDash val="solid"/>
                      <a:round/>
                      <a:headEnd type="none" w="med" len="med"/>
                      <a:tailEnd type="none" w="med" len="med"/>
                    </a:lnL>
                    <a:lnR w="19050" cap="flat" cmpd="sng" algn="ctr">
                      <a:solidFill>
                        <a:srgbClr val="97BAFF"/>
                      </a:solidFill>
                      <a:prstDash val="solid"/>
                      <a:round/>
                      <a:headEnd type="none" w="med" len="med"/>
                      <a:tailEnd type="none" w="med" len="med"/>
                    </a:lnR>
                    <a:lnT w="76200" cap="flat" cmpd="sng" algn="ctr">
                      <a:solidFill>
                        <a:srgbClr val="00B0F0"/>
                      </a:solidFill>
                      <a:prstDash val="solid"/>
                      <a:round/>
                      <a:headEnd type="none" w="med" len="med"/>
                      <a:tailEnd type="none" w="med" len="med"/>
                    </a:lnT>
                    <a:solidFill>
                      <a:srgbClr val="97BAFF">
                        <a:alpha val="20000"/>
                      </a:srgbClr>
                    </a:solidFill>
                  </a:tcPr>
                </a:tc>
                <a:tc>
                  <a:txBody>
                    <a:bodyPr/>
                    <a:lstStyle/>
                    <a:p>
                      <a:pPr algn="ctr"/>
                      <a:endParaRPr lang="fr-CA" sz="1100" dirty="0">
                        <a:latin typeface="Arial Narrow" panose="020B0606020202030204" pitchFamily="34" charset="0"/>
                      </a:endParaRPr>
                    </a:p>
                  </a:txBody>
                  <a:tcPr marL="45720" marR="45720" marT="30480" marB="30480" anchor="ctr">
                    <a:lnL w="19050" cap="flat" cmpd="sng" algn="ctr">
                      <a:solidFill>
                        <a:srgbClr val="97BAFF"/>
                      </a:solidFill>
                      <a:prstDash val="solid"/>
                      <a:round/>
                      <a:headEnd type="none" w="med" len="med"/>
                      <a:tailEnd type="none" w="med" len="med"/>
                    </a:lnL>
                    <a:lnR w="19050" cap="flat" cmpd="sng" algn="ctr">
                      <a:solidFill>
                        <a:srgbClr val="97BAFF"/>
                      </a:solidFill>
                      <a:prstDash val="solid"/>
                      <a:round/>
                      <a:headEnd type="none" w="med" len="med"/>
                      <a:tailEnd type="none" w="med" len="med"/>
                    </a:lnR>
                    <a:lnT w="76200" cap="flat" cmpd="sng" algn="ctr">
                      <a:solidFill>
                        <a:srgbClr val="00B0F0"/>
                      </a:solidFill>
                      <a:prstDash val="solid"/>
                      <a:round/>
                      <a:headEnd type="none" w="med" len="med"/>
                      <a:tailEnd type="none" w="med" len="med"/>
                    </a:lnT>
                    <a:solidFill>
                      <a:srgbClr val="97BAFF">
                        <a:alpha val="20000"/>
                      </a:srgbClr>
                    </a:solidFill>
                  </a:tcPr>
                </a:tc>
                <a:tc>
                  <a:txBody>
                    <a:bodyPr/>
                    <a:lstStyle/>
                    <a:p>
                      <a:pPr algn="ctr"/>
                      <a:r>
                        <a:rPr lang="en-CA" sz="1300" dirty="0">
                          <a:latin typeface="Arial Narrow" panose="020B0606020202030204" pitchFamily="34" charset="0"/>
                        </a:rPr>
                        <a:t>1.01 (0,83-1,23)</a:t>
                      </a:r>
                      <a:br>
                        <a:rPr lang="en-CA" sz="1300" dirty="0">
                          <a:latin typeface="Arial Narrow" panose="020B0606020202030204" pitchFamily="34" charset="0"/>
                        </a:rPr>
                      </a:br>
                      <a:r>
                        <a:rPr lang="en-CA" sz="1300" dirty="0">
                          <a:latin typeface="Arial Narrow" panose="020B0606020202030204" pitchFamily="34" charset="0"/>
                        </a:rPr>
                        <a:t>1,18 (0,98-1,42)</a:t>
                      </a:r>
                      <a:endParaRPr lang="fr-CA" sz="1300" dirty="0">
                        <a:latin typeface="Arial Narrow" panose="020B0606020202030204" pitchFamily="34" charset="0"/>
                      </a:endParaRPr>
                    </a:p>
                  </a:txBody>
                  <a:tcPr marL="45720" marR="45720" marT="30480" marB="30480" anchor="ctr">
                    <a:lnL w="19050" cap="flat" cmpd="sng" algn="ctr">
                      <a:solidFill>
                        <a:srgbClr val="97BAFF"/>
                      </a:solidFill>
                      <a:prstDash val="solid"/>
                      <a:round/>
                      <a:headEnd type="none" w="med" len="med"/>
                      <a:tailEnd type="none" w="med" len="med"/>
                    </a:lnL>
                    <a:lnR w="19050" cap="flat" cmpd="sng" algn="ctr">
                      <a:solidFill>
                        <a:srgbClr val="97BAFF"/>
                      </a:solidFill>
                      <a:prstDash val="solid"/>
                      <a:round/>
                      <a:headEnd type="none" w="med" len="med"/>
                      <a:tailEnd type="none" w="med" len="med"/>
                    </a:lnR>
                    <a:lnT w="76200" cap="flat" cmpd="sng" algn="ctr">
                      <a:solidFill>
                        <a:srgbClr val="00B0F0"/>
                      </a:solidFill>
                      <a:prstDash val="solid"/>
                      <a:round/>
                      <a:headEnd type="none" w="med" len="med"/>
                      <a:tailEnd type="none" w="med" len="med"/>
                    </a:lnT>
                    <a:solidFill>
                      <a:srgbClr val="97BAFF">
                        <a:alpha val="20000"/>
                      </a:srgbClr>
                    </a:solidFill>
                  </a:tcPr>
                </a:tc>
                <a:extLst>
                  <a:ext uri="{0D108BD9-81ED-4DB2-BD59-A6C34878D82A}">
                    <a16:rowId xmlns:a16="http://schemas.microsoft.com/office/drawing/2014/main" val="2999824417"/>
                  </a:ext>
                </a:extLst>
              </a:tr>
              <a:tr h="369963">
                <a:tc>
                  <a:txBody>
                    <a:bodyPr/>
                    <a:lstStyle/>
                    <a:p>
                      <a:pPr algn="l">
                        <a:tabLst>
                          <a:tab pos="1074738" algn="l"/>
                        </a:tabLst>
                      </a:pPr>
                      <a:r>
                        <a:rPr lang="en-CA" sz="1200" b="1" baseline="0" dirty="0">
                          <a:latin typeface="Arial Narrow" panose="020B0606020202030204" pitchFamily="34" charset="0"/>
                        </a:rPr>
                        <a:t>ROCKET AF	R</a:t>
                      </a:r>
                      <a:r>
                        <a:rPr lang="en-CA" sz="1200" b="0" baseline="0" dirty="0">
                          <a:latin typeface="Arial Narrow" panose="020B0606020202030204" pitchFamily="34" charset="0"/>
                        </a:rPr>
                        <a:t>ivaroxaban 20 mg </a:t>
                      </a:r>
                      <a:r>
                        <a:rPr lang="en-CA" sz="1200" b="0" baseline="0" dirty="0" err="1">
                          <a:latin typeface="Arial Narrow" panose="020B0606020202030204" pitchFamily="34" charset="0"/>
                        </a:rPr>
                        <a:t>qd</a:t>
                      </a:r>
                      <a:endParaRPr lang="en-CA" sz="1200" b="0" baseline="0" dirty="0">
                        <a:latin typeface="Arial Narrow" panose="020B0606020202030204" pitchFamily="34" charset="0"/>
                      </a:endParaRPr>
                    </a:p>
                  </a:txBody>
                  <a:tcPr marL="45720" marR="45720" marT="30480" marB="30480" anchor="ctr">
                    <a:lnL w="19050" cap="flat" cmpd="sng" algn="ctr">
                      <a:solidFill>
                        <a:srgbClr val="97BAFF"/>
                      </a:solidFill>
                      <a:prstDash val="solid"/>
                      <a:round/>
                      <a:headEnd type="none" w="med" len="med"/>
                      <a:tailEnd type="none" w="med" len="med"/>
                    </a:lnL>
                    <a:lnR w="19050" cap="flat" cmpd="sng" algn="ctr">
                      <a:solidFill>
                        <a:srgbClr val="97BAFF"/>
                      </a:solidFill>
                      <a:prstDash val="solid"/>
                      <a:round/>
                      <a:headEnd type="none" w="med" len="med"/>
                      <a:tailEnd type="none" w="med" len="med"/>
                    </a:lnR>
                  </a:tcPr>
                </a:tc>
                <a:tc>
                  <a:txBody>
                    <a:bodyPr/>
                    <a:lstStyle/>
                    <a:p>
                      <a:pPr algn="ctr">
                        <a:tabLst>
                          <a:tab pos="1074738" algn="l"/>
                        </a:tabLst>
                      </a:pPr>
                      <a:r>
                        <a:rPr lang="en-CA" sz="1200" b="0" baseline="0" dirty="0">
                          <a:latin typeface="Arial Narrow" panose="020B0606020202030204" pitchFamily="34" charset="0"/>
                        </a:rPr>
                        <a:t>6,229</a:t>
                      </a:r>
                    </a:p>
                  </a:txBody>
                  <a:tcPr marL="45720" marR="45720" marT="30480" marB="30480" anchor="ctr">
                    <a:lnL w="19050" cap="flat" cmpd="sng" algn="ctr">
                      <a:solidFill>
                        <a:srgbClr val="97BAFF"/>
                      </a:solidFill>
                      <a:prstDash val="solid"/>
                      <a:round/>
                      <a:headEnd type="none" w="med" len="med"/>
                      <a:tailEnd type="none" w="med" len="med"/>
                    </a:lnL>
                    <a:lnR w="19050" cap="flat" cmpd="sng" algn="ctr">
                      <a:solidFill>
                        <a:srgbClr val="97BAFF"/>
                      </a:solidFill>
                      <a:prstDash val="solid"/>
                      <a:round/>
                      <a:headEnd type="none" w="med" len="med"/>
                      <a:tailEnd type="none" w="med" len="med"/>
                    </a:lnR>
                  </a:tcPr>
                </a:tc>
                <a:tc>
                  <a:txBody>
                    <a:bodyPr/>
                    <a:lstStyle/>
                    <a:p>
                      <a:pPr algn="ctr"/>
                      <a:endParaRPr lang="fr-CA" sz="1100" dirty="0">
                        <a:latin typeface="Arial Narrow" panose="020B0606020202030204" pitchFamily="34" charset="0"/>
                      </a:endParaRPr>
                    </a:p>
                  </a:txBody>
                  <a:tcPr marL="45720" marR="45720" marT="30480" marB="30480" anchor="ctr">
                    <a:lnL w="19050" cap="flat" cmpd="sng" algn="ctr">
                      <a:solidFill>
                        <a:srgbClr val="97BAFF"/>
                      </a:solidFill>
                      <a:prstDash val="solid"/>
                      <a:round/>
                      <a:headEnd type="none" w="med" len="med"/>
                      <a:tailEnd type="none" w="med" len="med"/>
                    </a:lnL>
                    <a:lnR w="19050" cap="flat" cmpd="sng" algn="ctr">
                      <a:solidFill>
                        <a:srgbClr val="97BAFF"/>
                      </a:solidFill>
                      <a:prstDash val="solid"/>
                      <a:round/>
                      <a:headEnd type="none" w="med" len="med"/>
                      <a:tailEnd type="none" w="med" len="med"/>
                    </a:lnR>
                  </a:tcPr>
                </a:tc>
                <a:tc>
                  <a:txBody>
                    <a:bodyPr/>
                    <a:lstStyle/>
                    <a:p>
                      <a:pPr algn="ctr"/>
                      <a:r>
                        <a:rPr lang="en-CA" sz="1300" dirty="0">
                          <a:latin typeface="Arial Narrow" panose="020B0606020202030204" pitchFamily="34" charset="0"/>
                        </a:rPr>
                        <a:t>1,04</a:t>
                      </a:r>
                      <a:r>
                        <a:rPr lang="en-CA" sz="1300" baseline="0" dirty="0">
                          <a:latin typeface="Arial Narrow" panose="020B0606020202030204" pitchFamily="34" charset="0"/>
                        </a:rPr>
                        <a:t> (0,90-1,20)</a:t>
                      </a:r>
                      <a:endParaRPr lang="fr-CA" sz="1300" dirty="0">
                        <a:latin typeface="Arial Narrow" panose="020B0606020202030204" pitchFamily="34" charset="0"/>
                      </a:endParaRPr>
                    </a:p>
                  </a:txBody>
                  <a:tcPr marL="45720" marR="45720" marT="30480" marB="30480" anchor="ctr">
                    <a:lnL w="19050" cap="flat" cmpd="sng" algn="ctr">
                      <a:solidFill>
                        <a:srgbClr val="97BAFF"/>
                      </a:solidFill>
                      <a:prstDash val="solid"/>
                      <a:round/>
                      <a:headEnd type="none" w="med" len="med"/>
                      <a:tailEnd type="none" w="med" len="med"/>
                    </a:lnL>
                    <a:lnR w="19050" cap="flat" cmpd="sng" algn="ctr">
                      <a:solidFill>
                        <a:srgbClr val="97BAFF"/>
                      </a:solidFill>
                      <a:prstDash val="solid"/>
                      <a:round/>
                      <a:headEnd type="none" w="med" len="med"/>
                      <a:tailEnd type="none" w="med" len="med"/>
                    </a:lnR>
                  </a:tcPr>
                </a:tc>
                <a:extLst>
                  <a:ext uri="{0D108BD9-81ED-4DB2-BD59-A6C34878D82A}">
                    <a16:rowId xmlns:a16="http://schemas.microsoft.com/office/drawing/2014/main" val="811299836"/>
                  </a:ext>
                </a:extLst>
              </a:tr>
              <a:tr h="339134">
                <a:tc>
                  <a:txBody>
                    <a:bodyPr/>
                    <a:lstStyle/>
                    <a:p>
                      <a:pPr algn="l">
                        <a:tabLst>
                          <a:tab pos="1074738" algn="l"/>
                        </a:tabLst>
                      </a:pPr>
                      <a:r>
                        <a:rPr lang="en-CA" sz="1200" b="1" baseline="0" dirty="0">
                          <a:latin typeface="Arial Narrow" panose="020B0606020202030204" pitchFamily="34" charset="0"/>
                        </a:rPr>
                        <a:t>ARISTOTLE	</a:t>
                      </a:r>
                      <a:r>
                        <a:rPr lang="en-CA" sz="1200" b="0" baseline="0" dirty="0">
                          <a:latin typeface="Arial Narrow" panose="020B0606020202030204" pitchFamily="34" charset="0"/>
                        </a:rPr>
                        <a:t>Apixaban 5 mg bid</a:t>
                      </a:r>
                    </a:p>
                  </a:txBody>
                  <a:tcPr marL="45720" marR="45720" marT="30480" marB="30480" anchor="ctr">
                    <a:lnL w="19050" cap="flat" cmpd="sng" algn="ctr">
                      <a:solidFill>
                        <a:srgbClr val="97BAFF"/>
                      </a:solidFill>
                      <a:prstDash val="solid"/>
                      <a:round/>
                      <a:headEnd type="none" w="med" len="med"/>
                      <a:tailEnd type="none" w="med" len="med"/>
                    </a:lnL>
                    <a:lnR w="19050" cap="flat" cmpd="sng" algn="ctr">
                      <a:solidFill>
                        <a:srgbClr val="97BAFF"/>
                      </a:solidFill>
                      <a:prstDash val="solid"/>
                      <a:round/>
                      <a:headEnd type="none" w="med" len="med"/>
                      <a:tailEnd type="none" w="med" len="med"/>
                    </a:lnR>
                    <a:solidFill>
                      <a:srgbClr val="97BAFF">
                        <a:alpha val="20000"/>
                      </a:srgbClr>
                    </a:solidFill>
                  </a:tcPr>
                </a:tc>
                <a:tc>
                  <a:txBody>
                    <a:bodyPr/>
                    <a:lstStyle/>
                    <a:p>
                      <a:pPr algn="ctr">
                        <a:tabLst>
                          <a:tab pos="1074738" algn="l"/>
                        </a:tabLst>
                      </a:pPr>
                      <a:r>
                        <a:rPr lang="en-CA" sz="1200" b="0" baseline="0" dirty="0">
                          <a:latin typeface="Arial Narrow" panose="020B0606020202030204" pitchFamily="34" charset="0"/>
                        </a:rPr>
                        <a:t>5,678</a:t>
                      </a:r>
                    </a:p>
                  </a:txBody>
                  <a:tcPr marL="45720" marR="45720" marT="30480" marB="30480" anchor="ctr">
                    <a:lnL w="19050" cap="flat" cmpd="sng" algn="ctr">
                      <a:solidFill>
                        <a:srgbClr val="97BAFF"/>
                      </a:solidFill>
                      <a:prstDash val="solid"/>
                      <a:round/>
                      <a:headEnd type="none" w="med" len="med"/>
                      <a:tailEnd type="none" w="med" len="med"/>
                    </a:lnL>
                    <a:lnR w="19050" cap="flat" cmpd="sng" algn="ctr">
                      <a:solidFill>
                        <a:srgbClr val="97BAFF"/>
                      </a:solidFill>
                      <a:prstDash val="solid"/>
                      <a:round/>
                      <a:headEnd type="none" w="med" len="med"/>
                      <a:tailEnd type="none" w="med" len="med"/>
                    </a:lnR>
                    <a:solidFill>
                      <a:srgbClr val="97BAFF">
                        <a:alpha val="20000"/>
                      </a:srgbClr>
                    </a:solidFill>
                  </a:tcPr>
                </a:tc>
                <a:tc>
                  <a:txBody>
                    <a:bodyPr/>
                    <a:lstStyle/>
                    <a:p>
                      <a:pPr algn="ctr"/>
                      <a:endParaRPr lang="fr-CA" sz="1100" dirty="0">
                        <a:latin typeface="Arial Narrow" panose="020B0606020202030204" pitchFamily="34" charset="0"/>
                      </a:endParaRPr>
                    </a:p>
                  </a:txBody>
                  <a:tcPr marL="45720" marR="45720" marT="30480" marB="30480" anchor="ctr">
                    <a:lnL w="19050" cap="flat" cmpd="sng" algn="ctr">
                      <a:solidFill>
                        <a:srgbClr val="97BAFF"/>
                      </a:solidFill>
                      <a:prstDash val="solid"/>
                      <a:round/>
                      <a:headEnd type="none" w="med" len="med"/>
                      <a:tailEnd type="none" w="med" len="med"/>
                    </a:lnL>
                    <a:lnR w="19050" cap="flat" cmpd="sng" algn="ctr">
                      <a:solidFill>
                        <a:srgbClr val="97BAFF"/>
                      </a:solidFill>
                      <a:prstDash val="solid"/>
                      <a:round/>
                      <a:headEnd type="none" w="med" len="med"/>
                      <a:tailEnd type="none" w="med" len="med"/>
                    </a:lnR>
                    <a:solidFill>
                      <a:srgbClr val="97BAFF">
                        <a:alpha val="20000"/>
                      </a:srgbClr>
                    </a:solidFill>
                  </a:tcPr>
                </a:tc>
                <a:tc>
                  <a:txBody>
                    <a:bodyPr/>
                    <a:lstStyle/>
                    <a:p>
                      <a:pPr algn="ctr"/>
                      <a:r>
                        <a:rPr lang="en-CA" sz="1300" dirty="0">
                          <a:latin typeface="Arial Narrow" panose="020B0606020202030204" pitchFamily="34" charset="0"/>
                        </a:rPr>
                        <a:t>0,69 (0,60-0,80)</a:t>
                      </a:r>
                      <a:endParaRPr lang="fr-CA" sz="1300" dirty="0">
                        <a:latin typeface="Arial Narrow" panose="020B0606020202030204" pitchFamily="34" charset="0"/>
                      </a:endParaRPr>
                    </a:p>
                  </a:txBody>
                  <a:tcPr marL="45720" marR="45720" marT="30480" marB="30480" anchor="ctr">
                    <a:lnL w="19050" cap="flat" cmpd="sng" algn="ctr">
                      <a:solidFill>
                        <a:srgbClr val="97BAFF"/>
                      </a:solidFill>
                      <a:prstDash val="solid"/>
                      <a:round/>
                      <a:headEnd type="none" w="med" len="med"/>
                      <a:tailEnd type="none" w="med" len="med"/>
                    </a:lnL>
                    <a:lnR w="19050" cap="flat" cmpd="sng" algn="ctr">
                      <a:solidFill>
                        <a:srgbClr val="97BAFF"/>
                      </a:solidFill>
                      <a:prstDash val="solid"/>
                      <a:round/>
                      <a:headEnd type="none" w="med" len="med"/>
                      <a:tailEnd type="none" w="med" len="med"/>
                    </a:lnR>
                    <a:solidFill>
                      <a:srgbClr val="97BAFF">
                        <a:alpha val="20000"/>
                      </a:srgbClr>
                    </a:solidFill>
                  </a:tcPr>
                </a:tc>
                <a:extLst>
                  <a:ext uri="{0D108BD9-81ED-4DB2-BD59-A6C34878D82A}">
                    <a16:rowId xmlns:a16="http://schemas.microsoft.com/office/drawing/2014/main" val="3683518569"/>
                  </a:ext>
                </a:extLst>
              </a:tr>
              <a:tr h="320636">
                <a:tc>
                  <a:txBody>
                    <a:bodyPr/>
                    <a:lstStyle/>
                    <a:p>
                      <a:pPr algn="l">
                        <a:tabLst>
                          <a:tab pos="1074738" algn="l"/>
                        </a:tabLst>
                      </a:pPr>
                      <a:r>
                        <a:rPr lang="en-CA" sz="1200" b="1" baseline="0" dirty="0">
                          <a:latin typeface="Arial Narrow" panose="020B0606020202030204" pitchFamily="34" charset="0"/>
                        </a:rPr>
                        <a:t>AVERROES	</a:t>
                      </a:r>
                      <a:r>
                        <a:rPr lang="en-CA" sz="1200" b="0" baseline="0" dirty="0">
                          <a:latin typeface="Arial Narrow" panose="020B0606020202030204" pitchFamily="34" charset="0"/>
                        </a:rPr>
                        <a:t>Apixaban 5 mg bid*</a:t>
                      </a:r>
                      <a:endParaRPr lang="fr-CA" sz="1200" b="0" baseline="0" dirty="0">
                        <a:latin typeface="Arial Narrow" panose="020B0606020202030204" pitchFamily="34" charset="0"/>
                      </a:endParaRPr>
                    </a:p>
                  </a:txBody>
                  <a:tcPr marL="45720" marR="45720" marT="30480" marB="30480" anchor="ctr">
                    <a:lnL w="19050" cap="flat" cmpd="sng" algn="ctr">
                      <a:solidFill>
                        <a:srgbClr val="97BAFF"/>
                      </a:solidFill>
                      <a:prstDash val="solid"/>
                      <a:round/>
                      <a:headEnd type="none" w="med" len="med"/>
                      <a:tailEnd type="none" w="med" len="med"/>
                    </a:lnL>
                    <a:lnR w="19050" cap="flat" cmpd="sng" algn="ctr">
                      <a:solidFill>
                        <a:srgbClr val="97BAFF"/>
                      </a:solidFill>
                      <a:prstDash val="solid"/>
                      <a:round/>
                      <a:headEnd type="none" w="med" len="med"/>
                      <a:tailEnd type="none" w="med" len="med"/>
                    </a:lnR>
                    <a:lnB w="19050" cap="flat" cmpd="sng" algn="ctr">
                      <a:solidFill>
                        <a:srgbClr val="97BAFF"/>
                      </a:solidFill>
                      <a:prstDash val="solid"/>
                      <a:round/>
                      <a:headEnd type="none" w="med" len="med"/>
                      <a:tailEnd type="none" w="med" len="med"/>
                    </a:lnB>
                  </a:tcPr>
                </a:tc>
                <a:tc>
                  <a:txBody>
                    <a:bodyPr/>
                    <a:lstStyle/>
                    <a:p>
                      <a:pPr algn="ctr">
                        <a:tabLst>
                          <a:tab pos="1074738" algn="l"/>
                        </a:tabLst>
                      </a:pPr>
                      <a:r>
                        <a:rPr lang="fr-CA" sz="1200" b="0" baseline="0" dirty="0">
                          <a:latin typeface="Arial Narrow" panose="020B0606020202030204" pitchFamily="34" charset="0"/>
                        </a:rPr>
                        <a:t>1,897</a:t>
                      </a:r>
                    </a:p>
                  </a:txBody>
                  <a:tcPr marL="45720" marR="45720" marT="30480" marB="30480" anchor="ctr">
                    <a:lnL w="19050" cap="flat" cmpd="sng" algn="ctr">
                      <a:solidFill>
                        <a:srgbClr val="97BAFF"/>
                      </a:solidFill>
                      <a:prstDash val="solid"/>
                      <a:round/>
                      <a:headEnd type="none" w="med" len="med"/>
                      <a:tailEnd type="none" w="med" len="med"/>
                    </a:lnL>
                    <a:lnR w="19050" cap="flat" cmpd="sng" algn="ctr">
                      <a:solidFill>
                        <a:srgbClr val="97BAFF"/>
                      </a:solidFill>
                      <a:prstDash val="solid"/>
                      <a:round/>
                      <a:headEnd type="none" w="med" len="med"/>
                      <a:tailEnd type="none" w="med" len="med"/>
                    </a:lnR>
                    <a:lnB w="19050" cap="flat" cmpd="sng" algn="ctr">
                      <a:solidFill>
                        <a:srgbClr val="97BAFF"/>
                      </a:solidFill>
                      <a:prstDash val="solid"/>
                      <a:round/>
                      <a:headEnd type="none" w="med" len="med"/>
                      <a:tailEnd type="none" w="med" len="med"/>
                    </a:lnB>
                  </a:tcPr>
                </a:tc>
                <a:tc>
                  <a:txBody>
                    <a:bodyPr/>
                    <a:lstStyle/>
                    <a:p>
                      <a:pPr algn="ctr"/>
                      <a:endParaRPr lang="fr-CA" sz="1100" dirty="0">
                        <a:latin typeface="Arial Narrow" panose="020B0606020202030204" pitchFamily="34" charset="0"/>
                      </a:endParaRPr>
                    </a:p>
                  </a:txBody>
                  <a:tcPr marL="45720" marR="45720" marT="30480" marB="30480" anchor="ctr">
                    <a:lnL w="19050" cap="flat" cmpd="sng" algn="ctr">
                      <a:solidFill>
                        <a:srgbClr val="97BAFF"/>
                      </a:solidFill>
                      <a:prstDash val="solid"/>
                      <a:round/>
                      <a:headEnd type="none" w="med" len="med"/>
                      <a:tailEnd type="none" w="med" len="med"/>
                    </a:lnL>
                    <a:lnR w="19050" cap="flat" cmpd="sng" algn="ctr">
                      <a:solidFill>
                        <a:srgbClr val="97BAFF"/>
                      </a:solidFill>
                      <a:prstDash val="solid"/>
                      <a:round/>
                      <a:headEnd type="none" w="med" len="med"/>
                      <a:tailEnd type="none" w="med" len="med"/>
                    </a:lnR>
                    <a:lnB w="19050" cap="flat" cmpd="sng" algn="ctr">
                      <a:solidFill>
                        <a:srgbClr val="97BAFF"/>
                      </a:solidFill>
                      <a:prstDash val="solid"/>
                      <a:round/>
                      <a:headEnd type="none" w="med" len="med"/>
                      <a:tailEnd type="none" w="med" len="med"/>
                    </a:lnB>
                  </a:tcPr>
                </a:tc>
                <a:tc>
                  <a:txBody>
                    <a:bodyPr/>
                    <a:lstStyle/>
                    <a:p>
                      <a:pPr algn="ctr"/>
                      <a:r>
                        <a:rPr lang="en-CA" sz="1300" dirty="0">
                          <a:latin typeface="Arial Narrow" panose="020B0606020202030204" pitchFamily="34" charset="0"/>
                        </a:rPr>
                        <a:t>1,13 (0,74-1,75)</a:t>
                      </a:r>
                      <a:endParaRPr lang="fr-CA" sz="1300" dirty="0">
                        <a:latin typeface="Arial Narrow" panose="020B0606020202030204" pitchFamily="34" charset="0"/>
                      </a:endParaRPr>
                    </a:p>
                  </a:txBody>
                  <a:tcPr marL="45720" marR="45720" marT="30480" marB="30480" anchor="ctr">
                    <a:lnL w="19050" cap="flat" cmpd="sng" algn="ctr">
                      <a:solidFill>
                        <a:srgbClr val="97BAFF"/>
                      </a:solidFill>
                      <a:prstDash val="solid"/>
                      <a:round/>
                      <a:headEnd type="none" w="med" len="med"/>
                      <a:tailEnd type="none" w="med" len="med"/>
                    </a:lnL>
                    <a:lnR w="19050" cap="flat" cmpd="sng" algn="ctr">
                      <a:solidFill>
                        <a:srgbClr val="97BAFF"/>
                      </a:solidFill>
                      <a:prstDash val="solid"/>
                      <a:round/>
                      <a:headEnd type="none" w="med" len="med"/>
                      <a:tailEnd type="none" w="med" len="med"/>
                    </a:lnR>
                    <a:lnB w="19050" cap="flat" cmpd="sng" algn="ctr">
                      <a:solidFill>
                        <a:srgbClr val="97BAFF"/>
                      </a:solidFill>
                      <a:prstDash val="solid"/>
                      <a:round/>
                      <a:headEnd type="none" w="med" len="med"/>
                      <a:tailEnd type="none" w="med" len="med"/>
                    </a:lnB>
                  </a:tcPr>
                </a:tc>
                <a:extLst>
                  <a:ext uri="{0D108BD9-81ED-4DB2-BD59-A6C34878D82A}">
                    <a16:rowId xmlns:a16="http://schemas.microsoft.com/office/drawing/2014/main" val="834428814"/>
                  </a:ext>
                </a:extLst>
              </a:tr>
            </a:tbl>
          </a:graphicData>
        </a:graphic>
      </p:graphicFrame>
      <p:sp>
        <p:nvSpPr>
          <p:cNvPr id="16" name="ZoneTexte 6">
            <a:extLst>
              <a:ext uri="{FF2B5EF4-FFF2-40B4-BE49-F238E27FC236}">
                <a16:creationId xmlns:a16="http://schemas.microsoft.com/office/drawing/2014/main" id="{A2CFDF15-59C4-495D-AC3A-A99069A4AB52}"/>
              </a:ext>
            </a:extLst>
          </p:cNvPr>
          <p:cNvSpPr txBox="1"/>
          <p:nvPr/>
        </p:nvSpPr>
        <p:spPr>
          <a:xfrm>
            <a:off x="4050244" y="5270552"/>
            <a:ext cx="1431074" cy="184622"/>
          </a:xfrm>
          <a:prstGeom prst="rect">
            <a:avLst/>
          </a:prstGeom>
          <a:noFill/>
        </p:spPr>
        <p:txBody>
          <a:bodyPr wrap="none" lIns="60917" tIns="30458" rIns="60917" bIns="30458" rtlCol="0">
            <a:spAutoFit/>
          </a:bodyPr>
          <a:lstStyle/>
          <a:p>
            <a:pPr algn="r" defTabSz="304355"/>
            <a:r>
              <a:rPr lang="fr-CA" sz="800" dirty="0">
                <a:solidFill>
                  <a:srgbClr val="FFFFFF"/>
                </a:solidFill>
                <a:latin typeface="Arial"/>
              </a:rPr>
              <a:t>Ruff, Lancet, 2014, 383, 955</a:t>
            </a:r>
            <a:endParaRPr lang="en-CA" sz="800" dirty="0">
              <a:solidFill>
                <a:srgbClr val="FFFFFF"/>
              </a:solidFill>
              <a:latin typeface="Arial"/>
            </a:endParaRPr>
          </a:p>
        </p:txBody>
      </p:sp>
      <p:graphicFrame>
        <p:nvGraphicFramePr>
          <p:cNvPr id="17" name="Table 16">
            <a:extLst>
              <a:ext uri="{FF2B5EF4-FFF2-40B4-BE49-F238E27FC236}">
                <a16:creationId xmlns:a16="http://schemas.microsoft.com/office/drawing/2014/main" id="{DAEE7CD0-CDC6-430B-9161-7AE741B83F45}"/>
              </a:ext>
            </a:extLst>
          </p:cNvPr>
          <p:cNvGraphicFramePr>
            <a:graphicFrameLocks noGrp="1"/>
          </p:cNvGraphicFramePr>
          <p:nvPr>
            <p:extLst>
              <p:ext uri="{D42A27DB-BD31-4B8C-83A1-F6EECF244321}">
                <p14:modId xmlns:p14="http://schemas.microsoft.com/office/powerpoint/2010/main" val="753507783"/>
              </p:ext>
            </p:extLst>
          </p:nvPr>
        </p:nvGraphicFramePr>
        <p:xfrm>
          <a:off x="261256" y="1578487"/>
          <a:ext cx="8563428" cy="2006549"/>
        </p:xfrm>
        <a:graphic>
          <a:graphicData uri="http://schemas.openxmlformats.org/drawingml/2006/table">
            <a:tbl>
              <a:tblPr firstRow="1" bandRow="1">
                <a:tableStyleId>{0E3FDE45-AF77-4B5C-9715-49D594BDF05E}</a:tableStyleId>
              </a:tblPr>
              <a:tblGrid>
                <a:gridCol w="2808515">
                  <a:extLst>
                    <a:ext uri="{9D8B030D-6E8A-4147-A177-3AD203B41FA5}">
                      <a16:colId xmlns:a16="http://schemas.microsoft.com/office/drawing/2014/main" val="3917958803"/>
                    </a:ext>
                  </a:extLst>
                </a:gridCol>
                <a:gridCol w="827315">
                  <a:extLst>
                    <a:ext uri="{9D8B030D-6E8A-4147-A177-3AD203B41FA5}">
                      <a16:colId xmlns:a16="http://schemas.microsoft.com/office/drawing/2014/main" val="20001"/>
                    </a:ext>
                  </a:extLst>
                </a:gridCol>
                <a:gridCol w="3243943">
                  <a:extLst>
                    <a:ext uri="{9D8B030D-6E8A-4147-A177-3AD203B41FA5}">
                      <a16:colId xmlns:a16="http://schemas.microsoft.com/office/drawing/2014/main" val="410374860"/>
                    </a:ext>
                  </a:extLst>
                </a:gridCol>
                <a:gridCol w="1683655">
                  <a:extLst>
                    <a:ext uri="{9D8B030D-6E8A-4147-A177-3AD203B41FA5}">
                      <a16:colId xmlns:a16="http://schemas.microsoft.com/office/drawing/2014/main" val="3277384537"/>
                    </a:ext>
                  </a:extLst>
                </a:gridCol>
              </a:tblGrid>
              <a:tr h="320636">
                <a:tc>
                  <a:txBody>
                    <a:bodyPr/>
                    <a:lstStyle/>
                    <a:p>
                      <a:pPr algn="l"/>
                      <a:r>
                        <a:rPr lang="fr-CA" sz="1200" b="1" dirty="0">
                          <a:solidFill>
                            <a:schemeClr val="bg1"/>
                          </a:solidFill>
                          <a:latin typeface="Arial Narrow" panose="020B0606020202030204" pitchFamily="34" charset="0"/>
                        </a:rPr>
                        <a:t>Risque d’AVC</a:t>
                      </a:r>
                    </a:p>
                  </a:txBody>
                  <a:tcPr marL="45720" marR="45720" marT="30480" marB="30480" anchor="ctr">
                    <a:lnL w="19050" cap="flat" cmpd="sng" algn="ctr">
                      <a:solidFill>
                        <a:srgbClr val="97BAFF"/>
                      </a:solidFill>
                      <a:prstDash val="solid"/>
                      <a:round/>
                      <a:headEnd type="none" w="med" len="med"/>
                      <a:tailEnd type="none" w="med" len="med"/>
                    </a:lnL>
                    <a:lnR w="19050" cap="flat" cmpd="sng" algn="ctr">
                      <a:solidFill>
                        <a:srgbClr val="97BAFF"/>
                      </a:solidFill>
                      <a:prstDash val="solid"/>
                      <a:round/>
                      <a:headEnd type="none" w="med" len="med"/>
                      <a:tailEnd type="none" w="med" len="med"/>
                    </a:lnR>
                    <a:lnT w="19050" cap="flat" cmpd="sng" algn="ctr">
                      <a:solidFill>
                        <a:srgbClr val="97BAFF"/>
                      </a:solidFill>
                      <a:prstDash val="solid"/>
                      <a:round/>
                      <a:headEnd type="none" w="med" len="med"/>
                      <a:tailEnd type="none" w="med" len="med"/>
                    </a:lnT>
                    <a:lnB w="76200" cap="flat" cmpd="sng" algn="ctr">
                      <a:solidFill>
                        <a:srgbClr val="00B0F0"/>
                      </a:solidFill>
                      <a:prstDash val="solid"/>
                      <a:round/>
                      <a:headEnd type="none" w="med" len="med"/>
                      <a:tailEnd type="none" w="med" len="med"/>
                    </a:lnB>
                    <a:solidFill>
                      <a:srgbClr val="183059"/>
                    </a:solidFill>
                  </a:tcPr>
                </a:tc>
                <a:tc>
                  <a:txBody>
                    <a:bodyPr/>
                    <a:lstStyle/>
                    <a:p>
                      <a:pPr algn="ctr"/>
                      <a:r>
                        <a:rPr lang="fr-CA" sz="1200" b="1" dirty="0">
                          <a:solidFill>
                            <a:schemeClr val="bg1"/>
                          </a:solidFill>
                          <a:latin typeface="Arial Narrow" panose="020B0606020202030204" pitchFamily="34" charset="0"/>
                        </a:rPr>
                        <a:t>n ≥75 ans</a:t>
                      </a:r>
                    </a:p>
                  </a:txBody>
                  <a:tcPr marL="45720" marR="45720" marT="30480" marB="30480" anchor="ctr">
                    <a:lnL w="19050" cap="flat" cmpd="sng" algn="ctr">
                      <a:solidFill>
                        <a:srgbClr val="97BAFF"/>
                      </a:solidFill>
                      <a:prstDash val="solid"/>
                      <a:round/>
                      <a:headEnd type="none" w="med" len="med"/>
                      <a:tailEnd type="none" w="med" len="med"/>
                    </a:lnL>
                    <a:lnR w="19050" cap="flat" cmpd="sng" algn="ctr">
                      <a:solidFill>
                        <a:srgbClr val="97BAFF"/>
                      </a:solidFill>
                      <a:prstDash val="solid"/>
                      <a:round/>
                      <a:headEnd type="none" w="med" len="med"/>
                      <a:tailEnd type="none" w="med" len="med"/>
                    </a:lnR>
                    <a:lnT w="19050" cap="flat" cmpd="sng" algn="ctr">
                      <a:solidFill>
                        <a:srgbClr val="97BAFF"/>
                      </a:solidFill>
                      <a:prstDash val="solid"/>
                      <a:round/>
                      <a:headEnd type="none" w="med" len="med"/>
                      <a:tailEnd type="none" w="med" len="med"/>
                    </a:lnT>
                    <a:lnB w="76200" cap="flat" cmpd="sng" algn="ctr">
                      <a:solidFill>
                        <a:srgbClr val="00B0F0"/>
                      </a:solidFill>
                      <a:prstDash val="solid"/>
                      <a:round/>
                      <a:headEnd type="none" w="med" len="med"/>
                      <a:tailEnd type="none" w="med" len="med"/>
                    </a:lnB>
                    <a:solidFill>
                      <a:srgbClr val="183059"/>
                    </a:solidFill>
                  </a:tcPr>
                </a:tc>
                <a:tc gridSpan="2">
                  <a:txBody>
                    <a:bodyPr/>
                    <a:lstStyle/>
                    <a:p>
                      <a:pPr algn="ctr"/>
                      <a:r>
                        <a:rPr lang="fr-CA" sz="1100" dirty="0">
                          <a:solidFill>
                            <a:schemeClr val="bg1"/>
                          </a:solidFill>
                          <a:latin typeface="Arial Narrow" panose="020B0606020202030204" pitchFamily="34" charset="0"/>
                        </a:rPr>
                        <a:t>RRI</a:t>
                      </a:r>
                      <a:r>
                        <a:rPr lang="fr-CA" sz="1100" baseline="0" dirty="0">
                          <a:solidFill>
                            <a:schemeClr val="bg1"/>
                          </a:solidFill>
                          <a:latin typeface="Arial Narrow" panose="020B0606020202030204" pitchFamily="34" charset="0"/>
                        </a:rPr>
                        <a:t> (IC à 95%)</a:t>
                      </a:r>
                      <a:endParaRPr lang="fr-CA" sz="1100" dirty="0">
                        <a:solidFill>
                          <a:schemeClr val="bg1"/>
                        </a:solidFill>
                        <a:latin typeface="Arial Narrow" panose="020B0606020202030204" pitchFamily="34" charset="0"/>
                      </a:endParaRPr>
                    </a:p>
                  </a:txBody>
                  <a:tcPr marL="45720" marR="45720" marT="30480" marB="30480" anchor="ctr">
                    <a:lnL w="19050" cap="flat" cmpd="sng" algn="ctr">
                      <a:solidFill>
                        <a:srgbClr val="97BAFF"/>
                      </a:solidFill>
                      <a:prstDash val="solid"/>
                      <a:round/>
                      <a:headEnd type="none" w="med" len="med"/>
                      <a:tailEnd type="none" w="med" len="med"/>
                    </a:lnL>
                    <a:lnR w="19050" cap="flat" cmpd="sng" algn="ctr">
                      <a:solidFill>
                        <a:srgbClr val="97BAFF"/>
                      </a:solidFill>
                      <a:prstDash val="solid"/>
                      <a:round/>
                      <a:headEnd type="none" w="med" len="med"/>
                      <a:tailEnd type="none" w="med" len="med"/>
                    </a:lnR>
                    <a:lnT w="19050" cap="flat" cmpd="sng" algn="ctr">
                      <a:solidFill>
                        <a:srgbClr val="97BAFF"/>
                      </a:solidFill>
                      <a:prstDash val="solid"/>
                      <a:round/>
                      <a:headEnd type="none" w="med" len="med"/>
                      <a:tailEnd type="none" w="med" len="med"/>
                    </a:lnT>
                    <a:lnB w="76200" cap="flat" cmpd="sng" algn="ctr">
                      <a:solidFill>
                        <a:srgbClr val="00B0F0"/>
                      </a:solidFill>
                      <a:prstDash val="solid"/>
                      <a:round/>
                      <a:headEnd type="none" w="med" len="med"/>
                      <a:tailEnd type="none" w="med" len="med"/>
                    </a:lnB>
                    <a:solidFill>
                      <a:srgbClr val="183059"/>
                    </a:solidFill>
                  </a:tcPr>
                </a:tc>
                <a:tc hMerge="1">
                  <a:txBody>
                    <a:bodyPr/>
                    <a:lstStyle/>
                    <a:p>
                      <a:pPr algn="ctr"/>
                      <a:endParaRPr lang="fr-CA" sz="1300" dirty="0">
                        <a:solidFill>
                          <a:schemeClr val="bg1"/>
                        </a:solidFill>
                      </a:endParaRPr>
                    </a:p>
                  </a:txBody>
                  <a:tcPr marL="45720" marR="45720" marT="30480" marB="3048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76200" cap="flat" cmpd="sng" algn="ctr">
                      <a:noFill/>
                      <a:prstDash val="solid"/>
                      <a:round/>
                      <a:headEnd type="none" w="med" len="med"/>
                      <a:tailEnd type="none" w="med" len="med"/>
                    </a:lnT>
                    <a:lnB w="76200" cap="flat" cmpd="sng" algn="ctr">
                      <a:solidFill>
                        <a:schemeClr val="accent2"/>
                      </a:solidFill>
                      <a:prstDash val="solid"/>
                      <a:round/>
                      <a:headEnd type="none" w="med" len="med"/>
                      <a:tailEnd type="none" w="med" len="med"/>
                    </a:lnB>
                    <a:solidFill>
                      <a:schemeClr val="accent2">
                        <a:lumMod val="50000"/>
                      </a:schemeClr>
                    </a:solidFill>
                  </a:tcPr>
                </a:tc>
                <a:extLst>
                  <a:ext uri="{0D108BD9-81ED-4DB2-BD59-A6C34878D82A}">
                    <a16:rowId xmlns:a16="http://schemas.microsoft.com/office/drawing/2014/main" val="1414939395"/>
                  </a:ext>
                </a:extLst>
              </a:tr>
              <a:tr h="656180">
                <a:tc>
                  <a:txBody>
                    <a:bodyPr/>
                    <a:lstStyle/>
                    <a:p>
                      <a:pPr algn="l">
                        <a:tabLst>
                          <a:tab pos="1074738" algn="l"/>
                        </a:tabLst>
                      </a:pPr>
                      <a:r>
                        <a:rPr lang="en-CA" sz="1200" b="1" baseline="0" dirty="0">
                          <a:latin typeface="Arial Narrow" panose="020B0606020202030204" pitchFamily="34" charset="0"/>
                        </a:rPr>
                        <a:t>RE-LY 	</a:t>
                      </a:r>
                      <a:r>
                        <a:rPr lang="en-CA" sz="1200" b="0" baseline="0" dirty="0">
                          <a:latin typeface="Arial Narrow" panose="020B0606020202030204" pitchFamily="34" charset="0"/>
                        </a:rPr>
                        <a:t>Dabigatran 110 mg bid	Dabigatran 150 mg bid</a:t>
                      </a:r>
                      <a:endParaRPr lang="fr-CA" sz="1200" b="0" baseline="0" dirty="0">
                        <a:latin typeface="Arial Narrow" panose="020B0606020202030204" pitchFamily="34" charset="0"/>
                      </a:endParaRPr>
                    </a:p>
                  </a:txBody>
                  <a:tcPr marL="45720" marR="45720" marT="30480" marB="30480" anchor="ctr">
                    <a:lnL w="19050" cap="flat" cmpd="sng" algn="ctr">
                      <a:solidFill>
                        <a:srgbClr val="97BAFF"/>
                      </a:solidFill>
                      <a:prstDash val="solid"/>
                      <a:round/>
                      <a:headEnd type="none" w="med" len="med"/>
                      <a:tailEnd type="none" w="med" len="med"/>
                    </a:lnL>
                    <a:lnR w="19050" cap="flat" cmpd="sng" algn="ctr">
                      <a:solidFill>
                        <a:srgbClr val="97BAFF"/>
                      </a:solidFill>
                      <a:prstDash val="solid"/>
                      <a:round/>
                      <a:headEnd type="none" w="med" len="med"/>
                      <a:tailEnd type="none" w="med" len="med"/>
                    </a:lnR>
                    <a:lnT w="76200" cap="flat" cmpd="sng" algn="ctr">
                      <a:solidFill>
                        <a:srgbClr val="00B0F0"/>
                      </a:solidFill>
                      <a:prstDash val="solid"/>
                      <a:round/>
                      <a:headEnd type="none" w="med" len="med"/>
                      <a:tailEnd type="none" w="med" len="med"/>
                    </a:lnT>
                    <a:solidFill>
                      <a:srgbClr val="97BAFF">
                        <a:alpha val="20000"/>
                      </a:srgbClr>
                    </a:solidFill>
                  </a:tcPr>
                </a:tc>
                <a:tc>
                  <a:txBody>
                    <a:bodyPr/>
                    <a:lstStyle/>
                    <a:p>
                      <a:pPr algn="ctr">
                        <a:tabLst>
                          <a:tab pos="1074738" algn="l"/>
                        </a:tabLst>
                      </a:pPr>
                      <a:r>
                        <a:rPr lang="fr-CA" sz="1200" b="0" baseline="0" dirty="0">
                          <a:latin typeface="Arial Narrow" panose="020B0606020202030204" pitchFamily="34" charset="0"/>
                        </a:rPr>
                        <a:t>7,258</a:t>
                      </a:r>
                    </a:p>
                  </a:txBody>
                  <a:tcPr marL="45720" marR="45720" marT="30480" marB="30480" anchor="ctr">
                    <a:lnL w="19050" cap="flat" cmpd="sng" algn="ctr">
                      <a:solidFill>
                        <a:srgbClr val="97BAFF"/>
                      </a:solidFill>
                      <a:prstDash val="solid"/>
                      <a:round/>
                      <a:headEnd type="none" w="med" len="med"/>
                      <a:tailEnd type="none" w="med" len="med"/>
                    </a:lnL>
                    <a:lnR w="19050" cap="flat" cmpd="sng" algn="ctr">
                      <a:solidFill>
                        <a:srgbClr val="97BAFF"/>
                      </a:solidFill>
                      <a:prstDash val="solid"/>
                      <a:round/>
                      <a:headEnd type="none" w="med" len="med"/>
                      <a:tailEnd type="none" w="med" len="med"/>
                    </a:lnR>
                    <a:lnT w="76200" cap="flat" cmpd="sng" algn="ctr">
                      <a:solidFill>
                        <a:srgbClr val="00B0F0"/>
                      </a:solidFill>
                      <a:prstDash val="solid"/>
                      <a:round/>
                      <a:headEnd type="none" w="med" len="med"/>
                      <a:tailEnd type="none" w="med" len="med"/>
                    </a:lnT>
                    <a:solidFill>
                      <a:srgbClr val="97BAFF">
                        <a:alpha val="20000"/>
                      </a:srgbClr>
                    </a:solidFill>
                  </a:tcPr>
                </a:tc>
                <a:tc>
                  <a:txBody>
                    <a:bodyPr/>
                    <a:lstStyle/>
                    <a:p>
                      <a:pPr algn="ctr"/>
                      <a:endParaRPr lang="fr-CA" sz="1100" dirty="0">
                        <a:latin typeface="Arial Narrow" panose="020B0606020202030204" pitchFamily="34" charset="0"/>
                      </a:endParaRPr>
                    </a:p>
                  </a:txBody>
                  <a:tcPr marL="45720" marR="45720" marT="30480" marB="30480" anchor="ctr">
                    <a:lnL w="19050" cap="flat" cmpd="sng" algn="ctr">
                      <a:solidFill>
                        <a:srgbClr val="97BAFF"/>
                      </a:solidFill>
                      <a:prstDash val="solid"/>
                      <a:round/>
                      <a:headEnd type="none" w="med" len="med"/>
                      <a:tailEnd type="none" w="med" len="med"/>
                    </a:lnL>
                    <a:lnR w="19050" cap="flat" cmpd="sng" algn="ctr">
                      <a:solidFill>
                        <a:srgbClr val="97BAFF"/>
                      </a:solidFill>
                      <a:prstDash val="solid"/>
                      <a:round/>
                      <a:headEnd type="none" w="med" len="med"/>
                      <a:tailEnd type="none" w="med" len="med"/>
                    </a:lnR>
                    <a:lnT w="76200" cap="flat" cmpd="sng" algn="ctr">
                      <a:solidFill>
                        <a:srgbClr val="00B0F0"/>
                      </a:solidFill>
                      <a:prstDash val="solid"/>
                      <a:round/>
                      <a:headEnd type="none" w="med" len="med"/>
                      <a:tailEnd type="none" w="med" len="med"/>
                    </a:lnT>
                    <a:solidFill>
                      <a:srgbClr val="97BAFF">
                        <a:alpha val="20000"/>
                      </a:srgbClr>
                    </a:solidFill>
                  </a:tcPr>
                </a:tc>
                <a:tc>
                  <a:txBody>
                    <a:bodyPr/>
                    <a:lstStyle/>
                    <a:p>
                      <a:pPr algn="ctr"/>
                      <a:r>
                        <a:rPr lang="en-CA" sz="1300" dirty="0">
                          <a:latin typeface="Arial Narrow" panose="020B0606020202030204" pitchFamily="34" charset="0"/>
                        </a:rPr>
                        <a:t>0,88 (0,66-1,17)</a:t>
                      </a:r>
                    </a:p>
                    <a:p>
                      <a:pPr algn="ctr"/>
                      <a:r>
                        <a:rPr lang="fr-CA" sz="1300" dirty="0">
                          <a:latin typeface="Arial Narrow" panose="020B0606020202030204" pitchFamily="34" charset="0"/>
                        </a:rPr>
                        <a:t>0,67</a:t>
                      </a:r>
                      <a:r>
                        <a:rPr lang="fr-CA" sz="1300" baseline="0" dirty="0">
                          <a:latin typeface="Arial Narrow" panose="020B0606020202030204" pitchFamily="34" charset="0"/>
                        </a:rPr>
                        <a:t> (0,49-0,90)</a:t>
                      </a:r>
                      <a:endParaRPr lang="fr-CA" sz="1300" dirty="0">
                        <a:latin typeface="Arial Narrow" panose="020B0606020202030204" pitchFamily="34" charset="0"/>
                      </a:endParaRPr>
                    </a:p>
                  </a:txBody>
                  <a:tcPr marL="45720" marR="45720" marT="30480" marB="30480" anchor="ctr">
                    <a:lnL w="19050" cap="flat" cmpd="sng" algn="ctr">
                      <a:solidFill>
                        <a:srgbClr val="97BAFF"/>
                      </a:solidFill>
                      <a:prstDash val="solid"/>
                      <a:round/>
                      <a:headEnd type="none" w="med" len="med"/>
                      <a:tailEnd type="none" w="med" len="med"/>
                    </a:lnL>
                    <a:lnR w="19050" cap="flat" cmpd="sng" algn="ctr">
                      <a:solidFill>
                        <a:srgbClr val="97BAFF"/>
                      </a:solidFill>
                      <a:prstDash val="solid"/>
                      <a:round/>
                      <a:headEnd type="none" w="med" len="med"/>
                      <a:tailEnd type="none" w="med" len="med"/>
                    </a:lnR>
                    <a:lnT w="76200" cap="flat" cmpd="sng" algn="ctr">
                      <a:solidFill>
                        <a:srgbClr val="00B0F0"/>
                      </a:solidFill>
                      <a:prstDash val="solid"/>
                      <a:round/>
                      <a:headEnd type="none" w="med" len="med"/>
                      <a:tailEnd type="none" w="med" len="med"/>
                    </a:lnT>
                    <a:solidFill>
                      <a:srgbClr val="97BAFF">
                        <a:alpha val="20000"/>
                      </a:srgbClr>
                    </a:solidFill>
                  </a:tcPr>
                </a:tc>
                <a:extLst>
                  <a:ext uri="{0D108BD9-81ED-4DB2-BD59-A6C34878D82A}">
                    <a16:rowId xmlns:a16="http://schemas.microsoft.com/office/drawing/2014/main" val="2999824417"/>
                  </a:ext>
                </a:extLst>
              </a:tr>
              <a:tr h="369963">
                <a:tc>
                  <a:txBody>
                    <a:bodyPr/>
                    <a:lstStyle/>
                    <a:p>
                      <a:pPr algn="l">
                        <a:tabLst>
                          <a:tab pos="1074738" algn="l"/>
                        </a:tabLst>
                      </a:pPr>
                      <a:r>
                        <a:rPr lang="en-CA" sz="1200" b="1" baseline="0" dirty="0">
                          <a:latin typeface="Arial Narrow" panose="020B0606020202030204" pitchFamily="34" charset="0"/>
                        </a:rPr>
                        <a:t>ROCKET AF	R</a:t>
                      </a:r>
                      <a:r>
                        <a:rPr lang="en-CA" sz="1200" b="0" baseline="0" dirty="0">
                          <a:latin typeface="Arial Narrow" panose="020B0606020202030204" pitchFamily="34" charset="0"/>
                        </a:rPr>
                        <a:t>ivaroxaban 20 mg </a:t>
                      </a:r>
                      <a:r>
                        <a:rPr lang="en-CA" sz="1200" b="0" baseline="0" dirty="0" err="1">
                          <a:latin typeface="Arial Narrow" panose="020B0606020202030204" pitchFamily="34" charset="0"/>
                        </a:rPr>
                        <a:t>qd</a:t>
                      </a:r>
                      <a:endParaRPr lang="en-CA" sz="1200" b="0" baseline="0" dirty="0">
                        <a:latin typeface="Arial Narrow" panose="020B0606020202030204" pitchFamily="34" charset="0"/>
                      </a:endParaRPr>
                    </a:p>
                  </a:txBody>
                  <a:tcPr marL="45720" marR="45720" marT="30480" marB="30480" anchor="ctr">
                    <a:lnL w="19050" cap="flat" cmpd="sng" algn="ctr">
                      <a:solidFill>
                        <a:srgbClr val="97BAFF"/>
                      </a:solidFill>
                      <a:prstDash val="solid"/>
                      <a:round/>
                      <a:headEnd type="none" w="med" len="med"/>
                      <a:tailEnd type="none" w="med" len="med"/>
                    </a:lnL>
                    <a:lnR w="19050" cap="flat" cmpd="sng" algn="ctr">
                      <a:solidFill>
                        <a:srgbClr val="97BAFF"/>
                      </a:solidFill>
                      <a:prstDash val="solid"/>
                      <a:round/>
                      <a:headEnd type="none" w="med" len="med"/>
                      <a:tailEnd type="none" w="med" len="med"/>
                    </a:lnR>
                  </a:tcPr>
                </a:tc>
                <a:tc>
                  <a:txBody>
                    <a:bodyPr/>
                    <a:lstStyle/>
                    <a:p>
                      <a:pPr algn="ctr">
                        <a:tabLst>
                          <a:tab pos="1074738" algn="l"/>
                        </a:tabLst>
                      </a:pPr>
                      <a:r>
                        <a:rPr lang="en-CA" sz="1200" b="0" baseline="0" dirty="0">
                          <a:latin typeface="Arial Narrow" panose="020B0606020202030204" pitchFamily="34" charset="0"/>
                        </a:rPr>
                        <a:t>6,229</a:t>
                      </a:r>
                    </a:p>
                  </a:txBody>
                  <a:tcPr marL="45720" marR="45720" marT="30480" marB="30480" anchor="ctr">
                    <a:lnL w="19050" cap="flat" cmpd="sng" algn="ctr">
                      <a:solidFill>
                        <a:srgbClr val="97BAFF"/>
                      </a:solidFill>
                      <a:prstDash val="solid"/>
                      <a:round/>
                      <a:headEnd type="none" w="med" len="med"/>
                      <a:tailEnd type="none" w="med" len="med"/>
                    </a:lnL>
                    <a:lnR w="19050" cap="flat" cmpd="sng" algn="ctr">
                      <a:solidFill>
                        <a:srgbClr val="97BAFF"/>
                      </a:solidFill>
                      <a:prstDash val="solid"/>
                      <a:round/>
                      <a:headEnd type="none" w="med" len="med"/>
                      <a:tailEnd type="none" w="med" len="med"/>
                    </a:lnR>
                  </a:tcPr>
                </a:tc>
                <a:tc>
                  <a:txBody>
                    <a:bodyPr/>
                    <a:lstStyle/>
                    <a:p>
                      <a:pPr algn="ctr"/>
                      <a:endParaRPr lang="fr-CA" sz="1100" dirty="0">
                        <a:latin typeface="Arial Narrow" panose="020B0606020202030204" pitchFamily="34" charset="0"/>
                      </a:endParaRPr>
                    </a:p>
                  </a:txBody>
                  <a:tcPr marL="45720" marR="45720" marT="30480" marB="30480" anchor="ctr">
                    <a:lnL w="19050" cap="flat" cmpd="sng" algn="ctr">
                      <a:solidFill>
                        <a:srgbClr val="97BAFF"/>
                      </a:solidFill>
                      <a:prstDash val="solid"/>
                      <a:round/>
                      <a:headEnd type="none" w="med" len="med"/>
                      <a:tailEnd type="none" w="med" len="med"/>
                    </a:lnL>
                    <a:lnR w="19050" cap="flat" cmpd="sng" algn="ctr">
                      <a:solidFill>
                        <a:srgbClr val="97BAFF"/>
                      </a:solidFill>
                      <a:prstDash val="solid"/>
                      <a:round/>
                      <a:headEnd type="none" w="med" len="med"/>
                      <a:tailEnd type="none" w="med" len="med"/>
                    </a:lnR>
                  </a:tcPr>
                </a:tc>
                <a:tc>
                  <a:txBody>
                    <a:bodyPr/>
                    <a:lstStyle/>
                    <a:p>
                      <a:pPr algn="ctr"/>
                      <a:r>
                        <a:rPr lang="en-CA" sz="1300" dirty="0">
                          <a:latin typeface="Arial Narrow" panose="020B0606020202030204" pitchFamily="34" charset="0"/>
                        </a:rPr>
                        <a:t>0,88 (0,75-1,03)</a:t>
                      </a:r>
                      <a:endParaRPr lang="fr-CA" sz="1300" dirty="0">
                        <a:latin typeface="Arial Narrow" panose="020B0606020202030204" pitchFamily="34" charset="0"/>
                      </a:endParaRPr>
                    </a:p>
                  </a:txBody>
                  <a:tcPr marL="45720" marR="45720" marT="30480" marB="30480" anchor="ctr">
                    <a:lnL w="19050" cap="flat" cmpd="sng" algn="ctr">
                      <a:solidFill>
                        <a:srgbClr val="97BAFF"/>
                      </a:solidFill>
                      <a:prstDash val="solid"/>
                      <a:round/>
                      <a:headEnd type="none" w="med" len="med"/>
                      <a:tailEnd type="none" w="med" len="med"/>
                    </a:lnL>
                    <a:lnR w="19050" cap="flat" cmpd="sng" algn="ctr">
                      <a:solidFill>
                        <a:srgbClr val="97BAFF"/>
                      </a:solidFill>
                      <a:prstDash val="solid"/>
                      <a:round/>
                      <a:headEnd type="none" w="med" len="med"/>
                      <a:tailEnd type="none" w="med" len="med"/>
                    </a:lnR>
                  </a:tcPr>
                </a:tc>
                <a:extLst>
                  <a:ext uri="{0D108BD9-81ED-4DB2-BD59-A6C34878D82A}">
                    <a16:rowId xmlns:a16="http://schemas.microsoft.com/office/drawing/2014/main" val="811299836"/>
                  </a:ext>
                </a:extLst>
              </a:tr>
              <a:tr h="339134">
                <a:tc>
                  <a:txBody>
                    <a:bodyPr/>
                    <a:lstStyle/>
                    <a:p>
                      <a:pPr algn="l">
                        <a:tabLst>
                          <a:tab pos="1074738" algn="l"/>
                        </a:tabLst>
                      </a:pPr>
                      <a:r>
                        <a:rPr lang="en-CA" sz="1200" b="1" baseline="0" dirty="0">
                          <a:latin typeface="Arial Narrow" panose="020B0606020202030204" pitchFamily="34" charset="0"/>
                        </a:rPr>
                        <a:t>ARISTOTLE	</a:t>
                      </a:r>
                      <a:r>
                        <a:rPr lang="en-CA" sz="1200" b="0" baseline="0" dirty="0">
                          <a:latin typeface="Arial Narrow" panose="020B0606020202030204" pitchFamily="34" charset="0"/>
                        </a:rPr>
                        <a:t>Apixaban 5 mg bid</a:t>
                      </a:r>
                    </a:p>
                  </a:txBody>
                  <a:tcPr marL="45720" marR="45720" marT="30480" marB="30480" anchor="ctr">
                    <a:lnL w="19050" cap="flat" cmpd="sng" algn="ctr">
                      <a:solidFill>
                        <a:srgbClr val="97BAFF"/>
                      </a:solidFill>
                      <a:prstDash val="solid"/>
                      <a:round/>
                      <a:headEnd type="none" w="med" len="med"/>
                      <a:tailEnd type="none" w="med" len="med"/>
                    </a:lnL>
                    <a:lnR w="19050" cap="flat" cmpd="sng" algn="ctr">
                      <a:solidFill>
                        <a:srgbClr val="97BAFF"/>
                      </a:solidFill>
                      <a:prstDash val="solid"/>
                      <a:round/>
                      <a:headEnd type="none" w="med" len="med"/>
                      <a:tailEnd type="none" w="med" len="med"/>
                    </a:lnR>
                    <a:solidFill>
                      <a:srgbClr val="97BAFF">
                        <a:alpha val="20000"/>
                      </a:srgbClr>
                    </a:solidFill>
                  </a:tcPr>
                </a:tc>
                <a:tc>
                  <a:txBody>
                    <a:bodyPr/>
                    <a:lstStyle/>
                    <a:p>
                      <a:pPr algn="ctr">
                        <a:tabLst>
                          <a:tab pos="1074738" algn="l"/>
                        </a:tabLst>
                      </a:pPr>
                      <a:r>
                        <a:rPr lang="en-CA" sz="1200" b="0" baseline="0" dirty="0">
                          <a:latin typeface="Arial Narrow" panose="020B0606020202030204" pitchFamily="34" charset="0"/>
                        </a:rPr>
                        <a:t>5,678</a:t>
                      </a:r>
                    </a:p>
                  </a:txBody>
                  <a:tcPr marL="45720" marR="45720" marT="30480" marB="30480" anchor="ctr">
                    <a:lnL w="19050" cap="flat" cmpd="sng" algn="ctr">
                      <a:solidFill>
                        <a:srgbClr val="97BAFF"/>
                      </a:solidFill>
                      <a:prstDash val="solid"/>
                      <a:round/>
                      <a:headEnd type="none" w="med" len="med"/>
                      <a:tailEnd type="none" w="med" len="med"/>
                    </a:lnL>
                    <a:lnR w="19050" cap="flat" cmpd="sng" algn="ctr">
                      <a:solidFill>
                        <a:srgbClr val="97BAFF"/>
                      </a:solidFill>
                      <a:prstDash val="solid"/>
                      <a:round/>
                      <a:headEnd type="none" w="med" len="med"/>
                      <a:tailEnd type="none" w="med" len="med"/>
                    </a:lnR>
                    <a:solidFill>
                      <a:srgbClr val="97BAFF">
                        <a:alpha val="20000"/>
                      </a:srgbClr>
                    </a:solidFill>
                  </a:tcPr>
                </a:tc>
                <a:tc>
                  <a:txBody>
                    <a:bodyPr/>
                    <a:lstStyle/>
                    <a:p>
                      <a:pPr algn="ctr"/>
                      <a:endParaRPr lang="fr-CA" sz="1100" dirty="0">
                        <a:latin typeface="Arial Narrow" panose="020B0606020202030204" pitchFamily="34" charset="0"/>
                      </a:endParaRPr>
                    </a:p>
                  </a:txBody>
                  <a:tcPr marL="45720" marR="45720" marT="30480" marB="30480" anchor="ctr">
                    <a:lnL w="19050" cap="flat" cmpd="sng" algn="ctr">
                      <a:solidFill>
                        <a:srgbClr val="97BAFF"/>
                      </a:solidFill>
                      <a:prstDash val="solid"/>
                      <a:round/>
                      <a:headEnd type="none" w="med" len="med"/>
                      <a:tailEnd type="none" w="med" len="med"/>
                    </a:lnL>
                    <a:lnR w="19050" cap="flat" cmpd="sng" algn="ctr">
                      <a:solidFill>
                        <a:srgbClr val="97BAFF"/>
                      </a:solidFill>
                      <a:prstDash val="solid"/>
                      <a:round/>
                      <a:headEnd type="none" w="med" len="med"/>
                      <a:tailEnd type="none" w="med" len="med"/>
                    </a:lnR>
                    <a:solidFill>
                      <a:srgbClr val="97BAFF">
                        <a:alpha val="20000"/>
                      </a:srgbClr>
                    </a:solidFill>
                  </a:tcPr>
                </a:tc>
                <a:tc>
                  <a:txBody>
                    <a:bodyPr/>
                    <a:lstStyle/>
                    <a:p>
                      <a:pPr algn="ctr"/>
                      <a:r>
                        <a:rPr lang="en-CA" sz="1300" dirty="0">
                          <a:latin typeface="Arial Narrow" panose="020B0606020202030204" pitchFamily="34" charset="0"/>
                        </a:rPr>
                        <a:t>0,79 (0,65-0,95)</a:t>
                      </a:r>
                      <a:endParaRPr lang="fr-CA" sz="1300" dirty="0">
                        <a:latin typeface="Arial Narrow" panose="020B0606020202030204" pitchFamily="34" charset="0"/>
                      </a:endParaRPr>
                    </a:p>
                  </a:txBody>
                  <a:tcPr marL="45720" marR="45720" marT="30480" marB="30480" anchor="ctr">
                    <a:lnL w="19050" cap="flat" cmpd="sng" algn="ctr">
                      <a:solidFill>
                        <a:srgbClr val="97BAFF"/>
                      </a:solidFill>
                      <a:prstDash val="solid"/>
                      <a:round/>
                      <a:headEnd type="none" w="med" len="med"/>
                      <a:tailEnd type="none" w="med" len="med"/>
                    </a:lnL>
                    <a:lnR w="19050" cap="flat" cmpd="sng" algn="ctr">
                      <a:solidFill>
                        <a:srgbClr val="97BAFF"/>
                      </a:solidFill>
                      <a:prstDash val="solid"/>
                      <a:round/>
                      <a:headEnd type="none" w="med" len="med"/>
                      <a:tailEnd type="none" w="med" len="med"/>
                    </a:lnR>
                    <a:solidFill>
                      <a:srgbClr val="97BAFF">
                        <a:alpha val="20000"/>
                      </a:srgbClr>
                    </a:solidFill>
                  </a:tcPr>
                </a:tc>
                <a:extLst>
                  <a:ext uri="{0D108BD9-81ED-4DB2-BD59-A6C34878D82A}">
                    <a16:rowId xmlns:a16="http://schemas.microsoft.com/office/drawing/2014/main" val="3683518569"/>
                  </a:ext>
                </a:extLst>
              </a:tr>
              <a:tr h="320636">
                <a:tc>
                  <a:txBody>
                    <a:bodyPr/>
                    <a:lstStyle/>
                    <a:p>
                      <a:pPr algn="l">
                        <a:tabLst>
                          <a:tab pos="1074738" algn="l"/>
                        </a:tabLst>
                      </a:pPr>
                      <a:r>
                        <a:rPr lang="en-CA" sz="1200" b="1" baseline="0" dirty="0">
                          <a:latin typeface="Arial Narrow" panose="020B0606020202030204" pitchFamily="34" charset="0"/>
                        </a:rPr>
                        <a:t>AVERROES	</a:t>
                      </a:r>
                      <a:r>
                        <a:rPr lang="en-CA" sz="1200" b="0" baseline="0" dirty="0">
                          <a:latin typeface="Arial Narrow" panose="020B0606020202030204" pitchFamily="34" charset="0"/>
                        </a:rPr>
                        <a:t>Apixaban 5 mg bid*</a:t>
                      </a:r>
                      <a:endParaRPr lang="fr-CA" sz="1200" b="0" baseline="0" dirty="0">
                        <a:latin typeface="Arial Narrow" panose="020B0606020202030204" pitchFamily="34" charset="0"/>
                      </a:endParaRPr>
                    </a:p>
                  </a:txBody>
                  <a:tcPr marL="45720" marR="45720" marT="30480" marB="30480" anchor="ctr">
                    <a:lnL w="19050" cap="flat" cmpd="sng" algn="ctr">
                      <a:solidFill>
                        <a:srgbClr val="97BAFF"/>
                      </a:solidFill>
                      <a:prstDash val="solid"/>
                      <a:round/>
                      <a:headEnd type="none" w="med" len="med"/>
                      <a:tailEnd type="none" w="med" len="med"/>
                    </a:lnL>
                    <a:lnR w="19050" cap="flat" cmpd="sng" algn="ctr">
                      <a:solidFill>
                        <a:srgbClr val="97BAFF"/>
                      </a:solidFill>
                      <a:prstDash val="solid"/>
                      <a:round/>
                      <a:headEnd type="none" w="med" len="med"/>
                      <a:tailEnd type="none" w="med" len="med"/>
                    </a:lnR>
                    <a:lnB w="19050" cap="flat" cmpd="sng" algn="ctr">
                      <a:solidFill>
                        <a:srgbClr val="97BAFF"/>
                      </a:solidFill>
                      <a:prstDash val="solid"/>
                      <a:round/>
                      <a:headEnd type="none" w="med" len="med"/>
                      <a:tailEnd type="none" w="med" len="med"/>
                    </a:lnB>
                  </a:tcPr>
                </a:tc>
                <a:tc>
                  <a:txBody>
                    <a:bodyPr/>
                    <a:lstStyle/>
                    <a:p>
                      <a:pPr algn="ctr">
                        <a:tabLst>
                          <a:tab pos="1074738" algn="l"/>
                        </a:tabLst>
                      </a:pPr>
                      <a:r>
                        <a:rPr lang="fr-CA" sz="1200" b="0" baseline="0" dirty="0">
                          <a:latin typeface="Arial Narrow" panose="020B0606020202030204" pitchFamily="34" charset="0"/>
                        </a:rPr>
                        <a:t>1,897</a:t>
                      </a:r>
                    </a:p>
                  </a:txBody>
                  <a:tcPr marL="45720" marR="45720" marT="30480" marB="30480" anchor="ctr">
                    <a:lnL w="19050" cap="flat" cmpd="sng" algn="ctr">
                      <a:solidFill>
                        <a:srgbClr val="97BAFF"/>
                      </a:solidFill>
                      <a:prstDash val="solid"/>
                      <a:round/>
                      <a:headEnd type="none" w="med" len="med"/>
                      <a:tailEnd type="none" w="med" len="med"/>
                    </a:lnL>
                    <a:lnR w="19050" cap="flat" cmpd="sng" algn="ctr">
                      <a:solidFill>
                        <a:srgbClr val="97BAFF"/>
                      </a:solidFill>
                      <a:prstDash val="solid"/>
                      <a:round/>
                      <a:headEnd type="none" w="med" len="med"/>
                      <a:tailEnd type="none" w="med" len="med"/>
                    </a:lnR>
                    <a:lnB w="19050" cap="flat" cmpd="sng" algn="ctr">
                      <a:solidFill>
                        <a:srgbClr val="97BAFF"/>
                      </a:solidFill>
                      <a:prstDash val="solid"/>
                      <a:round/>
                      <a:headEnd type="none" w="med" len="med"/>
                      <a:tailEnd type="none" w="med" len="med"/>
                    </a:lnB>
                  </a:tcPr>
                </a:tc>
                <a:tc>
                  <a:txBody>
                    <a:bodyPr/>
                    <a:lstStyle/>
                    <a:p>
                      <a:pPr algn="ctr"/>
                      <a:endParaRPr lang="fr-CA" sz="1100" dirty="0">
                        <a:latin typeface="Arial Narrow" panose="020B0606020202030204" pitchFamily="34" charset="0"/>
                      </a:endParaRPr>
                    </a:p>
                  </a:txBody>
                  <a:tcPr marL="45720" marR="45720" marT="30480" marB="30480" anchor="ctr">
                    <a:lnL w="19050" cap="flat" cmpd="sng" algn="ctr">
                      <a:solidFill>
                        <a:srgbClr val="97BAFF"/>
                      </a:solidFill>
                      <a:prstDash val="solid"/>
                      <a:round/>
                      <a:headEnd type="none" w="med" len="med"/>
                      <a:tailEnd type="none" w="med" len="med"/>
                    </a:lnL>
                    <a:lnR w="19050" cap="flat" cmpd="sng" algn="ctr">
                      <a:solidFill>
                        <a:srgbClr val="97BAFF"/>
                      </a:solidFill>
                      <a:prstDash val="solid"/>
                      <a:round/>
                      <a:headEnd type="none" w="med" len="med"/>
                      <a:tailEnd type="none" w="med" len="med"/>
                    </a:lnR>
                    <a:lnB w="19050" cap="flat" cmpd="sng" algn="ctr">
                      <a:solidFill>
                        <a:srgbClr val="97BAFF"/>
                      </a:solidFill>
                      <a:prstDash val="solid"/>
                      <a:round/>
                      <a:headEnd type="none" w="med" len="med"/>
                      <a:tailEnd type="none" w="med" len="med"/>
                    </a:lnB>
                  </a:tcPr>
                </a:tc>
                <a:tc>
                  <a:txBody>
                    <a:bodyPr/>
                    <a:lstStyle/>
                    <a:p>
                      <a:pPr algn="ctr"/>
                      <a:r>
                        <a:rPr lang="en-CA" sz="1300" dirty="0">
                          <a:latin typeface="Arial Narrow" panose="020B0606020202030204" pitchFamily="34" charset="0"/>
                        </a:rPr>
                        <a:t>0,46 (0,33-0,65)</a:t>
                      </a:r>
                      <a:endParaRPr lang="fr-CA" sz="1300" dirty="0">
                        <a:latin typeface="Arial Narrow" panose="020B0606020202030204" pitchFamily="34" charset="0"/>
                      </a:endParaRPr>
                    </a:p>
                  </a:txBody>
                  <a:tcPr marL="45720" marR="45720" marT="30480" marB="30480" anchor="ctr">
                    <a:lnL w="19050" cap="flat" cmpd="sng" algn="ctr">
                      <a:solidFill>
                        <a:srgbClr val="97BAFF"/>
                      </a:solidFill>
                      <a:prstDash val="solid"/>
                      <a:round/>
                      <a:headEnd type="none" w="med" len="med"/>
                      <a:tailEnd type="none" w="med" len="med"/>
                    </a:lnL>
                    <a:lnR w="19050" cap="flat" cmpd="sng" algn="ctr">
                      <a:solidFill>
                        <a:srgbClr val="97BAFF"/>
                      </a:solidFill>
                      <a:prstDash val="solid"/>
                      <a:round/>
                      <a:headEnd type="none" w="med" len="med"/>
                      <a:tailEnd type="none" w="med" len="med"/>
                    </a:lnR>
                    <a:lnB w="19050" cap="flat" cmpd="sng" algn="ctr">
                      <a:solidFill>
                        <a:srgbClr val="97BAFF"/>
                      </a:solidFill>
                      <a:prstDash val="solid"/>
                      <a:round/>
                      <a:headEnd type="none" w="med" len="med"/>
                      <a:tailEnd type="none" w="med" len="med"/>
                    </a:lnB>
                  </a:tcPr>
                </a:tc>
                <a:extLst>
                  <a:ext uri="{0D108BD9-81ED-4DB2-BD59-A6C34878D82A}">
                    <a16:rowId xmlns:a16="http://schemas.microsoft.com/office/drawing/2014/main" val="834428814"/>
                  </a:ext>
                </a:extLst>
              </a:tr>
            </a:tbl>
          </a:graphicData>
        </a:graphic>
      </p:graphicFrame>
      <p:sp>
        <p:nvSpPr>
          <p:cNvPr id="20" name="Rectangle 10">
            <a:extLst>
              <a:ext uri="{FF2B5EF4-FFF2-40B4-BE49-F238E27FC236}">
                <a16:creationId xmlns:a16="http://schemas.microsoft.com/office/drawing/2014/main" id="{EFBD8BB7-DD59-455B-BD52-EA7D56EB5420}"/>
              </a:ext>
            </a:extLst>
          </p:cNvPr>
          <p:cNvSpPr/>
          <p:nvPr/>
        </p:nvSpPr>
        <p:spPr>
          <a:xfrm>
            <a:off x="4187825" y="5947355"/>
            <a:ext cx="2911947" cy="103965"/>
          </a:xfrm>
          <a:custGeom>
            <a:avLst/>
            <a:gdLst>
              <a:gd name="connsiteX0" fmla="*/ 0 w 5775960"/>
              <a:gd name="connsiteY0" fmla="*/ 0 h 243840"/>
              <a:gd name="connsiteX1" fmla="*/ 5775960 w 5775960"/>
              <a:gd name="connsiteY1" fmla="*/ 0 h 243840"/>
              <a:gd name="connsiteX2" fmla="*/ 5775960 w 5775960"/>
              <a:gd name="connsiteY2" fmla="*/ 243840 h 243840"/>
              <a:gd name="connsiteX3" fmla="*/ 0 w 5775960"/>
              <a:gd name="connsiteY3" fmla="*/ 243840 h 243840"/>
              <a:gd name="connsiteX4" fmla="*/ 0 w 5775960"/>
              <a:gd name="connsiteY4" fmla="*/ 0 h 243840"/>
              <a:gd name="connsiteX0" fmla="*/ 0 w 5775960"/>
              <a:gd name="connsiteY0" fmla="*/ 0 h 243840"/>
              <a:gd name="connsiteX1" fmla="*/ 5775960 w 5775960"/>
              <a:gd name="connsiteY1" fmla="*/ 0 h 243840"/>
              <a:gd name="connsiteX2" fmla="*/ 5775960 w 5775960"/>
              <a:gd name="connsiteY2" fmla="*/ 243840 h 243840"/>
              <a:gd name="connsiteX3" fmla="*/ 2895600 w 5775960"/>
              <a:gd name="connsiteY3" fmla="*/ 236220 h 243840"/>
              <a:gd name="connsiteX4" fmla="*/ 0 w 5775960"/>
              <a:gd name="connsiteY4" fmla="*/ 243840 h 243840"/>
              <a:gd name="connsiteX5" fmla="*/ 0 w 5775960"/>
              <a:gd name="connsiteY5" fmla="*/ 0 h 243840"/>
              <a:gd name="connsiteX0" fmla="*/ 2895600 w 5775960"/>
              <a:gd name="connsiteY0" fmla="*/ 236220 h 327660"/>
              <a:gd name="connsiteX1" fmla="*/ 0 w 5775960"/>
              <a:gd name="connsiteY1" fmla="*/ 243840 h 327660"/>
              <a:gd name="connsiteX2" fmla="*/ 0 w 5775960"/>
              <a:gd name="connsiteY2" fmla="*/ 0 h 327660"/>
              <a:gd name="connsiteX3" fmla="*/ 5775960 w 5775960"/>
              <a:gd name="connsiteY3" fmla="*/ 0 h 327660"/>
              <a:gd name="connsiteX4" fmla="*/ 5775960 w 5775960"/>
              <a:gd name="connsiteY4" fmla="*/ 243840 h 327660"/>
              <a:gd name="connsiteX5" fmla="*/ 2987040 w 5775960"/>
              <a:gd name="connsiteY5" fmla="*/ 327660 h 327660"/>
              <a:gd name="connsiteX0" fmla="*/ 2895600 w 5775960"/>
              <a:gd name="connsiteY0" fmla="*/ 236220 h 243840"/>
              <a:gd name="connsiteX1" fmla="*/ 0 w 5775960"/>
              <a:gd name="connsiteY1" fmla="*/ 243840 h 243840"/>
              <a:gd name="connsiteX2" fmla="*/ 0 w 5775960"/>
              <a:gd name="connsiteY2" fmla="*/ 0 h 243840"/>
              <a:gd name="connsiteX3" fmla="*/ 5775960 w 5775960"/>
              <a:gd name="connsiteY3" fmla="*/ 0 h 243840"/>
              <a:gd name="connsiteX4" fmla="*/ 5775960 w 5775960"/>
              <a:gd name="connsiteY4" fmla="*/ 243840 h 243840"/>
              <a:gd name="connsiteX0" fmla="*/ 0 w 5775960"/>
              <a:gd name="connsiteY0" fmla="*/ 243840 h 243840"/>
              <a:gd name="connsiteX1" fmla="*/ 0 w 5775960"/>
              <a:gd name="connsiteY1" fmla="*/ 0 h 243840"/>
              <a:gd name="connsiteX2" fmla="*/ 5775960 w 5775960"/>
              <a:gd name="connsiteY2" fmla="*/ 0 h 243840"/>
              <a:gd name="connsiteX3" fmla="*/ 5775960 w 5775960"/>
              <a:gd name="connsiteY3" fmla="*/ 243840 h 243840"/>
            </a:gdLst>
            <a:ahLst/>
            <a:cxnLst>
              <a:cxn ang="0">
                <a:pos x="connsiteX0" y="connsiteY0"/>
              </a:cxn>
              <a:cxn ang="0">
                <a:pos x="connsiteX1" y="connsiteY1"/>
              </a:cxn>
              <a:cxn ang="0">
                <a:pos x="connsiteX2" y="connsiteY2"/>
              </a:cxn>
              <a:cxn ang="0">
                <a:pos x="connsiteX3" y="connsiteY3"/>
              </a:cxn>
            </a:cxnLst>
            <a:rect l="l" t="t" r="r" b="b"/>
            <a:pathLst>
              <a:path w="5775960" h="243840">
                <a:moveTo>
                  <a:pt x="0" y="243840"/>
                </a:moveTo>
                <a:lnTo>
                  <a:pt x="0" y="0"/>
                </a:lnTo>
                <a:lnTo>
                  <a:pt x="5775960" y="0"/>
                </a:lnTo>
                <a:lnTo>
                  <a:pt x="5775960" y="243840"/>
                </a:ln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04355"/>
            <a:endParaRPr lang="fr-CA" dirty="0">
              <a:solidFill>
                <a:srgbClr val="FFFFFF"/>
              </a:solidFill>
              <a:latin typeface="Arial"/>
            </a:endParaRPr>
          </a:p>
        </p:txBody>
      </p:sp>
      <p:cxnSp>
        <p:nvCxnSpPr>
          <p:cNvPr id="21" name="Straight Connector 20">
            <a:extLst>
              <a:ext uri="{FF2B5EF4-FFF2-40B4-BE49-F238E27FC236}">
                <a16:creationId xmlns:a16="http://schemas.microsoft.com/office/drawing/2014/main" id="{B0276DF2-C1B4-4B96-8B78-EB06121E1902}"/>
              </a:ext>
            </a:extLst>
          </p:cNvPr>
          <p:cNvCxnSpPr/>
          <p:nvPr/>
        </p:nvCxnSpPr>
        <p:spPr>
          <a:xfrm>
            <a:off x="5625194" y="1872343"/>
            <a:ext cx="0" cy="17090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747074E2-B7FD-4B2F-BDC1-397309BD1E9B}"/>
              </a:ext>
            </a:extLst>
          </p:cNvPr>
          <p:cNvCxnSpPr/>
          <p:nvPr/>
        </p:nvCxnSpPr>
        <p:spPr>
          <a:xfrm>
            <a:off x="5156200" y="4183567"/>
            <a:ext cx="114935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7F3719EC-A7B9-4715-8368-39B40676F2B2}"/>
              </a:ext>
            </a:extLst>
          </p:cNvPr>
          <p:cNvSpPr/>
          <p:nvPr/>
        </p:nvSpPr>
        <p:spPr>
          <a:xfrm>
            <a:off x="5609319" y="4085378"/>
            <a:ext cx="98425" cy="20215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04355"/>
            <a:endParaRPr lang="fr-CA" dirty="0">
              <a:solidFill>
                <a:srgbClr val="FFFFFF"/>
              </a:solidFill>
              <a:latin typeface="Arial"/>
            </a:endParaRPr>
          </a:p>
        </p:txBody>
      </p:sp>
      <p:sp>
        <p:nvSpPr>
          <p:cNvPr id="24" name="TextBox 23">
            <a:extLst>
              <a:ext uri="{FF2B5EF4-FFF2-40B4-BE49-F238E27FC236}">
                <a16:creationId xmlns:a16="http://schemas.microsoft.com/office/drawing/2014/main" id="{1EBC7430-F509-4763-A8F3-4BFA3E95D7F8}"/>
              </a:ext>
            </a:extLst>
          </p:cNvPr>
          <p:cNvSpPr txBox="1"/>
          <p:nvPr/>
        </p:nvSpPr>
        <p:spPr>
          <a:xfrm>
            <a:off x="5453101" y="5999513"/>
            <a:ext cx="316112" cy="230832"/>
          </a:xfrm>
          <a:prstGeom prst="rect">
            <a:avLst/>
          </a:prstGeom>
          <a:noFill/>
        </p:spPr>
        <p:txBody>
          <a:bodyPr wrap="none" rtlCol="0">
            <a:spAutoFit/>
          </a:bodyPr>
          <a:lstStyle/>
          <a:p>
            <a:pPr algn="ctr" defTabSz="304355"/>
            <a:r>
              <a:rPr lang="en-CA" sz="900" b="1" dirty="0">
                <a:solidFill>
                  <a:srgbClr val="262626"/>
                </a:solidFill>
                <a:latin typeface="Arial Narrow" panose="020B0606020202030204" pitchFamily="34" charset="0"/>
              </a:rPr>
              <a:t>1,0</a:t>
            </a:r>
            <a:endParaRPr lang="fr-CA" sz="900" b="1" dirty="0">
              <a:solidFill>
                <a:srgbClr val="262626"/>
              </a:solidFill>
              <a:latin typeface="Arial Narrow" panose="020B0606020202030204" pitchFamily="34" charset="0"/>
            </a:endParaRPr>
          </a:p>
        </p:txBody>
      </p:sp>
      <p:sp>
        <p:nvSpPr>
          <p:cNvPr id="25" name="TextBox 24">
            <a:extLst>
              <a:ext uri="{FF2B5EF4-FFF2-40B4-BE49-F238E27FC236}">
                <a16:creationId xmlns:a16="http://schemas.microsoft.com/office/drawing/2014/main" id="{29C08049-E24F-4D08-BF15-4A077C6B1881}"/>
              </a:ext>
            </a:extLst>
          </p:cNvPr>
          <p:cNvSpPr txBox="1"/>
          <p:nvPr/>
        </p:nvSpPr>
        <p:spPr>
          <a:xfrm>
            <a:off x="6869860" y="6013509"/>
            <a:ext cx="402397" cy="230832"/>
          </a:xfrm>
          <a:prstGeom prst="rect">
            <a:avLst/>
          </a:prstGeom>
          <a:noFill/>
        </p:spPr>
        <p:txBody>
          <a:bodyPr wrap="square" rtlCol="0">
            <a:spAutoFit/>
          </a:bodyPr>
          <a:lstStyle/>
          <a:p>
            <a:pPr algn="ctr" defTabSz="304355"/>
            <a:r>
              <a:rPr lang="en-CA" sz="900" b="1" dirty="0">
                <a:solidFill>
                  <a:srgbClr val="262626"/>
                </a:solidFill>
                <a:latin typeface="Arial Narrow" panose="020B0606020202030204" pitchFamily="34" charset="0"/>
              </a:rPr>
              <a:t>1,5</a:t>
            </a:r>
            <a:endParaRPr lang="fr-CA" sz="900" b="1" dirty="0">
              <a:solidFill>
                <a:srgbClr val="262626"/>
              </a:solidFill>
              <a:latin typeface="Arial Narrow" panose="020B0606020202030204" pitchFamily="34" charset="0"/>
            </a:endParaRPr>
          </a:p>
        </p:txBody>
      </p:sp>
      <p:sp>
        <p:nvSpPr>
          <p:cNvPr id="32" name="TextBox 31">
            <a:extLst>
              <a:ext uri="{FF2B5EF4-FFF2-40B4-BE49-F238E27FC236}">
                <a16:creationId xmlns:a16="http://schemas.microsoft.com/office/drawing/2014/main" id="{4D7A1488-8457-4777-9AB1-99991086F838}"/>
              </a:ext>
            </a:extLst>
          </p:cNvPr>
          <p:cNvSpPr txBox="1"/>
          <p:nvPr/>
        </p:nvSpPr>
        <p:spPr>
          <a:xfrm>
            <a:off x="4066630" y="6071006"/>
            <a:ext cx="316112" cy="230832"/>
          </a:xfrm>
          <a:prstGeom prst="rect">
            <a:avLst/>
          </a:prstGeom>
          <a:noFill/>
        </p:spPr>
        <p:txBody>
          <a:bodyPr wrap="none" rtlCol="0">
            <a:spAutoFit/>
          </a:bodyPr>
          <a:lstStyle/>
          <a:p>
            <a:pPr algn="ctr" defTabSz="304355"/>
            <a:r>
              <a:rPr lang="en-CA" sz="900" b="1" dirty="0">
                <a:solidFill>
                  <a:srgbClr val="262626"/>
                </a:solidFill>
                <a:latin typeface="Arial Narrow" panose="020B0606020202030204" pitchFamily="34" charset="0"/>
              </a:rPr>
              <a:t>0,5</a:t>
            </a:r>
            <a:endParaRPr lang="fr-CA" sz="900" b="1" dirty="0">
              <a:solidFill>
                <a:srgbClr val="262626"/>
              </a:solidFill>
              <a:latin typeface="Arial Narrow" panose="020B0606020202030204" pitchFamily="34" charset="0"/>
            </a:endParaRPr>
          </a:p>
        </p:txBody>
      </p:sp>
      <p:sp>
        <p:nvSpPr>
          <p:cNvPr id="33" name="TextBox 32">
            <a:extLst>
              <a:ext uri="{FF2B5EF4-FFF2-40B4-BE49-F238E27FC236}">
                <a16:creationId xmlns:a16="http://schemas.microsoft.com/office/drawing/2014/main" id="{122168E8-8EE2-46DC-B1F0-D3175070620E}"/>
              </a:ext>
            </a:extLst>
          </p:cNvPr>
          <p:cNvSpPr txBox="1"/>
          <p:nvPr/>
        </p:nvSpPr>
        <p:spPr>
          <a:xfrm>
            <a:off x="4224687" y="6170620"/>
            <a:ext cx="1228414" cy="253916"/>
          </a:xfrm>
          <a:prstGeom prst="rect">
            <a:avLst/>
          </a:prstGeom>
          <a:noFill/>
        </p:spPr>
        <p:txBody>
          <a:bodyPr wrap="square" rtlCol="0">
            <a:spAutoFit/>
          </a:bodyPr>
          <a:lstStyle/>
          <a:p>
            <a:pPr algn="ctr" defTabSz="304355"/>
            <a:r>
              <a:rPr lang="en-CA" sz="1050" b="1" dirty="0">
                <a:solidFill>
                  <a:srgbClr val="262626"/>
                </a:solidFill>
                <a:latin typeface="Arial Narrow" panose="020B0606020202030204" pitchFamily="34" charset="0"/>
              </a:rPr>
              <a:t>En </a:t>
            </a:r>
            <a:r>
              <a:rPr lang="en-CA" sz="1050" b="1" dirty="0" err="1">
                <a:solidFill>
                  <a:srgbClr val="262626"/>
                </a:solidFill>
                <a:latin typeface="Arial Narrow" panose="020B0606020202030204" pitchFamily="34" charset="0"/>
              </a:rPr>
              <a:t>faveur</a:t>
            </a:r>
            <a:r>
              <a:rPr lang="en-CA" sz="1050" b="1" dirty="0">
                <a:solidFill>
                  <a:srgbClr val="262626"/>
                </a:solidFill>
                <a:latin typeface="Arial Narrow" panose="020B0606020202030204" pitchFamily="34" charset="0"/>
              </a:rPr>
              <a:t> de </a:t>
            </a:r>
            <a:r>
              <a:rPr lang="en-CA" sz="1050" b="1" dirty="0" err="1">
                <a:solidFill>
                  <a:srgbClr val="262626"/>
                </a:solidFill>
                <a:latin typeface="Arial Narrow" panose="020B0606020202030204" pitchFamily="34" charset="0"/>
              </a:rPr>
              <a:t>l’AOD</a:t>
            </a:r>
            <a:endParaRPr lang="fr-CA" sz="1050" b="1" dirty="0">
              <a:solidFill>
                <a:srgbClr val="262626"/>
              </a:solidFill>
              <a:latin typeface="Arial Narrow" panose="020B0606020202030204" pitchFamily="34" charset="0"/>
            </a:endParaRPr>
          </a:p>
        </p:txBody>
      </p:sp>
      <p:sp>
        <p:nvSpPr>
          <p:cNvPr id="34" name="TextBox 33">
            <a:extLst>
              <a:ext uri="{FF2B5EF4-FFF2-40B4-BE49-F238E27FC236}">
                <a16:creationId xmlns:a16="http://schemas.microsoft.com/office/drawing/2014/main" id="{917FDE78-BF9A-431D-BCFA-7F8DD3DA1CDD}"/>
              </a:ext>
            </a:extLst>
          </p:cNvPr>
          <p:cNvSpPr txBox="1"/>
          <p:nvPr/>
        </p:nvSpPr>
        <p:spPr>
          <a:xfrm>
            <a:off x="5645043" y="6170620"/>
            <a:ext cx="1273104" cy="253916"/>
          </a:xfrm>
          <a:prstGeom prst="rect">
            <a:avLst/>
          </a:prstGeom>
          <a:noFill/>
        </p:spPr>
        <p:txBody>
          <a:bodyPr wrap="none" rtlCol="0">
            <a:spAutoFit/>
          </a:bodyPr>
          <a:lstStyle/>
          <a:p>
            <a:pPr algn="ctr" defTabSz="304355"/>
            <a:r>
              <a:rPr lang="en-CA" sz="1050" b="1" dirty="0">
                <a:solidFill>
                  <a:srgbClr val="262626"/>
                </a:solidFill>
                <a:latin typeface="Arial Narrow" panose="020B0606020202030204" pitchFamily="34" charset="0"/>
              </a:rPr>
              <a:t>En </a:t>
            </a:r>
            <a:r>
              <a:rPr lang="en-CA" sz="1050" b="1" dirty="0" err="1">
                <a:solidFill>
                  <a:srgbClr val="262626"/>
                </a:solidFill>
                <a:latin typeface="Arial Narrow" panose="020B0606020202030204" pitchFamily="34" charset="0"/>
              </a:rPr>
              <a:t>faveur</a:t>
            </a:r>
            <a:r>
              <a:rPr lang="en-CA" sz="1050" b="1" dirty="0">
                <a:solidFill>
                  <a:srgbClr val="262626"/>
                </a:solidFill>
                <a:latin typeface="Arial Narrow" panose="020B0606020202030204" pitchFamily="34" charset="0"/>
              </a:rPr>
              <a:t> du </a:t>
            </a:r>
            <a:r>
              <a:rPr lang="en-CA" sz="1050" b="1" dirty="0" err="1">
                <a:solidFill>
                  <a:srgbClr val="262626"/>
                </a:solidFill>
                <a:latin typeface="Arial Narrow" panose="020B0606020202030204" pitchFamily="34" charset="0"/>
              </a:rPr>
              <a:t>témoin</a:t>
            </a:r>
            <a:endParaRPr lang="fr-CA" sz="1050" b="1" dirty="0">
              <a:solidFill>
                <a:srgbClr val="262626"/>
              </a:solidFill>
              <a:latin typeface="Arial Narrow" panose="020B0606020202030204" pitchFamily="34" charset="0"/>
            </a:endParaRPr>
          </a:p>
        </p:txBody>
      </p:sp>
      <p:cxnSp>
        <p:nvCxnSpPr>
          <p:cNvPr id="35" name="Straight Arrow Connector 34">
            <a:extLst>
              <a:ext uri="{FF2B5EF4-FFF2-40B4-BE49-F238E27FC236}">
                <a16:creationId xmlns:a16="http://schemas.microsoft.com/office/drawing/2014/main" id="{89F6B2C1-4B41-4C9B-A40E-C6A69292E173}"/>
              </a:ext>
            </a:extLst>
          </p:cNvPr>
          <p:cNvCxnSpPr/>
          <p:nvPr/>
        </p:nvCxnSpPr>
        <p:spPr>
          <a:xfrm>
            <a:off x="5964919" y="6071006"/>
            <a:ext cx="517525" cy="0"/>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DF63BEAF-EB24-42E4-98FF-061D035EE529}"/>
              </a:ext>
            </a:extLst>
          </p:cNvPr>
          <p:cNvCxnSpPr/>
          <p:nvPr/>
        </p:nvCxnSpPr>
        <p:spPr>
          <a:xfrm flipH="1">
            <a:off x="4742544" y="6071006"/>
            <a:ext cx="517525" cy="0"/>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Date Placeholder 3">
            <a:extLst>
              <a:ext uri="{FF2B5EF4-FFF2-40B4-BE49-F238E27FC236}">
                <a16:creationId xmlns:a16="http://schemas.microsoft.com/office/drawing/2014/main" id="{A26A0243-FDA6-4081-84DA-115C97A0E3B8}"/>
              </a:ext>
            </a:extLst>
          </p:cNvPr>
          <p:cNvSpPr txBox="1">
            <a:spLocks/>
          </p:cNvSpPr>
          <p:nvPr/>
        </p:nvSpPr>
        <p:spPr>
          <a:xfrm>
            <a:off x="161925" y="6394381"/>
            <a:ext cx="8273949" cy="236954"/>
          </a:xfrm>
          <a:prstGeom prst="rect">
            <a:avLst/>
          </a:prstGeom>
        </p:spPr>
        <p:txBody>
          <a:bodyPr/>
          <a:lstStyle/>
          <a:p>
            <a:pPr defTabSz="914400"/>
            <a:r>
              <a:rPr lang="en-US" sz="1200" dirty="0">
                <a:solidFill>
                  <a:schemeClr val="bg1"/>
                </a:solidFill>
                <a:latin typeface="Arial Narrow" panose="020B0606020202030204" pitchFamily="34" charset="0"/>
                <a:cs typeface="Arial" panose="020B0604020202020204" pitchFamily="34" charset="0"/>
              </a:rPr>
              <a:t>*vs. </a:t>
            </a:r>
            <a:r>
              <a:rPr lang="en-US" sz="1200" dirty="0" err="1">
                <a:solidFill>
                  <a:schemeClr val="bg1"/>
                </a:solidFill>
                <a:latin typeface="Arial Narrow" panose="020B0606020202030204" pitchFamily="34" charset="0"/>
                <a:cs typeface="Arial" panose="020B0604020202020204" pitchFamily="34" charset="0"/>
              </a:rPr>
              <a:t>aspirine</a:t>
            </a:r>
            <a:endParaRPr lang="en-US" sz="1200" dirty="0">
              <a:solidFill>
                <a:schemeClr val="bg1"/>
              </a:solidFill>
              <a:latin typeface="Arial Narrow" panose="020B0606020202030204" pitchFamily="34" charset="0"/>
              <a:cs typeface="Arial" panose="020B0604020202020204" pitchFamily="34" charset="0"/>
            </a:endParaRPr>
          </a:p>
          <a:p>
            <a:pPr defTabSz="914400"/>
            <a:r>
              <a:rPr lang="en-US" sz="1100" dirty="0" err="1">
                <a:solidFill>
                  <a:schemeClr val="bg1"/>
                </a:solidFill>
                <a:latin typeface="Arial Narrow" panose="020B0606020202030204" pitchFamily="34" charset="0"/>
                <a:cs typeface="Arial" panose="020B0604020202020204" pitchFamily="34" charset="0"/>
              </a:rPr>
              <a:t>Cité</a:t>
            </a:r>
            <a:r>
              <a:rPr lang="en-US" sz="1100" dirty="0">
                <a:solidFill>
                  <a:schemeClr val="bg1"/>
                </a:solidFill>
                <a:latin typeface="Arial Narrow" panose="020B0606020202030204" pitchFamily="34" charset="0"/>
                <a:cs typeface="Arial" panose="020B0604020202020204" pitchFamily="34" charset="0"/>
              </a:rPr>
              <a:t> </a:t>
            </a:r>
            <a:r>
              <a:rPr lang="en-US" sz="1100" dirty="0" err="1">
                <a:solidFill>
                  <a:schemeClr val="bg1"/>
                </a:solidFill>
                <a:latin typeface="Arial Narrow" panose="020B0606020202030204" pitchFamily="34" charset="0"/>
                <a:cs typeface="Arial" panose="020B0604020202020204" pitchFamily="34" charset="0"/>
              </a:rPr>
              <a:t>dans</a:t>
            </a:r>
            <a:r>
              <a:rPr lang="en-US" sz="1100" dirty="0">
                <a:solidFill>
                  <a:schemeClr val="bg1"/>
                </a:solidFill>
                <a:latin typeface="Arial Narrow" panose="020B0606020202030204" pitchFamily="34" charset="0"/>
                <a:cs typeface="Arial" panose="020B0604020202020204" pitchFamily="34" charset="0"/>
              </a:rPr>
              <a:t> Ng KH, et al. </a:t>
            </a:r>
            <a:r>
              <a:rPr lang="en-US" sz="1100" dirty="0" err="1">
                <a:solidFill>
                  <a:schemeClr val="bg1"/>
                </a:solidFill>
                <a:latin typeface="Arial Narrow" panose="020B0606020202030204" pitchFamily="34" charset="0"/>
                <a:cs typeface="Arial" panose="020B0604020202020204" pitchFamily="34" charset="0"/>
              </a:rPr>
              <a:t>Cardiol</a:t>
            </a:r>
            <a:r>
              <a:rPr lang="en-US" sz="1100" dirty="0">
                <a:solidFill>
                  <a:schemeClr val="bg1"/>
                </a:solidFill>
                <a:latin typeface="Arial Narrow" panose="020B0606020202030204" pitchFamily="34" charset="0"/>
                <a:cs typeface="Arial" panose="020B0604020202020204" pitchFamily="34" charset="0"/>
              </a:rPr>
              <a:t> </a:t>
            </a:r>
            <a:r>
              <a:rPr lang="en-US" sz="1100" dirty="0" err="1">
                <a:solidFill>
                  <a:schemeClr val="bg1"/>
                </a:solidFill>
                <a:latin typeface="Arial Narrow" panose="020B0606020202030204" pitchFamily="34" charset="0"/>
                <a:cs typeface="Arial" panose="020B0604020202020204" pitchFamily="34" charset="0"/>
              </a:rPr>
              <a:t>Ther</a:t>
            </a:r>
            <a:r>
              <a:rPr lang="en-US" sz="1100" dirty="0">
                <a:solidFill>
                  <a:schemeClr val="bg1"/>
                </a:solidFill>
                <a:latin typeface="Arial Narrow" panose="020B0606020202030204" pitchFamily="34" charset="0"/>
                <a:cs typeface="Arial" panose="020B0604020202020204" pitchFamily="34" charset="0"/>
              </a:rPr>
              <a:t> 2013 Dec; 2(2):135-49.</a:t>
            </a:r>
          </a:p>
        </p:txBody>
      </p:sp>
      <p:grpSp>
        <p:nvGrpSpPr>
          <p:cNvPr id="38" name="Group 43">
            <a:extLst>
              <a:ext uri="{FF2B5EF4-FFF2-40B4-BE49-F238E27FC236}">
                <a16:creationId xmlns:a16="http://schemas.microsoft.com/office/drawing/2014/main" id="{1ED001E0-FED0-4785-8B38-CF18644ABF86}"/>
              </a:ext>
            </a:extLst>
          </p:cNvPr>
          <p:cNvGrpSpPr/>
          <p:nvPr/>
        </p:nvGrpSpPr>
        <p:grpSpPr>
          <a:xfrm>
            <a:off x="4660900" y="1996063"/>
            <a:ext cx="1485900" cy="1596223"/>
            <a:chOff x="8191500" y="2931357"/>
            <a:chExt cx="2971800" cy="1754904"/>
          </a:xfrm>
        </p:grpSpPr>
        <p:cxnSp>
          <p:nvCxnSpPr>
            <p:cNvPr id="39" name="Straight Connector 38">
              <a:extLst>
                <a:ext uri="{FF2B5EF4-FFF2-40B4-BE49-F238E27FC236}">
                  <a16:creationId xmlns:a16="http://schemas.microsoft.com/office/drawing/2014/main" id="{CCE9253A-9F32-4D0B-958A-44C1993D33B8}"/>
                </a:ext>
              </a:extLst>
            </p:cNvPr>
            <p:cNvCxnSpPr/>
            <p:nvPr/>
          </p:nvCxnSpPr>
          <p:spPr>
            <a:xfrm>
              <a:off x="10134604" y="2931357"/>
              <a:ext cx="0" cy="175490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E8961DDF-21CC-4EEC-A062-A5A5A92874F8}"/>
                </a:ext>
              </a:extLst>
            </p:cNvPr>
            <p:cNvCxnSpPr/>
            <p:nvPr/>
          </p:nvCxnSpPr>
          <p:spPr>
            <a:xfrm>
              <a:off x="8191500" y="3073401"/>
              <a:ext cx="297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E53FD1DB-CEEC-48C8-9367-E50496B62CF9}"/>
                </a:ext>
              </a:extLst>
            </p:cNvPr>
            <p:cNvSpPr/>
            <p:nvPr/>
          </p:nvSpPr>
          <p:spPr>
            <a:xfrm>
              <a:off x="9404350" y="2965451"/>
              <a:ext cx="196850" cy="22225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04355"/>
              <a:endParaRPr lang="fr-CA" dirty="0">
                <a:solidFill>
                  <a:srgbClr val="FFFFFF"/>
                </a:solidFill>
                <a:latin typeface="Arial"/>
              </a:endParaRPr>
            </a:p>
          </p:txBody>
        </p:sp>
      </p:grpSp>
      <p:cxnSp>
        <p:nvCxnSpPr>
          <p:cNvPr id="42" name="Straight Connector 41">
            <a:extLst>
              <a:ext uri="{FF2B5EF4-FFF2-40B4-BE49-F238E27FC236}">
                <a16:creationId xmlns:a16="http://schemas.microsoft.com/office/drawing/2014/main" id="{7CF1033D-3B9E-4742-9E99-5311B8BC82E1}"/>
              </a:ext>
            </a:extLst>
          </p:cNvPr>
          <p:cNvCxnSpPr/>
          <p:nvPr/>
        </p:nvCxnSpPr>
        <p:spPr>
          <a:xfrm>
            <a:off x="5643482" y="3990975"/>
            <a:ext cx="0" cy="194290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E022BF2D-551A-4C96-AB4F-0C97BB45A99A}"/>
              </a:ext>
            </a:extLst>
          </p:cNvPr>
          <p:cNvCxnSpPr/>
          <p:nvPr/>
        </p:nvCxnSpPr>
        <p:spPr>
          <a:xfrm>
            <a:off x="4152900" y="2303063"/>
            <a:ext cx="12065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57BA5A7D-BB3B-42C6-8387-4643B3F920B6}"/>
              </a:ext>
            </a:extLst>
          </p:cNvPr>
          <p:cNvSpPr/>
          <p:nvPr/>
        </p:nvSpPr>
        <p:spPr>
          <a:xfrm>
            <a:off x="4645025" y="2204874"/>
            <a:ext cx="98425" cy="20215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04355"/>
            <a:endParaRPr lang="fr-CA" dirty="0">
              <a:solidFill>
                <a:srgbClr val="FFFFFF"/>
              </a:solidFill>
              <a:latin typeface="Arial"/>
            </a:endParaRPr>
          </a:p>
        </p:txBody>
      </p:sp>
      <p:cxnSp>
        <p:nvCxnSpPr>
          <p:cNvPr id="45" name="Straight Connector 44">
            <a:extLst>
              <a:ext uri="{FF2B5EF4-FFF2-40B4-BE49-F238E27FC236}">
                <a16:creationId xmlns:a16="http://schemas.microsoft.com/office/drawing/2014/main" id="{8155AFEF-BA54-4E56-9B31-2E586922BF5F}"/>
              </a:ext>
            </a:extLst>
          </p:cNvPr>
          <p:cNvCxnSpPr/>
          <p:nvPr/>
        </p:nvCxnSpPr>
        <p:spPr>
          <a:xfrm>
            <a:off x="4914900" y="2747563"/>
            <a:ext cx="80645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Rectangle 45">
            <a:extLst>
              <a:ext uri="{FF2B5EF4-FFF2-40B4-BE49-F238E27FC236}">
                <a16:creationId xmlns:a16="http://schemas.microsoft.com/office/drawing/2014/main" id="{6D50C411-747A-4F98-A23D-9D5C3C42783C}"/>
              </a:ext>
            </a:extLst>
          </p:cNvPr>
          <p:cNvSpPr/>
          <p:nvPr/>
        </p:nvSpPr>
        <p:spPr>
          <a:xfrm>
            <a:off x="5273675" y="2649374"/>
            <a:ext cx="98425" cy="20215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04355"/>
            <a:endParaRPr lang="fr-CA" dirty="0">
              <a:solidFill>
                <a:srgbClr val="FFFFFF"/>
              </a:solidFill>
              <a:latin typeface="Arial"/>
            </a:endParaRPr>
          </a:p>
        </p:txBody>
      </p:sp>
      <p:cxnSp>
        <p:nvCxnSpPr>
          <p:cNvPr id="47" name="Straight Connector 46">
            <a:extLst>
              <a:ext uri="{FF2B5EF4-FFF2-40B4-BE49-F238E27FC236}">
                <a16:creationId xmlns:a16="http://schemas.microsoft.com/office/drawing/2014/main" id="{3B02D201-449E-4392-BA2E-5403268709EB}"/>
              </a:ext>
            </a:extLst>
          </p:cNvPr>
          <p:cNvCxnSpPr/>
          <p:nvPr/>
        </p:nvCxnSpPr>
        <p:spPr>
          <a:xfrm>
            <a:off x="4616450" y="3090463"/>
            <a:ext cx="8763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3BAB3756-5708-4358-869A-160378239987}"/>
              </a:ext>
            </a:extLst>
          </p:cNvPr>
          <p:cNvSpPr/>
          <p:nvPr/>
        </p:nvSpPr>
        <p:spPr>
          <a:xfrm>
            <a:off x="5000625" y="2992274"/>
            <a:ext cx="98425" cy="20215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04355"/>
            <a:endParaRPr lang="fr-CA" dirty="0">
              <a:solidFill>
                <a:srgbClr val="FFFFFF"/>
              </a:solidFill>
              <a:latin typeface="Arial"/>
            </a:endParaRPr>
          </a:p>
        </p:txBody>
      </p:sp>
      <p:cxnSp>
        <p:nvCxnSpPr>
          <p:cNvPr id="49" name="Straight Connector 48">
            <a:extLst>
              <a:ext uri="{FF2B5EF4-FFF2-40B4-BE49-F238E27FC236}">
                <a16:creationId xmlns:a16="http://schemas.microsoft.com/office/drawing/2014/main" id="{5F188B90-72E3-44F5-AC20-3FA2B1C91B01}"/>
              </a:ext>
            </a:extLst>
          </p:cNvPr>
          <p:cNvCxnSpPr/>
          <p:nvPr/>
        </p:nvCxnSpPr>
        <p:spPr>
          <a:xfrm>
            <a:off x="3740150" y="3433363"/>
            <a:ext cx="889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08FBE1F0-7C58-41C1-8377-7B674A110E45}"/>
              </a:ext>
            </a:extLst>
          </p:cNvPr>
          <p:cNvSpPr/>
          <p:nvPr/>
        </p:nvSpPr>
        <p:spPr>
          <a:xfrm>
            <a:off x="4105275" y="3335174"/>
            <a:ext cx="98425" cy="20215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04355"/>
            <a:endParaRPr lang="fr-CA" dirty="0">
              <a:solidFill>
                <a:srgbClr val="FFFFFF"/>
              </a:solidFill>
              <a:latin typeface="Arial"/>
            </a:endParaRPr>
          </a:p>
        </p:txBody>
      </p:sp>
      <p:cxnSp>
        <p:nvCxnSpPr>
          <p:cNvPr id="51" name="Straight Connector 50">
            <a:extLst>
              <a:ext uri="{FF2B5EF4-FFF2-40B4-BE49-F238E27FC236}">
                <a16:creationId xmlns:a16="http://schemas.microsoft.com/office/drawing/2014/main" id="{BB677C64-7179-48CE-A09C-342551D9EFFD}"/>
              </a:ext>
            </a:extLst>
          </p:cNvPr>
          <p:cNvCxnSpPr/>
          <p:nvPr/>
        </p:nvCxnSpPr>
        <p:spPr>
          <a:xfrm>
            <a:off x="5600700" y="4380417"/>
            <a:ext cx="127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52" name="Rectangle 51">
            <a:extLst>
              <a:ext uri="{FF2B5EF4-FFF2-40B4-BE49-F238E27FC236}">
                <a16:creationId xmlns:a16="http://schemas.microsoft.com/office/drawing/2014/main" id="{1C1E413E-4EB2-48DE-A86E-0FFAC25A7770}"/>
              </a:ext>
            </a:extLst>
          </p:cNvPr>
          <p:cNvSpPr/>
          <p:nvPr/>
        </p:nvSpPr>
        <p:spPr>
          <a:xfrm>
            <a:off x="6136369" y="4282228"/>
            <a:ext cx="98425" cy="20215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04355"/>
            <a:endParaRPr lang="fr-CA" dirty="0">
              <a:solidFill>
                <a:srgbClr val="FFFFFF"/>
              </a:solidFill>
              <a:latin typeface="Arial"/>
            </a:endParaRPr>
          </a:p>
        </p:txBody>
      </p:sp>
      <p:cxnSp>
        <p:nvCxnSpPr>
          <p:cNvPr id="53" name="Straight Connector 52">
            <a:extLst>
              <a:ext uri="{FF2B5EF4-FFF2-40B4-BE49-F238E27FC236}">
                <a16:creationId xmlns:a16="http://schemas.microsoft.com/office/drawing/2014/main" id="{A912FD99-87AE-4D40-BDBD-65726F41B66D}"/>
              </a:ext>
            </a:extLst>
          </p:cNvPr>
          <p:cNvCxnSpPr/>
          <p:nvPr/>
        </p:nvCxnSpPr>
        <p:spPr>
          <a:xfrm>
            <a:off x="5359400" y="4786817"/>
            <a:ext cx="85725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54" name="Rectangle 53">
            <a:extLst>
              <a:ext uri="{FF2B5EF4-FFF2-40B4-BE49-F238E27FC236}">
                <a16:creationId xmlns:a16="http://schemas.microsoft.com/office/drawing/2014/main" id="{B5347A13-82E0-4A9F-93D4-644EC43ABCE4}"/>
              </a:ext>
            </a:extLst>
          </p:cNvPr>
          <p:cNvSpPr/>
          <p:nvPr/>
        </p:nvSpPr>
        <p:spPr>
          <a:xfrm>
            <a:off x="5723619" y="4688628"/>
            <a:ext cx="98425" cy="20215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04355"/>
            <a:endParaRPr lang="fr-CA" dirty="0">
              <a:solidFill>
                <a:srgbClr val="FFFFFF"/>
              </a:solidFill>
              <a:latin typeface="Arial"/>
            </a:endParaRPr>
          </a:p>
        </p:txBody>
      </p:sp>
      <p:cxnSp>
        <p:nvCxnSpPr>
          <p:cNvPr id="55" name="Straight Connector 54">
            <a:extLst>
              <a:ext uri="{FF2B5EF4-FFF2-40B4-BE49-F238E27FC236}">
                <a16:creationId xmlns:a16="http://schemas.microsoft.com/office/drawing/2014/main" id="{012DDB1A-916C-46C3-A0FC-437AF7F19322}"/>
              </a:ext>
            </a:extLst>
          </p:cNvPr>
          <p:cNvCxnSpPr/>
          <p:nvPr/>
        </p:nvCxnSpPr>
        <p:spPr>
          <a:xfrm>
            <a:off x="4470400" y="5136067"/>
            <a:ext cx="59055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CB453500-F996-4DF6-BC86-42E6E352E905}"/>
              </a:ext>
            </a:extLst>
          </p:cNvPr>
          <p:cNvSpPr/>
          <p:nvPr/>
        </p:nvSpPr>
        <p:spPr>
          <a:xfrm>
            <a:off x="4707619" y="5037878"/>
            <a:ext cx="98425" cy="20215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04355"/>
            <a:endParaRPr lang="fr-CA" dirty="0">
              <a:solidFill>
                <a:srgbClr val="FFFFFF"/>
              </a:solidFill>
              <a:latin typeface="Arial"/>
            </a:endParaRPr>
          </a:p>
        </p:txBody>
      </p:sp>
      <p:cxnSp>
        <p:nvCxnSpPr>
          <p:cNvPr id="57" name="Straight Connector 56">
            <a:extLst>
              <a:ext uri="{FF2B5EF4-FFF2-40B4-BE49-F238E27FC236}">
                <a16:creationId xmlns:a16="http://schemas.microsoft.com/office/drawing/2014/main" id="{4878BA16-D37E-402E-A753-757DA83DD4E1}"/>
              </a:ext>
            </a:extLst>
          </p:cNvPr>
          <p:cNvCxnSpPr/>
          <p:nvPr/>
        </p:nvCxnSpPr>
        <p:spPr>
          <a:xfrm>
            <a:off x="4883150" y="5466267"/>
            <a:ext cx="2251075" cy="0"/>
          </a:xfrm>
          <a:prstGeom prst="line">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58" name="Rectangle 57">
            <a:extLst>
              <a:ext uri="{FF2B5EF4-FFF2-40B4-BE49-F238E27FC236}">
                <a16:creationId xmlns:a16="http://schemas.microsoft.com/office/drawing/2014/main" id="{018365D8-D33F-4CB0-B08A-C4B340CF9261}"/>
              </a:ext>
            </a:extLst>
          </p:cNvPr>
          <p:cNvSpPr/>
          <p:nvPr/>
        </p:nvSpPr>
        <p:spPr>
          <a:xfrm>
            <a:off x="5964919" y="5368078"/>
            <a:ext cx="98425" cy="20215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04355"/>
            <a:endParaRPr lang="fr-CA" dirty="0">
              <a:solidFill>
                <a:srgbClr val="FF0000"/>
              </a:solidFill>
              <a:highlight>
                <a:srgbClr val="FF0000"/>
              </a:highlight>
              <a:latin typeface="Arial"/>
            </a:endParaRPr>
          </a:p>
        </p:txBody>
      </p:sp>
      <p:cxnSp>
        <p:nvCxnSpPr>
          <p:cNvPr id="59" name="Straight Connector 58">
            <a:extLst>
              <a:ext uri="{FF2B5EF4-FFF2-40B4-BE49-F238E27FC236}">
                <a16:creationId xmlns:a16="http://schemas.microsoft.com/office/drawing/2014/main" id="{DFEB002C-0E1B-4229-AB4A-E7C8C51F19B2}"/>
              </a:ext>
            </a:extLst>
          </p:cNvPr>
          <p:cNvCxnSpPr/>
          <p:nvPr/>
        </p:nvCxnSpPr>
        <p:spPr>
          <a:xfrm>
            <a:off x="5627941" y="1943100"/>
            <a:ext cx="0" cy="16383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1232B4C7-7983-4C95-B4AC-4C0FAE56BE46}"/>
              </a:ext>
            </a:extLst>
          </p:cNvPr>
          <p:cNvSpPr txBox="1"/>
          <p:nvPr/>
        </p:nvSpPr>
        <p:spPr>
          <a:xfrm>
            <a:off x="4111006" y="1255503"/>
            <a:ext cx="3435013" cy="276999"/>
          </a:xfrm>
          <a:prstGeom prst="rect">
            <a:avLst/>
          </a:prstGeom>
          <a:noFill/>
        </p:spPr>
        <p:txBody>
          <a:bodyPr wrap="square" rtlCol="0">
            <a:spAutoFit/>
          </a:bodyPr>
          <a:lstStyle/>
          <a:p>
            <a:pPr defTabSz="914400"/>
            <a:r>
              <a:rPr lang="en-CA" sz="1200" dirty="0" err="1">
                <a:solidFill>
                  <a:prstClr val="black"/>
                </a:solidFill>
                <a:latin typeface="Arial Narrow" panose="020B0606020202030204" pitchFamily="34" charset="0"/>
              </a:rPr>
              <a:t>Groupes</a:t>
            </a:r>
            <a:r>
              <a:rPr lang="en-CA" sz="1200" dirty="0">
                <a:solidFill>
                  <a:prstClr val="black"/>
                </a:solidFill>
                <a:latin typeface="Arial Narrow" panose="020B0606020202030204" pitchFamily="34" charset="0"/>
              </a:rPr>
              <a:t> </a:t>
            </a:r>
            <a:r>
              <a:rPr lang="en-CA" sz="1200" dirty="0" err="1">
                <a:solidFill>
                  <a:prstClr val="black"/>
                </a:solidFill>
                <a:latin typeface="Arial Narrow" panose="020B0606020202030204" pitchFamily="34" charset="0"/>
              </a:rPr>
              <a:t>témoins</a:t>
            </a:r>
            <a:r>
              <a:rPr lang="en-CA" sz="1200" dirty="0">
                <a:solidFill>
                  <a:prstClr val="black"/>
                </a:solidFill>
                <a:latin typeface="Arial Narrow" panose="020B0606020202030204" pitchFamily="34" charset="0"/>
              </a:rPr>
              <a:t> :     </a:t>
            </a:r>
            <a:r>
              <a:rPr lang="en-CA" sz="1200" dirty="0" err="1">
                <a:solidFill>
                  <a:prstClr val="black"/>
                </a:solidFill>
                <a:latin typeface="Arial Narrow" panose="020B0606020202030204" pitchFamily="34" charset="0"/>
              </a:rPr>
              <a:t>Warfarine</a:t>
            </a:r>
            <a:r>
              <a:rPr lang="en-CA" sz="1200" dirty="0">
                <a:solidFill>
                  <a:prstClr val="black"/>
                </a:solidFill>
                <a:latin typeface="Arial Narrow" panose="020B0606020202030204" pitchFamily="34" charset="0"/>
              </a:rPr>
              <a:t>                 AAS</a:t>
            </a:r>
          </a:p>
        </p:txBody>
      </p:sp>
      <p:sp>
        <p:nvSpPr>
          <p:cNvPr id="61" name="Rectangle 60">
            <a:extLst>
              <a:ext uri="{FF2B5EF4-FFF2-40B4-BE49-F238E27FC236}">
                <a16:creationId xmlns:a16="http://schemas.microsoft.com/office/drawing/2014/main" id="{67BC357D-89FF-402A-84D9-C4FAB9A82EF6}"/>
              </a:ext>
            </a:extLst>
          </p:cNvPr>
          <p:cNvSpPr/>
          <p:nvPr/>
        </p:nvSpPr>
        <p:spPr>
          <a:xfrm>
            <a:off x="5266062" y="1348282"/>
            <a:ext cx="91440"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04355"/>
            <a:endParaRPr lang="fr-CA" dirty="0">
              <a:solidFill>
                <a:srgbClr val="FFFFFF"/>
              </a:solidFill>
              <a:latin typeface="Arial"/>
            </a:endParaRPr>
          </a:p>
        </p:txBody>
      </p:sp>
      <p:sp>
        <p:nvSpPr>
          <p:cNvPr id="62" name="Rectangle 61">
            <a:extLst>
              <a:ext uri="{FF2B5EF4-FFF2-40B4-BE49-F238E27FC236}">
                <a16:creationId xmlns:a16="http://schemas.microsoft.com/office/drawing/2014/main" id="{0311594A-2B07-436A-B898-5105921F79E9}"/>
              </a:ext>
            </a:extLst>
          </p:cNvPr>
          <p:cNvSpPr/>
          <p:nvPr/>
        </p:nvSpPr>
        <p:spPr>
          <a:xfrm>
            <a:off x="6305550" y="1352648"/>
            <a:ext cx="176894" cy="8707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04355"/>
            <a:endParaRPr lang="fr-CA" dirty="0">
              <a:solidFill>
                <a:srgbClr val="FFFFFF"/>
              </a:solidFill>
              <a:latin typeface="Arial"/>
            </a:endParaRPr>
          </a:p>
        </p:txBody>
      </p:sp>
      <p:pic>
        <p:nvPicPr>
          <p:cNvPr id="63" name="Picture 2" descr="Image result for hyperlink icon">
            <a:hlinkClick r:id="rId5" action="ppaction://hlinksldjump"/>
            <a:extLst>
              <a:ext uri="{FF2B5EF4-FFF2-40B4-BE49-F238E27FC236}">
                <a16:creationId xmlns:a16="http://schemas.microsoft.com/office/drawing/2014/main" id="{DBD72670-782D-440D-9969-B60AE7B6A2A4}"/>
              </a:ext>
            </a:extLst>
          </p:cNvPr>
          <p:cNvPicPr>
            <a:picLocks noChangeAspect="1" noChangeArrowheads="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62560" y="5994008"/>
            <a:ext cx="274320" cy="274320"/>
          </a:xfrm>
          <a:prstGeom prst="rect">
            <a:avLst/>
          </a:prstGeom>
          <a:noFill/>
          <a:extLst>
            <a:ext uri="{909E8E84-426E-40DD-AFC4-6F175D3DCCD1}">
              <a14:hiddenFill xmlns:a14="http://schemas.microsoft.com/office/drawing/2010/main">
                <a:solidFill>
                  <a:srgbClr val="FFFFFF"/>
                </a:solidFill>
              </a14:hiddenFill>
            </a:ext>
          </a:extLst>
        </p:spPr>
      </p:pic>
      <p:pic>
        <p:nvPicPr>
          <p:cNvPr id="65" name="4E92DA43-5712-40E9-AFDC-2C1062C78C6F" descr="7646DFF2-B812-4635-AA57-5171E34E5A45@chrc">
            <a:extLst>
              <a:ext uri="{FF2B5EF4-FFF2-40B4-BE49-F238E27FC236}">
                <a16:creationId xmlns:a16="http://schemas.microsoft.com/office/drawing/2014/main" id="{669C9C99-F6BE-4562-AC58-843FFE7960C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46366" y="205884"/>
            <a:ext cx="1494821" cy="85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7637742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6448" y="1225130"/>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8545FEA6-91B3-4CEA-BDDB-78E11F2A9A3F}"/>
              </a:ext>
            </a:extLst>
          </p:cNvPr>
          <p:cNvSpPr/>
          <p:nvPr/>
        </p:nvSpPr>
        <p:spPr>
          <a:xfrm>
            <a:off x="161925" y="149061"/>
            <a:ext cx="6408319" cy="892552"/>
          </a:xfrm>
          <a:prstGeom prst="rect">
            <a:avLst/>
          </a:prstGeom>
          <a:noFill/>
        </p:spPr>
        <p:txBody>
          <a:bodyPr wrap="square">
            <a:spAutoFit/>
          </a:bodyPr>
          <a:lstStyle/>
          <a:p>
            <a:pPr lvl="0">
              <a:defRPr/>
            </a:pPr>
            <a:r>
              <a:rPr lang="en-CA" sz="2800" b="1" dirty="0">
                <a:solidFill>
                  <a:srgbClr val="183059"/>
                </a:solidFill>
                <a:latin typeface="Arial Narrow" panose="020B0606020202030204" pitchFamily="34" charset="0"/>
                <a:cs typeface="Aharoni" panose="02010803020104030203" pitchFamily="2" charset="-79"/>
              </a:rPr>
              <a:t>AVERROES : </a:t>
            </a:r>
            <a:r>
              <a:rPr lang="fr-MC" sz="2400" b="1" dirty="0">
                <a:solidFill>
                  <a:srgbClr val="1B1A5A"/>
                </a:solidFill>
                <a:latin typeface="Arial Narrow" pitchFamily="34" charset="0"/>
                <a:cs typeface="Aharoni" panose="02010803020104030203" pitchFamily="2" charset="-79"/>
              </a:rPr>
              <a:t>Au-dessus et au-dessous de 75 ans</a:t>
            </a:r>
            <a:r>
              <a:rPr lang="fr-MC" sz="2400" b="1" dirty="0">
                <a:solidFill>
                  <a:srgbClr val="1B1A5A"/>
                </a:solidFill>
                <a:latin typeface="Agency FB" panose="020B0503020202020204" pitchFamily="34" charset="0"/>
                <a:cs typeface="Aharoni" panose="02010803020104030203" pitchFamily="2" charset="-79"/>
              </a:rPr>
              <a:t>  </a:t>
            </a:r>
          </a:p>
          <a:p>
            <a:pPr lvl="0">
              <a:defRPr/>
            </a:pPr>
            <a:r>
              <a:rPr lang="fr-MC" sz="2400" b="1" dirty="0">
                <a:solidFill>
                  <a:srgbClr val="0070C0"/>
                </a:solidFill>
                <a:latin typeface="Arial Narrow" panose="020B0606020202030204" pitchFamily="34" charset="0"/>
                <a:cs typeface="Aharoni" panose="02010803020104030203" pitchFamily="2" charset="-79"/>
              </a:rPr>
              <a:t>Prévention de l’AVC</a:t>
            </a:r>
            <a:endParaRPr lang="en-CA" sz="2400" b="1" dirty="0">
              <a:solidFill>
                <a:srgbClr val="0070C0"/>
              </a:solidFill>
              <a:latin typeface="Arial Narrow" panose="020B0606020202030204" pitchFamily="34" charset="0"/>
              <a:cs typeface="Aharoni" panose="02010803020104030203" pitchFamily="2" charset="-79"/>
            </a:endParaRPr>
          </a:p>
        </p:txBody>
      </p:sp>
      <p:sp>
        <p:nvSpPr>
          <p:cNvPr id="12" name="Rectangle 11">
            <a:extLst>
              <a:ext uri="{FF2B5EF4-FFF2-40B4-BE49-F238E27FC236}">
                <a16:creationId xmlns:a16="http://schemas.microsoft.com/office/drawing/2014/main" id="{2AECBCDA-5E07-409A-8F17-E36050586DFB}"/>
              </a:ext>
            </a:extLst>
          </p:cNvPr>
          <p:cNvSpPr/>
          <p:nvPr/>
        </p:nvSpPr>
        <p:spPr>
          <a:xfrm>
            <a:off x="0" y="6401169"/>
            <a:ext cx="9144000" cy="456831"/>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13" name="Picture 12" descr="CHRC-logo_blue.png">
            <a:extLst>
              <a:ext uri="{FF2B5EF4-FFF2-40B4-BE49-F238E27FC236}">
                <a16:creationId xmlns:a16="http://schemas.microsoft.com/office/drawing/2014/main" id="{F5F338AB-7CB1-4E75-B69F-7A7105565674}"/>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206029" y="6085781"/>
            <a:ext cx="716292" cy="712746"/>
          </a:xfrm>
          <a:prstGeom prst="rect">
            <a:avLst/>
          </a:prstGeom>
        </p:spPr>
      </p:pic>
      <p:sp>
        <p:nvSpPr>
          <p:cNvPr id="37" name="Date Placeholder 3">
            <a:extLst>
              <a:ext uri="{FF2B5EF4-FFF2-40B4-BE49-F238E27FC236}">
                <a16:creationId xmlns:a16="http://schemas.microsoft.com/office/drawing/2014/main" id="{A26A0243-FDA6-4081-84DA-115C97A0E3B8}"/>
              </a:ext>
            </a:extLst>
          </p:cNvPr>
          <p:cNvSpPr txBox="1">
            <a:spLocks/>
          </p:cNvSpPr>
          <p:nvPr/>
        </p:nvSpPr>
        <p:spPr>
          <a:xfrm>
            <a:off x="161925" y="6453640"/>
            <a:ext cx="8273949" cy="236954"/>
          </a:xfrm>
          <a:prstGeom prst="rect">
            <a:avLst/>
          </a:prstGeom>
        </p:spPr>
        <p:txBody>
          <a:bodyPr/>
          <a:lstStyle/>
          <a:p>
            <a:r>
              <a:rPr lang="en-CA" sz="1050" i="1" dirty="0">
                <a:solidFill>
                  <a:prstClr val="white"/>
                </a:solidFill>
                <a:latin typeface="Arial Narrow" panose="020B0606020202030204" pitchFamily="34" charset="0"/>
              </a:rPr>
              <a:t>Age and Ageing </a:t>
            </a:r>
            <a:r>
              <a:rPr lang="en-CA" sz="1050" dirty="0">
                <a:solidFill>
                  <a:prstClr val="white"/>
                </a:solidFill>
                <a:latin typeface="Arial Narrow" panose="020B0606020202030204" pitchFamily="34" charset="0"/>
              </a:rPr>
              <a:t>2015: 0:1-7 </a:t>
            </a:r>
            <a:r>
              <a:rPr lang="en-CA" sz="1050" dirty="0" err="1">
                <a:solidFill>
                  <a:prstClr val="white"/>
                </a:solidFill>
                <a:latin typeface="Arial Narrow" panose="020B0606020202030204" pitchFamily="34" charset="0"/>
              </a:rPr>
              <a:t>doi</a:t>
            </a:r>
            <a:r>
              <a:rPr lang="en-CA" sz="1050" dirty="0">
                <a:solidFill>
                  <a:prstClr val="white"/>
                </a:solidFill>
                <a:latin typeface="Arial Narrow" panose="020B0606020202030204" pitchFamily="34" charset="0"/>
              </a:rPr>
              <a:t>: 10.1093/ageing/afv156</a:t>
            </a:r>
            <a:endParaRPr lang="en-GB" sz="1050" dirty="0">
              <a:solidFill>
                <a:prstClr val="white"/>
              </a:solidFill>
              <a:latin typeface="Arial Narrow" panose="020B0606020202030204" pitchFamily="34" charset="0"/>
            </a:endParaRPr>
          </a:p>
        </p:txBody>
      </p:sp>
      <p:grpSp>
        <p:nvGrpSpPr>
          <p:cNvPr id="180" name="Group 395">
            <a:extLst>
              <a:ext uri="{FF2B5EF4-FFF2-40B4-BE49-F238E27FC236}">
                <a16:creationId xmlns:a16="http://schemas.microsoft.com/office/drawing/2014/main" id="{A9EF6194-5F88-4936-A6A5-A82A796CA247}"/>
              </a:ext>
            </a:extLst>
          </p:cNvPr>
          <p:cNvGrpSpPr/>
          <p:nvPr/>
        </p:nvGrpSpPr>
        <p:grpSpPr>
          <a:xfrm>
            <a:off x="161925" y="1390334"/>
            <a:ext cx="8621989" cy="4041916"/>
            <a:chOff x="163730" y="1442125"/>
            <a:chExt cx="8621989" cy="4041916"/>
          </a:xfrm>
        </p:grpSpPr>
        <p:sp>
          <p:nvSpPr>
            <p:cNvPr id="181" name="AutoShape 8">
              <a:extLst>
                <a:ext uri="{FF2B5EF4-FFF2-40B4-BE49-F238E27FC236}">
                  <a16:creationId xmlns:a16="http://schemas.microsoft.com/office/drawing/2014/main" id="{A3CB6E37-2A2F-4352-8965-26E69632695D}"/>
                </a:ext>
              </a:extLst>
            </p:cNvPr>
            <p:cNvSpPr>
              <a:spLocks noChangeAspect="1" noChangeArrowheads="1" noTextEdit="1"/>
            </p:cNvSpPr>
            <p:nvPr/>
          </p:nvSpPr>
          <p:spPr bwMode="auto">
            <a:xfrm>
              <a:off x="5724525" y="2143125"/>
              <a:ext cx="2846388" cy="2098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GB" sz="2000" kern="0" dirty="0">
                <a:solidFill>
                  <a:prstClr val="black"/>
                </a:solidFill>
                <a:latin typeface="Arial Narrow" panose="020B0606020202030204" pitchFamily="34" charset="0"/>
              </a:endParaRPr>
            </a:p>
          </p:txBody>
        </p:sp>
        <p:sp>
          <p:nvSpPr>
            <p:cNvPr id="182" name="Freeform 397">
              <a:extLst>
                <a:ext uri="{FF2B5EF4-FFF2-40B4-BE49-F238E27FC236}">
                  <a16:creationId xmlns:a16="http://schemas.microsoft.com/office/drawing/2014/main" id="{92D8B80C-31C2-43D4-8186-00DDE4730E32}"/>
                </a:ext>
              </a:extLst>
            </p:cNvPr>
            <p:cNvSpPr/>
            <p:nvPr/>
          </p:nvSpPr>
          <p:spPr bwMode="auto">
            <a:xfrm>
              <a:off x="1160585" y="2046849"/>
              <a:ext cx="2947181" cy="2250831"/>
            </a:xfrm>
            <a:custGeom>
              <a:avLst/>
              <a:gdLst>
                <a:gd name="connsiteX0" fmla="*/ 0 w 2947181"/>
                <a:gd name="connsiteY0" fmla="*/ 0 h 2250831"/>
                <a:gd name="connsiteX1" fmla="*/ 0 w 2947181"/>
                <a:gd name="connsiteY1" fmla="*/ 2250831 h 2250831"/>
                <a:gd name="connsiteX2" fmla="*/ 2947181 w 2947181"/>
                <a:gd name="connsiteY2" fmla="*/ 2250831 h 2250831"/>
              </a:gdLst>
              <a:ahLst/>
              <a:cxnLst>
                <a:cxn ang="0">
                  <a:pos x="connsiteX0" y="connsiteY0"/>
                </a:cxn>
                <a:cxn ang="0">
                  <a:pos x="connsiteX1" y="connsiteY1"/>
                </a:cxn>
                <a:cxn ang="0">
                  <a:pos x="connsiteX2" y="connsiteY2"/>
                </a:cxn>
              </a:cxnLst>
              <a:rect l="l" t="t" r="r" b="b"/>
              <a:pathLst>
                <a:path w="2947181" h="2250831">
                  <a:moveTo>
                    <a:pt x="0" y="0"/>
                  </a:moveTo>
                  <a:lnTo>
                    <a:pt x="0" y="2250831"/>
                  </a:lnTo>
                  <a:lnTo>
                    <a:pt x="2947181" y="2250831"/>
                  </a:lnTo>
                </a:path>
              </a:pathLst>
            </a:custGeom>
            <a:noFill/>
            <a:ln w="28575" cap="flat" cmpd="sng" algn="ctr">
              <a:solidFill>
                <a:sysClr val="windowText" lastClr="000000"/>
              </a:solidFill>
              <a:prstDash val="solid"/>
              <a:round/>
              <a:headEnd type="none" w="med" len="med"/>
              <a:tailEnd type="none" w="med" len="med"/>
            </a:ln>
            <a:effectLst/>
          </p:spPr>
          <p:txBody>
            <a:bodyPr rtlCol="0" anchor="ctr"/>
            <a:lstStyle/>
            <a:p>
              <a:pPr algn="ctr" defTabSz="914400">
                <a:defRPr/>
              </a:pPr>
              <a:endParaRPr lang="en-GB" sz="2000" kern="0" dirty="0">
                <a:solidFill>
                  <a:prstClr val="black"/>
                </a:solidFill>
                <a:latin typeface="Arial Narrow" panose="020B0606020202030204" pitchFamily="34" charset="0"/>
              </a:endParaRPr>
            </a:p>
          </p:txBody>
        </p:sp>
        <p:sp>
          <p:nvSpPr>
            <p:cNvPr id="183" name="Freeform 398">
              <a:extLst>
                <a:ext uri="{FF2B5EF4-FFF2-40B4-BE49-F238E27FC236}">
                  <a16:creationId xmlns:a16="http://schemas.microsoft.com/office/drawing/2014/main" id="{6D6166A9-C0C1-4102-8B43-15CEB400F5D7}"/>
                </a:ext>
              </a:extLst>
            </p:cNvPr>
            <p:cNvSpPr/>
            <p:nvPr/>
          </p:nvSpPr>
          <p:spPr bwMode="auto">
            <a:xfrm>
              <a:off x="4042063" y="4296641"/>
              <a:ext cx="45719" cy="68463"/>
            </a:xfrm>
            <a:custGeom>
              <a:avLst/>
              <a:gdLst>
                <a:gd name="connsiteX0" fmla="*/ 0 w 0"/>
                <a:gd name="connsiteY0" fmla="*/ 0 h 140277"/>
                <a:gd name="connsiteX1" fmla="*/ 0 w 0"/>
                <a:gd name="connsiteY1" fmla="*/ 140277 h 140277"/>
              </a:gdLst>
              <a:ahLst/>
              <a:cxnLst>
                <a:cxn ang="0">
                  <a:pos x="connsiteX0" y="connsiteY0"/>
                </a:cxn>
                <a:cxn ang="0">
                  <a:pos x="connsiteX1" y="connsiteY1"/>
                </a:cxn>
              </a:cxnLst>
              <a:rect l="l" t="t" r="r" b="b"/>
              <a:pathLst>
                <a:path h="140277">
                  <a:moveTo>
                    <a:pt x="0" y="0"/>
                  </a:moveTo>
                  <a:lnTo>
                    <a:pt x="0" y="140277"/>
                  </a:lnTo>
                </a:path>
              </a:pathLst>
            </a:custGeom>
            <a:noFill/>
            <a:ln w="28575" cap="flat" cmpd="sng" algn="ctr">
              <a:solidFill>
                <a:sysClr val="windowText" lastClr="000000"/>
              </a:solidFill>
              <a:prstDash val="solid"/>
              <a:round/>
              <a:headEnd type="none" w="med" len="med"/>
              <a:tailEnd type="none" w="med" len="med"/>
            </a:ln>
            <a:effectLst/>
          </p:spPr>
          <p:txBody>
            <a:bodyPr rtlCol="0" anchor="ctr"/>
            <a:lstStyle/>
            <a:p>
              <a:pPr algn="ctr" defTabSz="914400">
                <a:defRPr/>
              </a:pPr>
              <a:endParaRPr lang="en-GB" sz="2000" kern="0" dirty="0">
                <a:solidFill>
                  <a:prstClr val="black"/>
                </a:solidFill>
                <a:latin typeface="Arial Narrow" panose="020B0606020202030204" pitchFamily="34" charset="0"/>
              </a:endParaRPr>
            </a:p>
          </p:txBody>
        </p:sp>
        <p:sp>
          <p:nvSpPr>
            <p:cNvPr id="184" name="Freeform 399">
              <a:extLst>
                <a:ext uri="{FF2B5EF4-FFF2-40B4-BE49-F238E27FC236}">
                  <a16:creationId xmlns:a16="http://schemas.microsoft.com/office/drawing/2014/main" id="{6DBB9620-AA9F-4332-A402-3673FBEB04F5}"/>
                </a:ext>
              </a:extLst>
            </p:cNvPr>
            <p:cNvSpPr/>
            <p:nvPr/>
          </p:nvSpPr>
          <p:spPr bwMode="auto">
            <a:xfrm>
              <a:off x="3574472" y="4296641"/>
              <a:ext cx="45719" cy="68463"/>
            </a:xfrm>
            <a:custGeom>
              <a:avLst/>
              <a:gdLst>
                <a:gd name="connsiteX0" fmla="*/ 0 w 0"/>
                <a:gd name="connsiteY0" fmla="*/ 0 h 140277"/>
                <a:gd name="connsiteX1" fmla="*/ 0 w 0"/>
                <a:gd name="connsiteY1" fmla="*/ 140277 h 140277"/>
              </a:gdLst>
              <a:ahLst/>
              <a:cxnLst>
                <a:cxn ang="0">
                  <a:pos x="connsiteX0" y="connsiteY0"/>
                </a:cxn>
                <a:cxn ang="0">
                  <a:pos x="connsiteX1" y="connsiteY1"/>
                </a:cxn>
              </a:cxnLst>
              <a:rect l="l" t="t" r="r" b="b"/>
              <a:pathLst>
                <a:path h="140277">
                  <a:moveTo>
                    <a:pt x="0" y="0"/>
                  </a:moveTo>
                  <a:lnTo>
                    <a:pt x="0" y="140277"/>
                  </a:lnTo>
                </a:path>
              </a:pathLst>
            </a:custGeom>
            <a:noFill/>
            <a:ln w="28575" cap="flat" cmpd="sng" algn="ctr">
              <a:solidFill>
                <a:sysClr val="windowText" lastClr="000000"/>
              </a:solidFill>
              <a:prstDash val="solid"/>
              <a:round/>
              <a:headEnd type="none" w="med" len="med"/>
              <a:tailEnd type="none" w="med" len="med"/>
            </a:ln>
            <a:effectLst/>
          </p:spPr>
          <p:txBody>
            <a:bodyPr rtlCol="0" anchor="ctr"/>
            <a:lstStyle/>
            <a:p>
              <a:pPr algn="ctr" defTabSz="914400">
                <a:defRPr/>
              </a:pPr>
              <a:endParaRPr lang="en-GB" sz="2000" kern="0" dirty="0">
                <a:solidFill>
                  <a:prstClr val="black"/>
                </a:solidFill>
                <a:latin typeface="Arial Narrow" panose="020B0606020202030204" pitchFamily="34" charset="0"/>
              </a:endParaRPr>
            </a:p>
          </p:txBody>
        </p:sp>
        <p:sp>
          <p:nvSpPr>
            <p:cNvPr id="185" name="Freeform 400">
              <a:extLst>
                <a:ext uri="{FF2B5EF4-FFF2-40B4-BE49-F238E27FC236}">
                  <a16:creationId xmlns:a16="http://schemas.microsoft.com/office/drawing/2014/main" id="{96CCC1F7-15DC-4B2F-A555-B5546609043A}"/>
                </a:ext>
              </a:extLst>
            </p:cNvPr>
            <p:cNvSpPr/>
            <p:nvPr/>
          </p:nvSpPr>
          <p:spPr bwMode="auto">
            <a:xfrm>
              <a:off x="3101686" y="4296641"/>
              <a:ext cx="45719" cy="68463"/>
            </a:xfrm>
            <a:custGeom>
              <a:avLst/>
              <a:gdLst>
                <a:gd name="connsiteX0" fmla="*/ 0 w 0"/>
                <a:gd name="connsiteY0" fmla="*/ 0 h 140277"/>
                <a:gd name="connsiteX1" fmla="*/ 0 w 0"/>
                <a:gd name="connsiteY1" fmla="*/ 140277 h 140277"/>
              </a:gdLst>
              <a:ahLst/>
              <a:cxnLst>
                <a:cxn ang="0">
                  <a:pos x="connsiteX0" y="connsiteY0"/>
                </a:cxn>
                <a:cxn ang="0">
                  <a:pos x="connsiteX1" y="connsiteY1"/>
                </a:cxn>
              </a:cxnLst>
              <a:rect l="l" t="t" r="r" b="b"/>
              <a:pathLst>
                <a:path h="140277">
                  <a:moveTo>
                    <a:pt x="0" y="0"/>
                  </a:moveTo>
                  <a:lnTo>
                    <a:pt x="0" y="140277"/>
                  </a:lnTo>
                </a:path>
              </a:pathLst>
            </a:custGeom>
            <a:noFill/>
            <a:ln w="28575" cap="flat" cmpd="sng" algn="ctr">
              <a:solidFill>
                <a:sysClr val="windowText" lastClr="000000"/>
              </a:solidFill>
              <a:prstDash val="solid"/>
              <a:round/>
              <a:headEnd type="none" w="med" len="med"/>
              <a:tailEnd type="none" w="med" len="med"/>
            </a:ln>
            <a:effectLst/>
          </p:spPr>
          <p:txBody>
            <a:bodyPr rtlCol="0" anchor="ctr"/>
            <a:lstStyle/>
            <a:p>
              <a:pPr algn="ctr" defTabSz="914400">
                <a:defRPr/>
              </a:pPr>
              <a:endParaRPr lang="en-GB" sz="2000" kern="0" dirty="0">
                <a:solidFill>
                  <a:prstClr val="black"/>
                </a:solidFill>
                <a:latin typeface="Arial Narrow" panose="020B0606020202030204" pitchFamily="34" charset="0"/>
              </a:endParaRPr>
            </a:p>
          </p:txBody>
        </p:sp>
        <p:sp>
          <p:nvSpPr>
            <p:cNvPr id="186" name="Freeform 401">
              <a:extLst>
                <a:ext uri="{FF2B5EF4-FFF2-40B4-BE49-F238E27FC236}">
                  <a16:creationId xmlns:a16="http://schemas.microsoft.com/office/drawing/2014/main" id="{6E9747C1-B1BD-496D-8272-8A574555D405}"/>
                </a:ext>
              </a:extLst>
            </p:cNvPr>
            <p:cNvSpPr/>
            <p:nvPr/>
          </p:nvSpPr>
          <p:spPr bwMode="auto">
            <a:xfrm>
              <a:off x="2628900" y="4296641"/>
              <a:ext cx="45719" cy="68463"/>
            </a:xfrm>
            <a:custGeom>
              <a:avLst/>
              <a:gdLst>
                <a:gd name="connsiteX0" fmla="*/ 0 w 0"/>
                <a:gd name="connsiteY0" fmla="*/ 0 h 140277"/>
                <a:gd name="connsiteX1" fmla="*/ 0 w 0"/>
                <a:gd name="connsiteY1" fmla="*/ 140277 h 140277"/>
              </a:gdLst>
              <a:ahLst/>
              <a:cxnLst>
                <a:cxn ang="0">
                  <a:pos x="connsiteX0" y="connsiteY0"/>
                </a:cxn>
                <a:cxn ang="0">
                  <a:pos x="connsiteX1" y="connsiteY1"/>
                </a:cxn>
              </a:cxnLst>
              <a:rect l="l" t="t" r="r" b="b"/>
              <a:pathLst>
                <a:path h="140277">
                  <a:moveTo>
                    <a:pt x="0" y="0"/>
                  </a:moveTo>
                  <a:lnTo>
                    <a:pt x="0" y="140277"/>
                  </a:lnTo>
                </a:path>
              </a:pathLst>
            </a:custGeom>
            <a:noFill/>
            <a:ln w="28575" cap="flat" cmpd="sng" algn="ctr">
              <a:solidFill>
                <a:sysClr val="windowText" lastClr="000000"/>
              </a:solidFill>
              <a:prstDash val="solid"/>
              <a:round/>
              <a:headEnd type="none" w="med" len="med"/>
              <a:tailEnd type="none" w="med" len="med"/>
            </a:ln>
            <a:effectLst/>
          </p:spPr>
          <p:txBody>
            <a:bodyPr rtlCol="0" anchor="ctr"/>
            <a:lstStyle/>
            <a:p>
              <a:pPr algn="ctr" defTabSz="914400">
                <a:defRPr/>
              </a:pPr>
              <a:endParaRPr lang="en-GB" sz="2000" kern="0" dirty="0">
                <a:solidFill>
                  <a:prstClr val="black"/>
                </a:solidFill>
                <a:latin typeface="Arial Narrow" panose="020B0606020202030204" pitchFamily="34" charset="0"/>
              </a:endParaRPr>
            </a:p>
          </p:txBody>
        </p:sp>
        <p:sp>
          <p:nvSpPr>
            <p:cNvPr id="187" name="Freeform 402">
              <a:extLst>
                <a:ext uri="{FF2B5EF4-FFF2-40B4-BE49-F238E27FC236}">
                  <a16:creationId xmlns:a16="http://schemas.microsoft.com/office/drawing/2014/main" id="{16291DA6-259B-43C0-85D7-BBDEFFED2653}"/>
                </a:ext>
              </a:extLst>
            </p:cNvPr>
            <p:cNvSpPr/>
            <p:nvPr/>
          </p:nvSpPr>
          <p:spPr bwMode="auto">
            <a:xfrm>
              <a:off x="2156114" y="4296641"/>
              <a:ext cx="45719" cy="68463"/>
            </a:xfrm>
            <a:custGeom>
              <a:avLst/>
              <a:gdLst>
                <a:gd name="connsiteX0" fmla="*/ 0 w 0"/>
                <a:gd name="connsiteY0" fmla="*/ 0 h 140277"/>
                <a:gd name="connsiteX1" fmla="*/ 0 w 0"/>
                <a:gd name="connsiteY1" fmla="*/ 140277 h 140277"/>
              </a:gdLst>
              <a:ahLst/>
              <a:cxnLst>
                <a:cxn ang="0">
                  <a:pos x="connsiteX0" y="connsiteY0"/>
                </a:cxn>
                <a:cxn ang="0">
                  <a:pos x="connsiteX1" y="connsiteY1"/>
                </a:cxn>
              </a:cxnLst>
              <a:rect l="l" t="t" r="r" b="b"/>
              <a:pathLst>
                <a:path h="140277">
                  <a:moveTo>
                    <a:pt x="0" y="0"/>
                  </a:moveTo>
                  <a:lnTo>
                    <a:pt x="0" y="140277"/>
                  </a:lnTo>
                </a:path>
              </a:pathLst>
            </a:custGeom>
            <a:noFill/>
            <a:ln w="28575" cap="flat" cmpd="sng" algn="ctr">
              <a:solidFill>
                <a:sysClr val="windowText" lastClr="000000"/>
              </a:solidFill>
              <a:prstDash val="solid"/>
              <a:round/>
              <a:headEnd type="none" w="med" len="med"/>
              <a:tailEnd type="none" w="med" len="med"/>
            </a:ln>
            <a:effectLst/>
          </p:spPr>
          <p:txBody>
            <a:bodyPr rtlCol="0" anchor="ctr"/>
            <a:lstStyle/>
            <a:p>
              <a:pPr algn="ctr" defTabSz="914400">
                <a:defRPr/>
              </a:pPr>
              <a:endParaRPr lang="en-GB" sz="2000" kern="0" dirty="0">
                <a:solidFill>
                  <a:prstClr val="black"/>
                </a:solidFill>
                <a:latin typeface="Arial Narrow" panose="020B0606020202030204" pitchFamily="34" charset="0"/>
              </a:endParaRPr>
            </a:p>
          </p:txBody>
        </p:sp>
        <p:sp>
          <p:nvSpPr>
            <p:cNvPr id="188" name="Freeform 403">
              <a:extLst>
                <a:ext uri="{FF2B5EF4-FFF2-40B4-BE49-F238E27FC236}">
                  <a16:creationId xmlns:a16="http://schemas.microsoft.com/office/drawing/2014/main" id="{7B1642D1-6310-40AD-A75F-A5A76E10A9E4}"/>
                </a:ext>
              </a:extLst>
            </p:cNvPr>
            <p:cNvSpPr/>
            <p:nvPr/>
          </p:nvSpPr>
          <p:spPr bwMode="auto">
            <a:xfrm>
              <a:off x="1683328" y="4296641"/>
              <a:ext cx="45719" cy="68463"/>
            </a:xfrm>
            <a:custGeom>
              <a:avLst/>
              <a:gdLst>
                <a:gd name="connsiteX0" fmla="*/ 0 w 0"/>
                <a:gd name="connsiteY0" fmla="*/ 0 h 140277"/>
                <a:gd name="connsiteX1" fmla="*/ 0 w 0"/>
                <a:gd name="connsiteY1" fmla="*/ 140277 h 140277"/>
              </a:gdLst>
              <a:ahLst/>
              <a:cxnLst>
                <a:cxn ang="0">
                  <a:pos x="connsiteX0" y="connsiteY0"/>
                </a:cxn>
                <a:cxn ang="0">
                  <a:pos x="connsiteX1" y="connsiteY1"/>
                </a:cxn>
              </a:cxnLst>
              <a:rect l="l" t="t" r="r" b="b"/>
              <a:pathLst>
                <a:path h="140277">
                  <a:moveTo>
                    <a:pt x="0" y="0"/>
                  </a:moveTo>
                  <a:lnTo>
                    <a:pt x="0" y="140277"/>
                  </a:lnTo>
                </a:path>
              </a:pathLst>
            </a:custGeom>
            <a:noFill/>
            <a:ln w="28575" cap="flat" cmpd="sng" algn="ctr">
              <a:solidFill>
                <a:sysClr val="windowText" lastClr="000000"/>
              </a:solidFill>
              <a:prstDash val="solid"/>
              <a:round/>
              <a:headEnd type="none" w="med" len="med"/>
              <a:tailEnd type="none" w="med" len="med"/>
            </a:ln>
            <a:effectLst/>
          </p:spPr>
          <p:txBody>
            <a:bodyPr rtlCol="0" anchor="ctr"/>
            <a:lstStyle/>
            <a:p>
              <a:pPr algn="ctr" defTabSz="914400">
                <a:defRPr/>
              </a:pPr>
              <a:endParaRPr lang="en-GB" sz="2000" kern="0" dirty="0">
                <a:solidFill>
                  <a:prstClr val="black"/>
                </a:solidFill>
                <a:latin typeface="Arial Narrow" panose="020B0606020202030204" pitchFamily="34" charset="0"/>
              </a:endParaRPr>
            </a:p>
          </p:txBody>
        </p:sp>
        <p:sp>
          <p:nvSpPr>
            <p:cNvPr id="189" name="Freeform 404">
              <a:extLst>
                <a:ext uri="{FF2B5EF4-FFF2-40B4-BE49-F238E27FC236}">
                  <a16:creationId xmlns:a16="http://schemas.microsoft.com/office/drawing/2014/main" id="{B3E83BD2-A0CB-4400-BBA7-397CBCC015B1}"/>
                </a:ext>
              </a:extLst>
            </p:cNvPr>
            <p:cNvSpPr/>
            <p:nvPr/>
          </p:nvSpPr>
          <p:spPr bwMode="auto">
            <a:xfrm>
              <a:off x="1210542" y="4296641"/>
              <a:ext cx="45719" cy="68463"/>
            </a:xfrm>
            <a:custGeom>
              <a:avLst/>
              <a:gdLst>
                <a:gd name="connsiteX0" fmla="*/ 0 w 0"/>
                <a:gd name="connsiteY0" fmla="*/ 0 h 140277"/>
                <a:gd name="connsiteX1" fmla="*/ 0 w 0"/>
                <a:gd name="connsiteY1" fmla="*/ 140277 h 140277"/>
              </a:gdLst>
              <a:ahLst/>
              <a:cxnLst>
                <a:cxn ang="0">
                  <a:pos x="connsiteX0" y="connsiteY0"/>
                </a:cxn>
                <a:cxn ang="0">
                  <a:pos x="connsiteX1" y="connsiteY1"/>
                </a:cxn>
              </a:cxnLst>
              <a:rect l="l" t="t" r="r" b="b"/>
              <a:pathLst>
                <a:path h="140277">
                  <a:moveTo>
                    <a:pt x="0" y="0"/>
                  </a:moveTo>
                  <a:lnTo>
                    <a:pt x="0" y="140277"/>
                  </a:lnTo>
                </a:path>
              </a:pathLst>
            </a:custGeom>
            <a:noFill/>
            <a:ln w="28575" cap="flat" cmpd="sng" algn="ctr">
              <a:solidFill>
                <a:sysClr val="windowText" lastClr="000000"/>
              </a:solidFill>
              <a:prstDash val="solid"/>
              <a:round/>
              <a:headEnd type="none" w="med" len="med"/>
              <a:tailEnd type="none" w="med" len="med"/>
            </a:ln>
            <a:effectLst/>
          </p:spPr>
          <p:txBody>
            <a:bodyPr rtlCol="0" anchor="ctr"/>
            <a:lstStyle/>
            <a:p>
              <a:pPr algn="ctr" defTabSz="914400">
                <a:defRPr/>
              </a:pPr>
              <a:endParaRPr lang="en-GB" sz="2000" kern="0" dirty="0">
                <a:solidFill>
                  <a:prstClr val="black"/>
                </a:solidFill>
                <a:latin typeface="Arial Narrow" panose="020B0606020202030204" pitchFamily="34" charset="0"/>
              </a:endParaRPr>
            </a:p>
          </p:txBody>
        </p:sp>
        <p:sp>
          <p:nvSpPr>
            <p:cNvPr id="190" name="Freeform 405">
              <a:extLst>
                <a:ext uri="{FF2B5EF4-FFF2-40B4-BE49-F238E27FC236}">
                  <a16:creationId xmlns:a16="http://schemas.microsoft.com/office/drawing/2014/main" id="{76F9A173-9046-4EC7-A58C-831BE23995B5}"/>
                </a:ext>
              </a:extLst>
            </p:cNvPr>
            <p:cNvSpPr/>
            <p:nvPr/>
          </p:nvSpPr>
          <p:spPr bwMode="auto">
            <a:xfrm rot="5400000">
              <a:off x="1103494" y="4220462"/>
              <a:ext cx="45719" cy="68463"/>
            </a:xfrm>
            <a:custGeom>
              <a:avLst/>
              <a:gdLst>
                <a:gd name="connsiteX0" fmla="*/ 0 w 0"/>
                <a:gd name="connsiteY0" fmla="*/ 0 h 140277"/>
                <a:gd name="connsiteX1" fmla="*/ 0 w 0"/>
                <a:gd name="connsiteY1" fmla="*/ 140277 h 140277"/>
              </a:gdLst>
              <a:ahLst/>
              <a:cxnLst>
                <a:cxn ang="0">
                  <a:pos x="connsiteX0" y="connsiteY0"/>
                </a:cxn>
                <a:cxn ang="0">
                  <a:pos x="connsiteX1" y="connsiteY1"/>
                </a:cxn>
              </a:cxnLst>
              <a:rect l="l" t="t" r="r" b="b"/>
              <a:pathLst>
                <a:path h="140277">
                  <a:moveTo>
                    <a:pt x="0" y="0"/>
                  </a:moveTo>
                  <a:lnTo>
                    <a:pt x="0" y="140277"/>
                  </a:lnTo>
                </a:path>
              </a:pathLst>
            </a:custGeom>
            <a:noFill/>
            <a:ln w="28575" cap="flat" cmpd="sng" algn="ctr">
              <a:solidFill>
                <a:sysClr val="windowText" lastClr="000000"/>
              </a:solidFill>
              <a:prstDash val="solid"/>
              <a:round/>
              <a:headEnd type="none" w="med" len="med"/>
              <a:tailEnd type="none" w="med" len="med"/>
            </a:ln>
            <a:effectLst/>
          </p:spPr>
          <p:txBody>
            <a:bodyPr rtlCol="0" anchor="ctr"/>
            <a:lstStyle/>
            <a:p>
              <a:pPr algn="ctr" defTabSz="914400">
                <a:defRPr/>
              </a:pPr>
              <a:endParaRPr lang="en-GB" sz="2000" kern="0" dirty="0">
                <a:solidFill>
                  <a:prstClr val="black"/>
                </a:solidFill>
                <a:latin typeface="Arial Narrow" panose="020B0606020202030204" pitchFamily="34" charset="0"/>
              </a:endParaRPr>
            </a:p>
          </p:txBody>
        </p:sp>
        <p:sp>
          <p:nvSpPr>
            <p:cNvPr id="191" name="Freeform 406">
              <a:extLst>
                <a:ext uri="{FF2B5EF4-FFF2-40B4-BE49-F238E27FC236}">
                  <a16:creationId xmlns:a16="http://schemas.microsoft.com/office/drawing/2014/main" id="{667E341B-CB6A-4A5D-841B-B0749FF7E444}"/>
                </a:ext>
              </a:extLst>
            </p:cNvPr>
            <p:cNvSpPr/>
            <p:nvPr/>
          </p:nvSpPr>
          <p:spPr bwMode="auto">
            <a:xfrm rot="5400000">
              <a:off x="1103494" y="3953999"/>
              <a:ext cx="45719" cy="68463"/>
            </a:xfrm>
            <a:custGeom>
              <a:avLst/>
              <a:gdLst>
                <a:gd name="connsiteX0" fmla="*/ 0 w 0"/>
                <a:gd name="connsiteY0" fmla="*/ 0 h 140277"/>
                <a:gd name="connsiteX1" fmla="*/ 0 w 0"/>
                <a:gd name="connsiteY1" fmla="*/ 140277 h 140277"/>
              </a:gdLst>
              <a:ahLst/>
              <a:cxnLst>
                <a:cxn ang="0">
                  <a:pos x="connsiteX0" y="connsiteY0"/>
                </a:cxn>
                <a:cxn ang="0">
                  <a:pos x="connsiteX1" y="connsiteY1"/>
                </a:cxn>
              </a:cxnLst>
              <a:rect l="l" t="t" r="r" b="b"/>
              <a:pathLst>
                <a:path h="140277">
                  <a:moveTo>
                    <a:pt x="0" y="0"/>
                  </a:moveTo>
                  <a:lnTo>
                    <a:pt x="0" y="140277"/>
                  </a:lnTo>
                </a:path>
              </a:pathLst>
            </a:custGeom>
            <a:noFill/>
            <a:ln w="28575" cap="flat" cmpd="sng" algn="ctr">
              <a:solidFill>
                <a:sysClr val="windowText" lastClr="000000"/>
              </a:solidFill>
              <a:prstDash val="solid"/>
              <a:round/>
              <a:headEnd type="none" w="med" len="med"/>
              <a:tailEnd type="none" w="med" len="med"/>
            </a:ln>
            <a:effectLst/>
          </p:spPr>
          <p:txBody>
            <a:bodyPr rtlCol="0" anchor="ctr"/>
            <a:lstStyle/>
            <a:p>
              <a:pPr algn="ctr" defTabSz="914400">
                <a:defRPr/>
              </a:pPr>
              <a:endParaRPr lang="en-GB" sz="2000" kern="0" dirty="0">
                <a:solidFill>
                  <a:prstClr val="black"/>
                </a:solidFill>
                <a:latin typeface="Arial Narrow" panose="020B0606020202030204" pitchFamily="34" charset="0"/>
              </a:endParaRPr>
            </a:p>
          </p:txBody>
        </p:sp>
        <p:sp>
          <p:nvSpPr>
            <p:cNvPr id="192" name="Freeform 407">
              <a:extLst>
                <a:ext uri="{FF2B5EF4-FFF2-40B4-BE49-F238E27FC236}">
                  <a16:creationId xmlns:a16="http://schemas.microsoft.com/office/drawing/2014/main" id="{776E50D9-F313-4E45-9ACF-DD99ECAA9080}"/>
                </a:ext>
              </a:extLst>
            </p:cNvPr>
            <p:cNvSpPr/>
            <p:nvPr/>
          </p:nvSpPr>
          <p:spPr bwMode="auto">
            <a:xfrm rot="5400000">
              <a:off x="1103494" y="3687535"/>
              <a:ext cx="45719" cy="68463"/>
            </a:xfrm>
            <a:custGeom>
              <a:avLst/>
              <a:gdLst>
                <a:gd name="connsiteX0" fmla="*/ 0 w 0"/>
                <a:gd name="connsiteY0" fmla="*/ 0 h 140277"/>
                <a:gd name="connsiteX1" fmla="*/ 0 w 0"/>
                <a:gd name="connsiteY1" fmla="*/ 140277 h 140277"/>
              </a:gdLst>
              <a:ahLst/>
              <a:cxnLst>
                <a:cxn ang="0">
                  <a:pos x="connsiteX0" y="connsiteY0"/>
                </a:cxn>
                <a:cxn ang="0">
                  <a:pos x="connsiteX1" y="connsiteY1"/>
                </a:cxn>
              </a:cxnLst>
              <a:rect l="l" t="t" r="r" b="b"/>
              <a:pathLst>
                <a:path h="140277">
                  <a:moveTo>
                    <a:pt x="0" y="0"/>
                  </a:moveTo>
                  <a:lnTo>
                    <a:pt x="0" y="140277"/>
                  </a:lnTo>
                </a:path>
              </a:pathLst>
            </a:custGeom>
            <a:noFill/>
            <a:ln w="28575" cap="flat" cmpd="sng" algn="ctr">
              <a:solidFill>
                <a:sysClr val="windowText" lastClr="000000"/>
              </a:solidFill>
              <a:prstDash val="solid"/>
              <a:round/>
              <a:headEnd type="none" w="med" len="med"/>
              <a:tailEnd type="none" w="med" len="med"/>
            </a:ln>
            <a:effectLst/>
          </p:spPr>
          <p:txBody>
            <a:bodyPr rtlCol="0" anchor="ctr"/>
            <a:lstStyle/>
            <a:p>
              <a:pPr algn="ctr" defTabSz="914400">
                <a:defRPr/>
              </a:pPr>
              <a:endParaRPr lang="en-GB" sz="2000" kern="0" dirty="0">
                <a:solidFill>
                  <a:prstClr val="black"/>
                </a:solidFill>
                <a:latin typeface="Arial Narrow" panose="020B0606020202030204" pitchFamily="34" charset="0"/>
              </a:endParaRPr>
            </a:p>
          </p:txBody>
        </p:sp>
        <p:sp>
          <p:nvSpPr>
            <p:cNvPr id="193" name="Freeform 408">
              <a:extLst>
                <a:ext uri="{FF2B5EF4-FFF2-40B4-BE49-F238E27FC236}">
                  <a16:creationId xmlns:a16="http://schemas.microsoft.com/office/drawing/2014/main" id="{935747F2-5FCB-408B-B1B4-80ABFE0DA7D5}"/>
                </a:ext>
              </a:extLst>
            </p:cNvPr>
            <p:cNvSpPr/>
            <p:nvPr/>
          </p:nvSpPr>
          <p:spPr bwMode="auto">
            <a:xfrm rot="5400000">
              <a:off x="1103494" y="3421071"/>
              <a:ext cx="45719" cy="68463"/>
            </a:xfrm>
            <a:custGeom>
              <a:avLst/>
              <a:gdLst>
                <a:gd name="connsiteX0" fmla="*/ 0 w 0"/>
                <a:gd name="connsiteY0" fmla="*/ 0 h 140277"/>
                <a:gd name="connsiteX1" fmla="*/ 0 w 0"/>
                <a:gd name="connsiteY1" fmla="*/ 140277 h 140277"/>
              </a:gdLst>
              <a:ahLst/>
              <a:cxnLst>
                <a:cxn ang="0">
                  <a:pos x="connsiteX0" y="connsiteY0"/>
                </a:cxn>
                <a:cxn ang="0">
                  <a:pos x="connsiteX1" y="connsiteY1"/>
                </a:cxn>
              </a:cxnLst>
              <a:rect l="l" t="t" r="r" b="b"/>
              <a:pathLst>
                <a:path h="140277">
                  <a:moveTo>
                    <a:pt x="0" y="0"/>
                  </a:moveTo>
                  <a:lnTo>
                    <a:pt x="0" y="140277"/>
                  </a:lnTo>
                </a:path>
              </a:pathLst>
            </a:custGeom>
            <a:noFill/>
            <a:ln w="28575" cap="flat" cmpd="sng" algn="ctr">
              <a:solidFill>
                <a:sysClr val="windowText" lastClr="000000"/>
              </a:solidFill>
              <a:prstDash val="solid"/>
              <a:round/>
              <a:headEnd type="none" w="med" len="med"/>
              <a:tailEnd type="none" w="med" len="med"/>
            </a:ln>
            <a:effectLst/>
          </p:spPr>
          <p:txBody>
            <a:bodyPr rtlCol="0" anchor="ctr"/>
            <a:lstStyle/>
            <a:p>
              <a:pPr algn="ctr" defTabSz="914400">
                <a:defRPr/>
              </a:pPr>
              <a:endParaRPr lang="en-GB" sz="2000" kern="0" dirty="0">
                <a:solidFill>
                  <a:prstClr val="black"/>
                </a:solidFill>
                <a:latin typeface="Arial Narrow" panose="020B0606020202030204" pitchFamily="34" charset="0"/>
              </a:endParaRPr>
            </a:p>
          </p:txBody>
        </p:sp>
        <p:sp>
          <p:nvSpPr>
            <p:cNvPr id="194" name="Freeform 409">
              <a:extLst>
                <a:ext uri="{FF2B5EF4-FFF2-40B4-BE49-F238E27FC236}">
                  <a16:creationId xmlns:a16="http://schemas.microsoft.com/office/drawing/2014/main" id="{3ED92229-C141-4E17-BC31-43303C23A8C9}"/>
                </a:ext>
              </a:extLst>
            </p:cNvPr>
            <p:cNvSpPr/>
            <p:nvPr/>
          </p:nvSpPr>
          <p:spPr bwMode="auto">
            <a:xfrm rot="5400000">
              <a:off x="1103494" y="3154607"/>
              <a:ext cx="45719" cy="68463"/>
            </a:xfrm>
            <a:custGeom>
              <a:avLst/>
              <a:gdLst>
                <a:gd name="connsiteX0" fmla="*/ 0 w 0"/>
                <a:gd name="connsiteY0" fmla="*/ 0 h 140277"/>
                <a:gd name="connsiteX1" fmla="*/ 0 w 0"/>
                <a:gd name="connsiteY1" fmla="*/ 140277 h 140277"/>
              </a:gdLst>
              <a:ahLst/>
              <a:cxnLst>
                <a:cxn ang="0">
                  <a:pos x="connsiteX0" y="connsiteY0"/>
                </a:cxn>
                <a:cxn ang="0">
                  <a:pos x="connsiteX1" y="connsiteY1"/>
                </a:cxn>
              </a:cxnLst>
              <a:rect l="l" t="t" r="r" b="b"/>
              <a:pathLst>
                <a:path h="140277">
                  <a:moveTo>
                    <a:pt x="0" y="0"/>
                  </a:moveTo>
                  <a:lnTo>
                    <a:pt x="0" y="140277"/>
                  </a:lnTo>
                </a:path>
              </a:pathLst>
            </a:custGeom>
            <a:noFill/>
            <a:ln w="28575" cap="flat" cmpd="sng" algn="ctr">
              <a:solidFill>
                <a:sysClr val="windowText" lastClr="000000"/>
              </a:solidFill>
              <a:prstDash val="solid"/>
              <a:round/>
              <a:headEnd type="none" w="med" len="med"/>
              <a:tailEnd type="none" w="med" len="med"/>
            </a:ln>
            <a:effectLst/>
          </p:spPr>
          <p:txBody>
            <a:bodyPr rtlCol="0" anchor="ctr"/>
            <a:lstStyle/>
            <a:p>
              <a:pPr algn="ctr" defTabSz="914400">
                <a:defRPr/>
              </a:pPr>
              <a:endParaRPr lang="en-GB" sz="2000" kern="0" dirty="0">
                <a:solidFill>
                  <a:prstClr val="black"/>
                </a:solidFill>
                <a:latin typeface="Arial Narrow" panose="020B0606020202030204" pitchFamily="34" charset="0"/>
              </a:endParaRPr>
            </a:p>
          </p:txBody>
        </p:sp>
        <p:sp>
          <p:nvSpPr>
            <p:cNvPr id="195" name="Freeform 410">
              <a:extLst>
                <a:ext uri="{FF2B5EF4-FFF2-40B4-BE49-F238E27FC236}">
                  <a16:creationId xmlns:a16="http://schemas.microsoft.com/office/drawing/2014/main" id="{F729ACCF-A0C7-447B-96A8-3D9706C144B6}"/>
                </a:ext>
              </a:extLst>
            </p:cNvPr>
            <p:cNvSpPr/>
            <p:nvPr/>
          </p:nvSpPr>
          <p:spPr bwMode="auto">
            <a:xfrm rot="5400000">
              <a:off x="1103494" y="2888143"/>
              <a:ext cx="45719" cy="68463"/>
            </a:xfrm>
            <a:custGeom>
              <a:avLst/>
              <a:gdLst>
                <a:gd name="connsiteX0" fmla="*/ 0 w 0"/>
                <a:gd name="connsiteY0" fmla="*/ 0 h 140277"/>
                <a:gd name="connsiteX1" fmla="*/ 0 w 0"/>
                <a:gd name="connsiteY1" fmla="*/ 140277 h 140277"/>
              </a:gdLst>
              <a:ahLst/>
              <a:cxnLst>
                <a:cxn ang="0">
                  <a:pos x="connsiteX0" y="connsiteY0"/>
                </a:cxn>
                <a:cxn ang="0">
                  <a:pos x="connsiteX1" y="connsiteY1"/>
                </a:cxn>
              </a:cxnLst>
              <a:rect l="l" t="t" r="r" b="b"/>
              <a:pathLst>
                <a:path h="140277">
                  <a:moveTo>
                    <a:pt x="0" y="0"/>
                  </a:moveTo>
                  <a:lnTo>
                    <a:pt x="0" y="140277"/>
                  </a:lnTo>
                </a:path>
              </a:pathLst>
            </a:custGeom>
            <a:noFill/>
            <a:ln w="28575" cap="flat" cmpd="sng" algn="ctr">
              <a:solidFill>
                <a:sysClr val="windowText" lastClr="000000"/>
              </a:solidFill>
              <a:prstDash val="solid"/>
              <a:round/>
              <a:headEnd type="none" w="med" len="med"/>
              <a:tailEnd type="none" w="med" len="med"/>
            </a:ln>
            <a:effectLst/>
          </p:spPr>
          <p:txBody>
            <a:bodyPr rtlCol="0" anchor="ctr"/>
            <a:lstStyle/>
            <a:p>
              <a:pPr algn="ctr" defTabSz="914400">
                <a:defRPr/>
              </a:pPr>
              <a:endParaRPr lang="en-GB" sz="2000" kern="0" dirty="0">
                <a:solidFill>
                  <a:prstClr val="black"/>
                </a:solidFill>
                <a:latin typeface="Arial Narrow" panose="020B0606020202030204" pitchFamily="34" charset="0"/>
              </a:endParaRPr>
            </a:p>
          </p:txBody>
        </p:sp>
        <p:sp>
          <p:nvSpPr>
            <p:cNvPr id="196" name="Freeform 411">
              <a:extLst>
                <a:ext uri="{FF2B5EF4-FFF2-40B4-BE49-F238E27FC236}">
                  <a16:creationId xmlns:a16="http://schemas.microsoft.com/office/drawing/2014/main" id="{08C885D8-8EB6-41C9-BFE3-C94A2D41F993}"/>
                </a:ext>
              </a:extLst>
            </p:cNvPr>
            <p:cNvSpPr/>
            <p:nvPr/>
          </p:nvSpPr>
          <p:spPr bwMode="auto">
            <a:xfrm rot="5400000">
              <a:off x="1103494" y="2621679"/>
              <a:ext cx="45719" cy="68463"/>
            </a:xfrm>
            <a:custGeom>
              <a:avLst/>
              <a:gdLst>
                <a:gd name="connsiteX0" fmla="*/ 0 w 0"/>
                <a:gd name="connsiteY0" fmla="*/ 0 h 140277"/>
                <a:gd name="connsiteX1" fmla="*/ 0 w 0"/>
                <a:gd name="connsiteY1" fmla="*/ 140277 h 140277"/>
              </a:gdLst>
              <a:ahLst/>
              <a:cxnLst>
                <a:cxn ang="0">
                  <a:pos x="connsiteX0" y="connsiteY0"/>
                </a:cxn>
                <a:cxn ang="0">
                  <a:pos x="connsiteX1" y="connsiteY1"/>
                </a:cxn>
              </a:cxnLst>
              <a:rect l="l" t="t" r="r" b="b"/>
              <a:pathLst>
                <a:path h="140277">
                  <a:moveTo>
                    <a:pt x="0" y="0"/>
                  </a:moveTo>
                  <a:lnTo>
                    <a:pt x="0" y="140277"/>
                  </a:lnTo>
                </a:path>
              </a:pathLst>
            </a:custGeom>
            <a:noFill/>
            <a:ln w="28575" cap="flat" cmpd="sng" algn="ctr">
              <a:solidFill>
                <a:sysClr val="windowText" lastClr="000000"/>
              </a:solidFill>
              <a:prstDash val="solid"/>
              <a:round/>
              <a:headEnd type="none" w="med" len="med"/>
              <a:tailEnd type="none" w="med" len="med"/>
            </a:ln>
            <a:effectLst/>
          </p:spPr>
          <p:txBody>
            <a:bodyPr rtlCol="0" anchor="ctr"/>
            <a:lstStyle/>
            <a:p>
              <a:pPr algn="ctr" defTabSz="914400">
                <a:defRPr/>
              </a:pPr>
              <a:endParaRPr lang="en-GB" sz="2000" kern="0" dirty="0">
                <a:solidFill>
                  <a:prstClr val="black"/>
                </a:solidFill>
                <a:latin typeface="Arial Narrow" panose="020B0606020202030204" pitchFamily="34" charset="0"/>
              </a:endParaRPr>
            </a:p>
          </p:txBody>
        </p:sp>
        <p:sp>
          <p:nvSpPr>
            <p:cNvPr id="197" name="Freeform 412">
              <a:extLst>
                <a:ext uri="{FF2B5EF4-FFF2-40B4-BE49-F238E27FC236}">
                  <a16:creationId xmlns:a16="http://schemas.microsoft.com/office/drawing/2014/main" id="{CAED2C1E-E9A1-4667-937B-283A1283B591}"/>
                </a:ext>
              </a:extLst>
            </p:cNvPr>
            <p:cNvSpPr/>
            <p:nvPr/>
          </p:nvSpPr>
          <p:spPr bwMode="auto">
            <a:xfrm rot="5400000">
              <a:off x="1103494" y="2355215"/>
              <a:ext cx="45719" cy="68463"/>
            </a:xfrm>
            <a:custGeom>
              <a:avLst/>
              <a:gdLst>
                <a:gd name="connsiteX0" fmla="*/ 0 w 0"/>
                <a:gd name="connsiteY0" fmla="*/ 0 h 140277"/>
                <a:gd name="connsiteX1" fmla="*/ 0 w 0"/>
                <a:gd name="connsiteY1" fmla="*/ 140277 h 140277"/>
              </a:gdLst>
              <a:ahLst/>
              <a:cxnLst>
                <a:cxn ang="0">
                  <a:pos x="connsiteX0" y="connsiteY0"/>
                </a:cxn>
                <a:cxn ang="0">
                  <a:pos x="connsiteX1" y="connsiteY1"/>
                </a:cxn>
              </a:cxnLst>
              <a:rect l="l" t="t" r="r" b="b"/>
              <a:pathLst>
                <a:path h="140277">
                  <a:moveTo>
                    <a:pt x="0" y="0"/>
                  </a:moveTo>
                  <a:lnTo>
                    <a:pt x="0" y="140277"/>
                  </a:lnTo>
                </a:path>
              </a:pathLst>
            </a:custGeom>
            <a:noFill/>
            <a:ln w="28575" cap="flat" cmpd="sng" algn="ctr">
              <a:solidFill>
                <a:sysClr val="windowText" lastClr="000000"/>
              </a:solidFill>
              <a:prstDash val="solid"/>
              <a:round/>
              <a:headEnd type="none" w="med" len="med"/>
              <a:tailEnd type="none" w="med" len="med"/>
            </a:ln>
            <a:effectLst/>
          </p:spPr>
          <p:txBody>
            <a:bodyPr rtlCol="0" anchor="ctr"/>
            <a:lstStyle/>
            <a:p>
              <a:pPr algn="ctr" defTabSz="914400">
                <a:defRPr/>
              </a:pPr>
              <a:endParaRPr lang="en-GB" sz="2000" kern="0" dirty="0">
                <a:solidFill>
                  <a:prstClr val="black"/>
                </a:solidFill>
                <a:latin typeface="Arial Narrow" panose="020B0606020202030204" pitchFamily="34" charset="0"/>
              </a:endParaRPr>
            </a:p>
          </p:txBody>
        </p:sp>
        <p:sp>
          <p:nvSpPr>
            <p:cNvPr id="198" name="Freeform 413">
              <a:extLst>
                <a:ext uri="{FF2B5EF4-FFF2-40B4-BE49-F238E27FC236}">
                  <a16:creationId xmlns:a16="http://schemas.microsoft.com/office/drawing/2014/main" id="{7EB5F263-44D6-4309-B66E-1F651C4522E8}"/>
                </a:ext>
              </a:extLst>
            </p:cNvPr>
            <p:cNvSpPr/>
            <p:nvPr/>
          </p:nvSpPr>
          <p:spPr bwMode="auto">
            <a:xfrm rot="5400000">
              <a:off x="1103494" y="2088751"/>
              <a:ext cx="45719" cy="68463"/>
            </a:xfrm>
            <a:custGeom>
              <a:avLst/>
              <a:gdLst>
                <a:gd name="connsiteX0" fmla="*/ 0 w 0"/>
                <a:gd name="connsiteY0" fmla="*/ 0 h 140277"/>
                <a:gd name="connsiteX1" fmla="*/ 0 w 0"/>
                <a:gd name="connsiteY1" fmla="*/ 140277 h 140277"/>
              </a:gdLst>
              <a:ahLst/>
              <a:cxnLst>
                <a:cxn ang="0">
                  <a:pos x="connsiteX0" y="connsiteY0"/>
                </a:cxn>
                <a:cxn ang="0">
                  <a:pos x="connsiteX1" y="connsiteY1"/>
                </a:cxn>
              </a:cxnLst>
              <a:rect l="l" t="t" r="r" b="b"/>
              <a:pathLst>
                <a:path h="140277">
                  <a:moveTo>
                    <a:pt x="0" y="0"/>
                  </a:moveTo>
                  <a:lnTo>
                    <a:pt x="0" y="140277"/>
                  </a:lnTo>
                </a:path>
              </a:pathLst>
            </a:custGeom>
            <a:noFill/>
            <a:ln w="28575" cap="flat" cmpd="sng" algn="ctr">
              <a:solidFill>
                <a:sysClr val="windowText" lastClr="000000"/>
              </a:solidFill>
              <a:prstDash val="solid"/>
              <a:round/>
              <a:headEnd type="none" w="med" len="med"/>
              <a:tailEnd type="none" w="med" len="med"/>
            </a:ln>
            <a:effectLst/>
          </p:spPr>
          <p:txBody>
            <a:bodyPr rtlCol="0" anchor="ctr"/>
            <a:lstStyle/>
            <a:p>
              <a:pPr algn="ctr" defTabSz="914400">
                <a:defRPr/>
              </a:pPr>
              <a:endParaRPr lang="en-GB" sz="2000" kern="0" dirty="0">
                <a:solidFill>
                  <a:prstClr val="black"/>
                </a:solidFill>
                <a:latin typeface="Arial Narrow" panose="020B0606020202030204" pitchFamily="34" charset="0"/>
              </a:endParaRPr>
            </a:p>
          </p:txBody>
        </p:sp>
        <p:sp>
          <p:nvSpPr>
            <p:cNvPr id="199" name="TextBox 198">
              <a:extLst>
                <a:ext uri="{FF2B5EF4-FFF2-40B4-BE49-F238E27FC236}">
                  <a16:creationId xmlns:a16="http://schemas.microsoft.com/office/drawing/2014/main" id="{05AA4940-786B-4635-8F83-D0D4483EC3E7}"/>
                </a:ext>
              </a:extLst>
            </p:cNvPr>
            <p:cNvSpPr txBox="1"/>
            <p:nvPr/>
          </p:nvSpPr>
          <p:spPr>
            <a:xfrm>
              <a:off x="1077332" y="4322045"/>
              <a:ext cx="266420" cy="307777"/>
            </a:xfrm>
            <a:prstGeom prst="rect">
              <a:avLst/>
            </a:prstGeom>
            <a:noFill/>
          </p:spPr>
          <p:txBody>
            <a:bodyPr wrap="none" rtlCol="0">
              <a:spAutoFit/>
            </a:bodyPr>
            <a:lstStyle/>
            <a:p>
              <a:pPr algn="ctr" defTabSz="914400">
                <a:defRPr/>
              </a:pPr>
              <a:r>
                <a:rPr lang="en-GB" sz="1400" kern="0" dirty="0">
                  <a:solidFill>
                    <a:prstClr val="black"/>
                  </a:solidFill>
                  <a:latin typeface="Arial Narrow" panose="020B0606020202030204" pitchFamily="34" charset="0"/>
                </a:rPr>
                <a:t>0</a:t>
              </a:r>
            </a:p>
          </p:txBody>
        </p:sp>
        <p:sp>
          <p:nvSpPr>
            <p:cNvPr id="200" name="TextBox 199">
              <a:extLst>
                <a:ext uri="{FF2B5EF4-FFF2-40B4-BE49-F238E27FC236}">
                  <a16:creationId xmlns:a16="http://schemas.microsoft.com/office/drawing/2014/main" id="{4E22F970-BFEF-4FF6-BCD9-35A4767B594F}"/>
                </a:ext>
              </a:extLst>
            </p:cNvPr>
            <p:cNvSpPr txBox="1"/>
            <p:nvPr/>
          </p:nvSpPr>
          <p:spPr>
            <a:xfrm>
              <a:off x="1549267" y="4322045"/>
              <a:ext cx="266420" cy="307777"/>
            </a:xfrm>
            <a:prstGeom prst="rect">
              <a:avLst/>
            </a:prstGeom>
            <a:noFill/>
          </p:spPr>
          <p:txBody>
            <a:bodyPr wrap="none" rtlCol="0">
              <a:spAutoFit/>
            </a:bodyPr>
            <a:lstStyle/>
            <a:p>
              <a:pPr algn="ctr" defTabSz="914400">
                <a:defRPr/>
              </a:pPr>
              <a:r>
                <a:rPr lang="en-GB" sz="1400" kern="0" dirty="0">
                  <a:solidFill>
                    <a:prstClr val="black"/>
                  </a:solidFill>
                  <a:latin typeface="Arial Narrow" panose="020B0606020202030204" pitchFamily="34" charset="0"/>
                </a:rPr>
                <a:t>3</a:t>
              </a:r>
            </a:p>
          </p:txBody>
        </p:sp>
        <p:sp>
          <p:nvSpPr>
            <p:cNvPr id="201" name="TextBox 200">
              <a:extLst>
                <a:ext uri="{FF2B5EF4-FFF2-40B4-BE49-F238E27FC236}">
                  <a16:creationId xmlns:a16="http://schemas.microsoft.com/office/drawing/2014/main" id="{07FDACA2-BBF0-4902-BFBC-3D6B8FDEB1CD}"/>
                </a:ext>
              </a:extLst>
            </p:cNvPr>
            <p:cNvSpPr txBox="1"/>
            <p:nvPr/>
          </p:nvSpPr>
          <p:spPr>
            <a:xfrm>
              <a:off x="2027329" y="4322045"/>
              <a:ext cx="266420" cy="307777"/>
            </a:xfrm>
            <a:prstGeom prst="rect">
              <a:avLst/>
            </a:prstGeom>
            <a:noFill/>
          </p:spPr>
          <p:txBody>
            <a:bodyPr wrap="none" rtlCol="0">
              <a:spAutoFit/>
            </a:bodyPr>
            <a:lstStyle/>
            <a:p>
              <a:pPr algn="ctr" defTabSz="914400">
                <a:defRPr/>
              </a:pPr>
              <a:r>
                <a:rPr lang="en-GB" sz="1400" kern="0" dirty="0">
                  <a:solidFill>
                    <a:prstClr val="black"/>
                  </a:solidFill>
                  <a:latin typeface="Arial Narrow" panose="020B0606020202030204" pitchFamily="34" charset="0"/>
                </a:rPr>
                <a:t>6</a:t>
              </a:r>
            </a:p>
          </p:txBody>
        </p:sp>
        <p:sp>
          <p:nvSpPr>
            <p:cNvPr id="202" name="TextBox 201">
              <a:extLst>
                <a:ext uri="{FF2B5EF4-FFF2-40B4-BE49-F238E27FC236}">
                  <a16:creationId xmlns:a16="http://schemas.microsoft.com/office/drawing/2014/main" id="{F9FE401F-A394-4C7B-8492-697FCF439DE1}"/>
                </a:ext>
              </a:extLst>
            </p:cNvPr>
            <p:cNvSpPr txBox="1"/>
            <p:nvPr/>
          </p:nvSpPr>
          <p:spPr>
            <a:xfrm>
              <a:off x="2503777" y="4322045"/>
              <a:ext cx="266420" cy="307777"/>
            </a:xfrm>
            <a:prstGeom prst="rect">
              <a:avLst/>
            </a:prstGeom>
            <a:noFill/>
          </p:spPr>
          <p:txBody>
            <a:bodyPr wrap="none" rtlCol="0">
              <a:spAutoFit/>
            </a:bodyPr>
            <a:lstStyle/>
            <a:p>
              <a:pPr algn="ctr" defTabSz="914400">
                <a:defRPr/>
              </a:pPr>
              <a:r>
                <a:rPr lang="en-GB" sz="1400" kern="0" dirty="0">
                  <a:solidFill>
                    <a:prstClr val="black"/>
                  </a:solidFill>
                  <a:latin typeface="Arial Narrow" panose="020B0606020202030204" pitchFamily="34" charset="0"/>
                </a:rPr>
                <a:t>9</a:t>
              </a:r>
            </a:p>
          </p:txBody>
        </p:sp>
        <p:sp>
          <p:nvSpPr>
            <p:cNvPr id="203" name="TextBox 202">
              <a:extLst>
                <a:ext uri="{FF2B5EF4-FFF2-40B4-BE49-F238E27FC236}">
                  <a16:creationId xmlns:a16="http://schemas.microsoft.com/office/drawing/2014/main" id="{11352DAD-6C44-451F-AF29-495485D0216D}"/>
                </a:ext>
              </a:extLst>
            </p:cNvPr>
            <p:cNvSpPr txBox="1"/>
            <p:nvPr/>
          </p:nvSpPr>
          <p:spPr>
            <a:xfrm>
              <a:off x="2922405" y="4322045"/>
              <a:ext cx="348173" cy="307777"/>
            </a:xfrm>
            <a:prstGeom prst="rect">
              <a:avLst/>
            </a:prstGeom>
            <a:noFill/>
          </p:spPr>
          <p:txBody>
            <a:bodyPr wrap="none" rtlCol="0">
              <a:spAutoFit/>
            </a:bodyPr>
            <a:lstStyle/>
            <a:p>
              <a:pPr algn="ctr" defTabSz="914400">
                <a:defRPr/>
              </a:pPr>
              <a:r>
                <a:rPr lang="en-GB" sz="1400" kern="0" dirty="0">
                  <a:solidFill>
                    <a:prstClr val="black"/>
                  </a:solidFill>
                  <a:latin typeface="Arial Narrow" panose="020B0606020202030204" pitchFamily="34" charset="0"/>
                </a:rPr>
                <a:t>12</a:t>
              </a:r>
            </a:p>
          </p:txBody>
        </p:sp>
        <p:sp>
          <p:nvSpPr>
            <p:cNvPr id="204" name="TextBox 203">
              <a:extLst>
                <a:ext uri="{FF2B5EF4-FFF2-40B4-BE49-F238E27FC236}">
                  <a16:creationId xmlns:a16="http://schemas.microsoft.com/office/drawing/2014/main" id="{A971860F-7ED9-4D23-A899-EA547D6AE205}"/>
                </a:ext>
              </a:extLst>
            </p:cNvPr>
            <p:cNvSpPr txBox="1"/>
            <p:nvPr/>
          </p:nvSpPr>
          <p:spPr>
            <a:xfrm>
              <a:off x="3389996" y="4322045"/>
              <a:ext cx="348172" cy="307777"/>
            </a:xfrm>
            <a:prstGeom prst="rect">
              <a:avLst/>
            </a:prstGeom>
            <a:noFill/>
          </p:spPr>
          <p:txBody>
            <a:bodyPr wrap="none" rtlCol="0">
              <a:spAutoFit/>
            </a:bodyPr>
            <a:lstStyle/>
            <a:p>
              <a:pPr algn="ctr" defTabSz="914400">
                <a:defRPr/>
              </a:pPr>
              <a:r>
                <a:rPr lang="en-GB" sz="1400" kern="0" dirty="0">
                  <a:solidFill>
                    <a:prstClr val="black"/>
                  </a:solidFill>
                  <a:latin typeface="Arial Narrow" panose="020B0606020202030204" pitchFamily="34" charset="0"/>
                </a:rPr>
                <a:t>15</a:t>
              </a:r>
            </a:p>
          </p:txBody>
        </p:sp>
        <p:sp>
          <p:nvSpPr>
            <p:cNvPr id="205" name="TextBox 204">
              <a:extLst>
                <a:ext uri="{FF2B5EF4-FFF2-40B4-BE49-F238E27FC236}">
                  <a16:creationId xmlns:a16="http://schemas.microsoft.com/office/drawing/2014/main" id="{143BAC63-DB17-4A4A-BAD2-0218340B04E1}"/>
                </a:ext>
              </a:extLst>
            </p:cNvPr>
            <p:cNvSpPr txBox="1"/>
            <p:nvPr/>
          </p:nvSpPr>
          <p:spPr>
            <a:xfrm>
              <a:off x="3867977" y="4322045"/>
              <a:ext cx="348173" cy="307777"/>
            </a:xfrm>
            <a:prstGeom prst="rect">
              <a:avLst/>
            </a:prstGeom>
            <a:noFill/>
          </p:spPr>
          <p:txBody>
            <a:bodyPr wrap="none" rtlCol="0">
              <a:spAutoFit/>
            </a:bodyPr>
            <a:lstStyle/>
            <a:p>
              <a:pPr algn="ctr" defTabSz="914400">
                <a:defRPr/>
              </a:pPr>
              <a:r>
                <a:rPr lang="en-GB" sz="1400" kern="0" dirty="0">
                  <a:solidFill>
                    <a:prstClr val="black"/>
                  </a:solidFill>
                  <a:latin typeface="Arial Narrow" panose="020B0606020202030204" pitchFamily="34" charset="0"/>
                </a:rPr>
                <a:t>18</a:t>
              </a:r>
            </a:p>
          </p:txBody>
        </p:sp>
        <p:sp>
          <p:nvSpPr>
            <p:cNvPr id="206" name="TextBox 205">
              <a:extLst>
                <a:ext uri="{FF2B5EF4-FFF2-40B4-BE49-F238E27FC236}">
                  <a16:creationId xmlns:a16="http://schemas.microsoft.com/office/drawing/2014/main" id="{BFAA3C3E-90F1-4EC6-BA27-F2B34CD590B3}"/>
                </a:ext>
              </a:extLst>
            </p:cNvPr>
            <p:cNvSpPr txBox="1"/>
            <p:nvPr/>
          </p:nvSpPr>
          <p:spPr>
            <a:xfrm>
              <a:off x="693990" y="4088105"/>
              <a:ext cx="471604" cy="307777"/>
            </a:xfrm>
            <a:prstGeom prst="rect">
              <a:avLst/>
            </a:prstGeom>
            <a:noFill/>
          </p:spPr>
          <p:txBody>
            <a:bodyPr wrap="none" rtlCol="0">
              <a:spAutoFit/>
            </a:bodyPr>
            <a:lstStyle/>
            <a:p>
              <a:pPr algn="ctr" defTabSz="914400">
                <a:defRPr/>
              </a:pPr>
              <a:r>
                <a:rPr lang="en-GB" sz="1400" kern="0" dirty="0">
                  <a:solidFill>
                    <a:prstClr val="black"/>
                  </a:solidFill>
                  <a:latin typeface="Arial Narrow" panose="020B0606020202030204" pitchFamily="34" charset="0"/>
                </a:rPr>
                <a:t>0.00</a:t>
              </a:r>
            </a:p>
          </p:txBody>
        </p:sp>
        <p:sp>
          <p:nvSpPr>
            <p:cNvPr id="207" name="TextBox 206">
              <a:extLst>
                <a:ext uri="{FF2B5EF4-FFF2-40B4-BE49-F238E27FC236}">
                  <a16:creationId xmlns:a16="http://schemas.microsoft.com/office/drawing/2014/main" id="{F5054E23-726F-403D-9637-316D9F9A69EE}"/>
                </a:ext>
              </a:extLst>
            </p:cNvPr>
            <p:cNvSpPr txBox="1"/>
            <p:nvPr/>
          </p:nvSpPr>
          <p:spPr>
            <a:xfrm>
              <a:off x="693990" y="3820836"/>
              <a:ext cx="471604" cy="307777"/>
            </a:xfrm>
            <a:prstGeom prst="rect">
              <a:avLst/>
            </a:prstGeom>
            <a:noFill/>
          </p:spPr>
          <p:txBody>
            <a:bodyPr wrap="none" rtlCol="0">
              <a:spAutoFit/>
            </a:bodyPr>
            <a:lstStyle/>
            <a:p>
              <a:pPr algn="ctr" defTabSz="914400">
                <a:defRPr/>
              </a:pPr>
              <a:r>
                <a:rPr lang="en-GB" sz="1400" kern="0" dirty="0">
                  <a:solidFill>
                    <a:prstClr val="black"/>
                  </a:solidFill>
                  <a:latin typeface="Arial Narrow" panose="020B0606020202030204" pitchFamily="34" charset="0"/>
                </a:rPr>
                <a:t>0.01</a:t>
              </a:r>
            </a:p>
          </p:txBody>
        </p:sp>
        <p:sp>
          <p:nvSpPr>
            <p:cNvPr id="208" name="TextBox 207">
              <a:extLst>
                <a:ext uri="{FF2B5EF4-FFF2-40B4-BE49-F238E27FC236}">
                  <a16:creationId xmlns:a16="http://schemas.microsoft.com/office/drawing/2014/main" id="{F50E61A6-7A45-4AD9-84AD-392BDB000937}"/>
                </a:ext>
              </a:extLst>
            </p:cNvPr>
            <p:cNvSpPr txBox="1"/>
            <p:nvPr/>
          </p:nvSpPr>
          <p:spPr>
            <a:xfrm>
              <a:off x="693989" y="3553567"/>
              <a:ext cx="471604" cy="307777"/>
            </a:xfrm>
            <a:prstGeom prst="rect">
              <a:avLst/>
            </a:prstGeom>
            <a:noFill/>
          </p:spPr>
          <p:txBody>
            <a:bodyPr wrap="none" rtlCol="0">
              <a:spAutoFit/>
            </a:bodyPr>
            <a:lstStyle/>
            <a:p>
              <a:pPr algn="ctr" defTabSz="914400">
                <a:defRPr/>
              </a:pPr>
              <a:r>
                <a:rPr lang="en-GB" sz="1400" kern="0" dirty="0">
                  <a:solidFill>
                    <a:prstClr val="black"/>
                  </a:solidFill>
                  <a:latin typeface="Arial Narrow" panose="020B0606020202030204" pitchFamily="34" charset="0"/>
                </a:rPr>
                <a:t>0.02</a:t>
              </a:r>
            </a:p>
          </p:txBody>
        </p:sp>
        <p:sp>
          <p:nvSpPr>
            <p:cNvPr id="209" name="TextBox 208">
              <a:extLst>
                <a:ext uri="{FF2B5EF4-FFF2-40B4-BE49-F238E27FC236}">
                  <a16:creationId xmlns:a16="http://schemas.microsoft.com/office/drawing/2014/main" id="{02D3C7B4-9A8F-4711-81A5-3F36304DD4B9}"/>
                </a:ext>
              </a:extLst>
            </p:cNvPr>
            <p:cNvSpPr txBox="1"/>
            <p:nvPr/>
          </p:nvSpPr>
          <p:spPr>
            <a:xfrm>
              <a:off x="693989" y="3286299"/>
              <a:ext cx="471604" cy="307777"/>
            </a:xfrm>
            <a:prstGeom prst="rect">
              <a:avLst/>
            </a:prstGeom>
            <a:noFill/>
          </p:spPr>
          <p:txBody>
            <a:bodyPr wrap="none" rtlCol="0">
              <a:spAutoFit/>
            </a:bodyPr>
            <a:lstStyle/>
            <a:p>
              <a:pPr algn="ctr" defTabSz="914400">
                <a:defRPr/>
              </a:pPr>
              <a:r>
                <a:rPr lang="en-GB" sz="1400" kern="0" dirty="0">
                  <a:solidFill>
                    <a:prstClr val="black"/>
                  </a:solidFill>
                  <a:latin typeface="Arial Narrow" panose="020B0606020202030204" pitchFamily="34" charset="0"/>
                </a:rPr>
                <a:t>0.03</a:t>
              </a:r>
            </a:p>
          </p:txBody>
        </p:sp>
        <p:sp>
          <p:nvSpPr>
            <p:cNvPr id="210" name="TextBox 209">
              <a:extLst>
                <a:ext uri="{FF2B5EF4-FFF2-40B4-BE49-F238E27FC236}">
                  <a16:creationId xmlns:a16="http://schemas.microsoft.com/office/drawing/2014/main" id="{0155754F-74EA-4F83-8DDD-EABB935851E8}"/>
                </a:ext>
              </a:extLst>
            </p:cNvPr>
            <p:cNvSpPr txBox="1"/>
            <p:nvPr/>
          </p:nvSpPr>
          <p:spPr>
            <a:xfrm>
              <a:off x="693989" y="3019030"/>
              <a:ext cx="471604" cy="307777"/>
            </a:xfrm>
            <a:prstGeom prst="rect">
              <a:avLst/>
            </a:prstGeom>
            <a:noFill/>
          </p:spPr>
          <p:txBody>
            <a:bodyPr wrap="none" rtlCol="0">
              <a:spAutoFit/>
            </a:bodyPr>
            <a:lstStyle/>
            <a:p>
              <a:pPr algn="ctr" defTabSz="914400">
                <a:defRPr/>
              </a:pPr>
              <a:r>
                <a:rPr lang="en-GB" sz="1400" kern="0" dirty="0">
                  <a:solidFill>
                    <a:prstClr val="black"/>
                  </a:solidFill>
                  <a:latin typeface="Arial Narrow" panose="020B0606020202030204" pitchFamily="34" charset="0"/>
                </a:rPr>
                <a:t>0.04</a:t>
              </a:r>
            </a:p>
          </p:txBody>
        </p:sp>
        <p:sp>
          <p:nvSpPr>
            <p:cNvPr id="211" name="TextBox 210">
              <a:extLst>
                <a:ext uri="{FF2B5EF4-FFF2-40B4-BE49-F238E27FC236}">
                  <a16:creationId xmlns:a16="http://schemas.microsoft.com/office/drawing/2014/main" id="{10D5C69D-4869-43BA-8E56-2351C5FA7785}"/>
                </a:ext>
              </a:extLst>
            </p:cNvPr>
            <p:cNvSpPr txBox="1"/>
            <p:nvPr/>
          </p:nvSpPr>
          <p:spPr>
            <a:xfrm>
              <a:off x="693989" y="2751761"/>
              <a:ext cx="471604" cy="307777"/>
            </a:xfrm>
            <a:prstGeom prst="rect">
              <a:avLst/>
            </a:prstGeom>
            <a:noFill/>
          </p:spPr>
          <p:txBody>
            <a:bodyPr wrap="none" rtlCol="0">
              <a:spAutoFit/>
            </a:bodyPr>
            <a:lstStyle/>
            <a:p>
              <a:pPr algn="ctr" defTabSz="914400">
                <a:defRPr/>
              </a:pPr>
              <a:r>
                <a:rPr lang="en-GB" sz="1400" kern="0" dirty="0">
                  <a:solidFill>
                    <a:prstClr val="black"/>
                  </a:solidFill>
                  <a:latin typeface="Arial Narrow" panose="020B0606020202030204" pitchFamily="34" charset="0"/>
                </a:rPr>
                <a:t>0.05</a:t>
              </a:r>
            </a:p>
          </p:txBody>
        </p:sp>
        <p:sp>
          <p:nvSpPr>
            <p:cNvPr id="212" name="TextBox 211">
              <a:extLst>
                <a:ext uri="{FF2B5EF4-FFF2-40B4-BE49-F238E27FC236}">
                  <a16:creationId xmlns:a16="http://schemas.microsoft.com/office/drawing/2014/main" id="{546D78F9-2219-4E70-86F4-282BD808E01E}"/>
                </a:ext>
              </a:extLst>
            </p:cNvPr>
            <p:cNvSpPr txBox="1"/>
            <p:nvPr/>
          </p:nvSpPr>
          <p:spPr>
            <a:xfrm>
              <a:off x="693989" y="2484493"/>
              <a:ext cx="471604" cy="307777"/>
            </a:xfrm>
            <a:prstGeom prst="rect">
              <a:avLst/>
            </a:prstGeom>
            <a:noFill/>
          </p:spPr>
          <p:txBody>
            <a:bodyPr wrap="none" rtlCol="0">
              <a:spAutoFit/>
            </a:bodyPr>
            <a:lstStyle/>
            <a:p>
              <a:pPr algn="ctr" defTabSz="914400">
                <a:defRPr/>
              </a:pPr>
              <a:r>
                <a:rPr lang="en-GB" sz="1400" kern="0" dirty="0">
                  <a:solidFill>
                    <a:prstClr val="black"/>
                  </a:solidFill>
                  <a:latin typeface="Arial Narrow" panose="020B0606020202030204" pitchFamily="34" charset="0"/>
                </a:rPr>
                <a:t>0.06</a:t>
              </a:r>
            </a:p>
          </p:txBody>
        </p:sp>
        <p:sp>
          <p:nvSpPr>
            <p:cNvPr id="213" name="TextBox 212">
              <a:extLst>
                <a:ext uri="{FF2B5EF4-FFF2-40B4-BE49-F238E27FC236}">
                  <a16:creationId xmlns:a16="http://schemas.microsoft.com/office/drawing/2014/main" id="{DF9EA98C-7ABA-4CA8-B616-7FF57CB4CB03}"/>
                </a:ext>
              </a:extLst>
            </p:cNvPr>
            <p:cNvSpPr txBox="1"/>
            <p:nvPr/>
          </p:nvSpPr>
          <p:spPr>
            <a:xfrm>
              <a:off x="693989" y="2217225"/>
              <a:ext cx="471604" cy="307777"/>
            </a:xfrm>
            <a:prstGeom prst="rect">
              <a:avLst/>
            </a:prstGeom>
            <a:noFill/>
          </p:spPr>
          <p:txBody>
            <a:bodyPr wrap="none" rtlCol="0">
              <a:spAutoFit/>
            </a:bodyPr>
            <a:lstStyle/>
            <a:p>
              <a:pPr algn="ctr" defTabSz="914400">
                <a:defRPr/>
              </a:pPr>
              <a:r>
                <a:rPr lang="en-GB" sz="1400" kern="0" dirty="0">
                  <a:solidFill>
                    <a:prstClr val="black"/>
                  </a:solidFill>
                  <a:latin typeface="Arial Narrow" panose="020B0606020202030204" pitchFamily="34" charset="0"/>
                </a:rPr>
                <a:t>0.07</a:t>
              </a:r>
            </a:p>
          </p:txBody>
        </p:sp>
        <p:sp>
          <p:nvSpPr>
            <p:cNvPr id="214" name="TextBox 213">
              <a:extLst>
                <a:ext uri="{FF2B5EF4-FFF2-40B4-BE49-F238E27FC236}">
                  <a16:creationId xmlns:a16="http://schemas.microsoft.com/office/drawing/2014/main" id="{0F02C686-22A0-4524-B98D-EFE873BD4891}"/>
                </a:ext>
              </a:extLst>
            </p:cNvPr>
            <p:cNvSpPr txBox="1"/>
            <p:nvPr/>
          </p:nvSpPr>
          <p:spPr>
            <a:xfrm>
              <a:off x="693989" y="1949957"/>
              <a:ext cx="471604" cy="307777"/>
            </a:xfrm>
            <a:prstGeom prst="rect">
              <a:avLst/>
            </a:prstGeom>
            <a:noFill/>
          </p:spPr>
          <p:txBody>
            <a:bodyPr wrap="none" rtlCol="0">
              <a:spAutoFit/>
            </a:bodyPr>
            <a:lstStyle/>
            <a:p>
              <a:pPr algn="ctr" defTabSz="914400">
                <a:defRPr/>
              </a:pPr>
              <a:r>
                <a:rPr lang="en-GB" sz="1400" kern="0" dirty="0">
                  <a:solidFill>
                    <a:prstClr val="black"/>
                  </a:solidFill>
                  <a:latin typeface="Arial Narrow" panose="020B0606020202030204" pitchFamily="34" charset="0"/>
                </a:rPr>
                <a:t>0.08</a:t>
              </a:r>
            </a:p>
          </p:txBody>
        </p:sp>
        <p:sp>
          <p:nvSpPr>
            <p:cNvPr id="215" name="TextBox 214">
              <a:extLst>
                <a:ext uri="{FF2B5EF4-FFF2-40B4-BE49-F238E27FC236}">
                  <a16:creationId xmlns:a16="http://schemas.microsoft.com/office/drawing/2014/main" id="{49F4B784-2215-42DD-9317-B703F0C105D6}"/>
                </a:ext>
              </a:extLst>
            </p:cNvPr>
            <p:cNvSpPr txBox="1"/>
            <p:nvPr/>
          </p:nvSpPr>
          <p:spPr>
            <a:xfrm>
              <a:off x="2391532" y="4582612"/>
              <a:ext cx="495649" cy="307777"/>
            </a:xfrm>
            <a:prstGeom prst="rect">
              <a:avLst/>
            </a:prstGeom>
            <a:noFill/>
          </p:spPr>
          <p:txBody>
            <a:bodyPr wrap="none" rtlCol="0">
              <a:spAutoFit/>
            </a:bodyPr>
            <a:lstStyle/>
            <a:p>
              <a:pPr algn="ctr" defTabSz="914400">
                <a:defRPr/>
              </a:pPr>
              <a:r>
                <a:rPr lang="en-GB" sz="1400" kern="0" dirty="0" err="1">
                  <a:solidFill>
                    <a:prstClr val="black"/>
                  </a:solidFill>
                  <a:latin typeface="Arial Narrow" panose="020B0606020202030204" pitchFamily="34" charset="0"/>
                </a:rPr>
                <a:t>Mois</a:t>
              </a:r>
              <a:endParaRPr lang="en-GB" sz="1400" kern="0" dirty="0">
                <a:solidFill>
                  <a:prstClr val="black"/>
                </a:solidFill>
                <a:latin typeface="Arial Narrow" panose="020B0606020202030204" pitchFamily="34" charset="0"/>
              </a:endParaRPr>
            </a:p>
          </p:txBody>
        </p:sp>
        <p:grpSp>
          <p:nvGrpSpPr>
            <p:cNvPr id="216" name="Group 215">
              <a:extLst>
                <a:ext uri="{FF2B5EF4-FFF2-40B4-BE49-F238E27FC236}">
                  <a16:creationId xmlns:a16="http://schemas.microsoft.com/office/drawing/2014/main" id="{9692F309-7260-4AC2-B46D-E64DC52DEC0F}"/>
                </a:ext>
              </a:extLst>
            </p:cNvPr>
            <p:cNvGrpSpPr>
              <a:grpSpLocks noChangeAspect="1"/>
            </p:cNvGrpSpPr>
            <p:nvPr/>
          </p:nvGrpSpPr>
          <p:grpSpPr bwMode="auto">
            <a:xfrm>
              <a:off x="1211263" y="3409950"/>
              <a:ext cx="2843212" cy="827088"/>
              <a:chOff x="763" y="2148"/>
              <a:chExt cx="1791" cy="521"/>
            </a:xfrm>
          </p:grpSpPr>
          <p:sp>
            <p:nvSpPr>
              <p:cNvPr id="295" name="Freeform 5">
                <a:extLst>
                  <a:ext uri="{FF2B5EF4-FFF2-40B4-BE49-F238E27FC236}">
                    <a16:creationId xmlns:a16="http://schemas.microsoft.com/office/drawing/2014/main" id="{99FAC930-C132-46A4-B9B0-7592539523E8}"/>
                  </a:ext>
                </a:extLst>
              </p:cNvPr>
              <p:cNvSpPr>
                <a:spLocks/>
              </p:cNvSpPr>
              <p:nvPr/>
            </p:nvSpPr>
            <p:spPr bwMode="auto">
              <a:xfrm>
                <a:off x="779" y="2148"/>
                <a:ext cx="1775" cy="519"/>
              </a:xfrm>
              <a:custGeom>
                <a:avLst/>
                <a:gdLst>
                  <a:gd name="T0" fmla="*/ 0 w 1775"/>
                  <a:gd name="T1" fmla="*/ 514 h 519"/>
                  <a:gd name="T2" fmla="*/ 11 w 1775"/>
                  <a:gd name="T3" fmla="*/ 505 h 519"/>
                  <a:gd name="T4" fmla="*/ 16 w 1775"/>
                  <a:gd name="T5" fmla="*/ 500 h 519"/>
                  <a:gd name="T6" fmla="*/ 23 w 1775"/>
                  <a:gd name="T7" fmla="*/ 493 h 519"/>
                  <a:gd name="T8" fmla="*/ 25 w 1775"/>
                  <a:gd name="T9" fmla="*/ 484 h 519"/>
                  <a:gd name="T10" fmla="*/ 45 w 1775"/>
                  <a:gd name="T11" fmla="*/ 477 h 519"/>
                  <a:gd name="T12" fmla="*/ 91 w 1775"/>
                  <a:gd name="T13" fmla="*/ 463 h 519"/>
                  <a:gd name="T14" fmla="*/ 116 w 1775"/>
                  <a:gd name="T15" fmla="*/ 452 h 519"/>
                  <a:gd name="T16" fmla="*/ 162 w 1775"/>
                  <a:gd name="T17" fmla="*/ 445 h 519"/>
                  <a:gd name="T18" fmla="*/ 182 w 1775"/>
                  <a:gd name="T19" fmla="*/ 438 h 519"/>
                  <a:gd name="T20" fmla="*/ 249 w 1775"/>
                  <a:gd name="T21" fmla="*/ 429 h 519"/>
                  <a:gd name="T22" fmla="*/ 253 w 1775"/>
                  <a:gd name="T23" fmla="*/ 422 h 519"/>
                  <a:gd name="T24" fmla="*/ 258 w 1775"/>
                  <a:gd name="T25" fmla="*/ 417 h 519"/>
                  <a:gd name="T26" fmla="*/ 267 w 1775"/>
                  <a:gd name="T27" fmla="*/ 406 h 519"/>
                  <a:gd name="T28" fmla="*/ 308 w 1775"/>
                  <a:gd name="T29" fmla="*/ 406 h 519"/>
                  <a:gd name="T30" fmla="*/ 331 w 1775"/>
                  <a:gd name="T31" fmla="*/ 397 h 519"/>
                  <a:gd name="T32" fmla="*/ 388 w 1775"/>
                  <a:gd name="T33" fmla="*/ 385 h 519"/>
                  <a:gd name="T34" fmla="*/ 397 w 1775"/>
                  <a:gd name="T35" fmla="*/ 378 h 519"/>
                  <a:gd name="T36" fmla="*/ 406 w 1775"/>
                  <a:gd name="T37" fmla="*/ 371 h 519"/>
                  <a:gd name="T38" fmla="*/ 406 w 1775"/>
                  <a:gd name="T39" fmla="*/ 360 h 519"/>
                  <a:gd name="T40" fmla="*/ 442 w 1775"/>
                  <a:gd name="T41" fmla="*/ 350 h 519"/>
                  <a:gd name="T42" fmla="*/ 511 w 1775"/>
                  <a:gd name="T43" fmla="*/ 341 h 519"/>
                  <a:gd name="T44" fmla="*/ 541 w 1775"/>
                  <a:gd name="T45" fmla="*/ 332 h 519"/>
                  <a:gd name="T46" fmla="*/ 543 w 1775"/>
                  <a:gd name="T47" fmla="*/ 327 h 519"/>
                  <a:gd name="T48" fmla="*/ 588 w 1775"/>
                  <a:gd name="T49" fmla="*/ 316 h 519"/>
                  <a:gd name="T50" fmla="*/ 707 w 1775"/>
                  <a:gd name="T51" fmla="*/ 311 h 519"/>
                  <a:gd name="T52" fmla="*/ 739 w 1775"/>
                  <a:gd name="T53" fmla="*/ 307 h 519"/>
                  <a:gd name="T54" fmla="*/ 748 w 1775"/>
                  <a:gd name="T55" fmla="*/ 288 h 519"/>
                  <a:gd name="T56" fmla="*/ 766 w 1775"/>
                  <a:gd name="T57" fmla="*/ 277 h 519"/>
                  <a:gd name="T58" fmla="*/ 773 w 1775"/>
                  <a:gd name="T59" fmla="*/ 261 h 519"/>
                  <a:gd name="T60" fmla="*/ 864 w 1775"/>
                  <a:gd name="T61" fmla="*/ 254 h 519"/>
                  <a:gd name="T62" fmla="*/ 869 w 1775"/>
                  <a:gd name="T63" fmla="*/ 247 h 519"/>
                  <a:gd name="T64" fmla="*/ 876 w 1775"/>
                  <a:gd name="T65" fmla="*/ 238 h 519"/>
                  <a:gd name="T66" fmla="*/ 906 w 1775"/>
                  <a:gd name="T67" fmla="*/ 235 h 519"/>
                  <a:gd name="T68" fmla="*/ 908 w 1775"/>
                  <a:gd name="T69" fmla="*/ 228 h 519"/>
                  <a:gd name="T70" fmla="*/ 940 w 1775"/>
                  <a:gd name="T71" fmla="*/ 215 h 519"/>
                  <a:gd name="T72" fmla="*/ 990 w 1775"/>
                  <a:gd name="T73" fmla="*/ 201 h 519"/>
                  <a:gd name="T74" fmla="*/ 1013 w 1775"/>
                  <a:gd name="T75" fmla="*/ 189 h 519"/>
                  <a:gd name="T76" fmla="*/ 1045 w 1775"/>
                  <a:gd name="T77" fmla="*/ 187 h 519"/>
                  <a:gd name="T78" fmla="*/ 1127 w 1775"/>
                  <a:gd name="T79" fmla="*/ 175 h 519"/>
                  <a:gd name="T80" fmla="*/ 1154 w 1775"/>
                  <a:gd name="T81" fmla="*/ 159 h 519"/>
                  <a:gd name="T82" fmla="*/ 1225 w 1775"/>
                  <a:gd name="T83" fmla="*/ 139 h 519"/>
                  <a:gd name="T84" fmla="*/ 1225 w 1775"/>
                  <a:gd name="T85" fmla="*/ 123 h 519"/>
                  <a:gd name="T86" fmla="*/ 1307 w 1775"/>
                  <a:gd name="T87" fmla="*/ 102 h 519"/>
                  <a:gd name="T88" fmla="*/ 1344 w 1775"/>
                  <a:gd name="T89" fmla="*/ 86 h 519"/>
                  <a:gd name="T90" fmla="*/ 1442 w 1775"/>
                  <a:gd name="T91" fmla="*/ 60 h 519"/>
                  <a:gd name="T92" fmla="*/ 1460 w 1775"/>
                  <a:gd name="T93" fmla="*/ 35 h 519"/>
                  <a:gd name="T94" fmla="*/ 1690 w 1775"/>
                  <a:gd name="T95" fmla="*/ 0 h 5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775" h="519">
                    <a:moveTo>
                      <a:pt x="0" y="519"/>
                    </a:moveTo>
                    <a:lnTo>
                      <a:pt x="0" y="514"/>
                    </a:lnTo>
                    <a:lnTo>
                      <a:pt x="11" y="514"/>
                    </a:lnTo>
                    <a:lnTo>
                      <a:pt x="11" y="505"/>
                    </a:lnTo>
                    <a:lnTo>
                      <a:pt x="16" y="505"/>
                    </a:lnTo>
                    <a:lnTo>
                      <a:pt x="16" y="500"/>
                    </a:lnTo>
                    <a:lnTo>
                      <a:pt x="23" y="500"/>
                    </a:lnTo>
                    <a:lnTo>
                      <a:pt x="23" y="493"/>
                    </a:lnTo>
                    <a:lnTo>
                      <a:pt x="25" y="493"/>
                    </a:lnTo>
                    <a:lnTo>
                      <a:pt x="25" y="484"/>
                    </a:lnTo>
                    <a:lnTo>
                      <a:pt x="45" y="484"/>
                    </a:lnTo>
                    <a:lnTo>
                      <a:pt x="45" y="477"/>
                    </a:lnTo>
                    <a:lnTo>
                      <a:pt x="91" y="477"/>
                    </a:lnTo>
                    <a:lnTo>
                      <a:pt x="91" y="463"/>
                    </a:lnTo>
                    <a:lnTo>
                      <a:pt x="116" y="463"/>
                    </a:lnTo>
                    <a:lnTo>
                      <a:pt x="116" y="452"/>
                    </a:lnTo>
                    <a:lnTo>
                      <a:pt x="162" y="452"/>
                    </a:lnTo>
                    <a:lnTo>
                      <a:pt x="162" y="445"/>
                    </a:lnTo>
                    <a:lnTo>
                      <a:pt x="182" y="445"/>
                    </a:lnTo>
                    <a:lnTo>
                      <a:pt x="182" y="438"/>
                    </a:lnTo>
                    <a:lnTo>
                      <a:pt x="249" y="438"/>
                    </a:lnTo>
                    <a:lnTo>
                      <a:pt x="249" y="429"/>
                    </a:lnTo>
                    <a:lnTo>
                      <a:pt x="253" y="429"/>
                    </a:lnTo>
                    <a:lnTo>
                      <a:pt x="253" y="422"/>
                    </a:lnTo>
                    <a:lnTo>
                      <a:pt x="258" y="422"/>
                    </a:lnTo>
                    <a:lnTo>
                      <a:pt x="258" y="417"/>
                    </a:lnTo>
                    <a:lnTo>
                      <a:pt x="267" y="417"/>
                    </a:lnTo>
                    <a:lnTo>
                      <a:pt x="267" y="406"/>
                    </a:lnTo>
                    <a:lnTo>
                      <a:pt x="303" y="406"/>
                    </a:lnTo>
                    <a:lnTo>
                      <a:pt x="308" y="406"/>
                    </a:lnTo>
                    <a:lnTo>
                      <a:pt x="308" y="397"/>
                    </a:lnTo>
                    <a:lnTo>
                      <a:pt x="331" y="397"/>
                    </a:lnTo>
                    <a:lnTo>
                      <a:pt x="331" y="385"/>
                    </a:lnTo>
                    <a:lnTo>
                      <a:pt x="388" y="385"/>
                    </a:lnTo>
                    <a:lnTo>
                      <a:pt x="388" y="378"/>
                    </a:lnTo>
                    <a:lnTo>
                      <a:pt x="397" y="378"/>
                    </a:lnTo>
                    <a:lnTo>
                      <a:pt x="397" y="371"/>
                    </a:lnTo>
                    <a:lnTo>
                      <a:pt x="406" y="371"/>
                    </a:lnTo>
                    <a:lnTo>
                      <a:pt x="406" y="362"/>
                    </a:lnTo>
                    <a:lnTo>
                      <a:pt x="406" y="360"/>
                    </a:lnTo>
                    <a:lnTo>
                      <a:pt x="442" y="360"/>
                    </a:lnTo>
                    <a:lnTo>
                      <a:pt x="442" y="350"/>
                    </a:lnTo>
                    <a:lnTo>
                      <a:pt x="511" y="350"/>
                    </a:lnTo>
                    <a:lnTo>
                      <a:pt x="511" y="341"/>
                    </a:lnTo>
                    <a:lnTo>
                      <a:pt x="541" y="341"/>
                    </a:lnTo>
                    <a:lnTo>
                      <a:pt x="541" y="332"/>
                    </a:lnTo>
                    <a:lnTo>
                      <a:pt x="543" y="332"/>
                    </a:lnTo>
                    <a:lnTo>
                      <a:pt x="543" y="327"/>
                    </a:lnTo>
                    <a:lnTo>
                      <a:pt x="588" y="327"/>
                    </a:lnTo>
                    <a:lnTo>
                      <a:pt x="588" y="316"/>
                    </a:lnTo>
                    <a:lnTo>
                      <a:pt x="707" y="316"/>
                    </a:lnTo>
                    <a:lnTo>
                      <a:pt x="707" y="311"/>
                    </a:lnTo>
                    <a:lnTo>
                      <a:pt x="739" y="311"/>
                    </a:lnTo>
                    <a:lnTo>
                      <a:pt x="739" y="307"/>
                    </a:lnTo>
                    <a:lnTo>
                      <a:pt x="748" y="307"/>
                    </a:lnTo>
                    <a:lnTo>
                      <a:pt x="748" y="288"/>
                    </a:lnTo>
                    <a:lnTo>
                      <a:pt x="766" y="288"/>
                    </a:lnTo>
                    <a:lnTo>
                      <a:pt x="766" y="277"/>
                    </a:lnTo>
                    <a:lnTo>
                      <a:pt x="773" y="277"/>
                    </a:lnTo>
                    <a:lnTo>
                      <a:pt x="773" y="261"/>
                    </a:lnTo>
                    <a:lnTo>
                      <a:pt x="864" y="261"/>
                    </a:lnTo>
                    <a:lnTo>
                      <a:pt x="864" y="254"/>
                    </a:lnTo>
                    <a:lnTo>
                      <a:pt x="869" y="254"/>
                    </a:lnTo>
                    <a:lnTo>
                      <a:pt x="869" y="247"/>
                    </a:lnTo>
                    <a:lnTo>
                      <a:pt x="876" y="247"/>
                    </a:lnTo>
                    <a:lnTo>
                      <a:pt x="876" y="238"/>
                    </a:lnTo>
                    <a:lnTo>
                      <a:pt x="906" y="238"/>
                    </a:lnTo>
                    <a:lnTo>
                      <a:pt x="906" y="235"/>
                    </a:lnTo>
                    <a:lnTo>
                      <a:pt x="908" y="235"/>
                    </a:lnTo>
                    <a:lnTo>
                      <a:pt x="908" y="228"/>
                    </a:lnTo>
                    <a:lnTo>
                      <a:pt x="940" y="228"/>
                    </a:lnTo>
                    <a:lnTo>
                      <a:pt x="940" y="215"/>
                    </a:lnTo>
                    <a:lnTo>
                      <a:pt x="990" y="215"/>
                    </a:lnTo>
                    <a:lnTo>
                      <a:pt x="990" y="201"/>
                    </a:lnTo>
                    <a:lnTo>
                      <a:pt x="1013" y="201"/>
                    </a:lnTo>
                    <a:lnTo>
                      <a:pt x="1013" y="189"/>
                    </a:lnTo>
                    <a:lnTo>
                      <a:pt x="1013" y="187"/>
                    </a:lnTo>
                    <a:lnTo>
                      <a:pt x="1045" y="187"/>
                    </a:lnTo>
                    <a:lnTo>
                      <a:pt x="1045" y="175"/>
                    </a:lnTo>
                    <a:lnTo>
                      <a:pt x="1127" y="175"/>
                    </a:lnTo>
                    <a:lnTo>
                      <a:pt x="1127" y="159"/>
                    </a:lnTo>
                    <a:lnTo>
                      <a:pt x="1154" y="159"/>
                    </a:lnTo>
                    <a:lnTo>
                      <a:pt x="1154" y="139"/>
                    </a:lnTo>
                    <a:lnTo>
                      <a:pt x="1225" y="139"/>
                    </a:lnTo>
                    <a:lnTo>
                      <a:pt x="1225" y="125"/>
                    </a:lnTo>
                    <a:lnTo>
                      <a:pt x="1225" y="123"/>
                    </a:lnTo>
                    <a:lnTo>
                      <a:pt x="1307" y="123"/>
                    </a:lnTo>
                    <a:lnTo>
                      <a:pt x="1307" y="102"/>
                    </a:lnTo>
                    <a:lnTo>
                      <a:pt x="1344" y="102"/>
                    </a:lnTo>
                    <a:lnTo>
                      <a:pt x="1344" y="86"/>
                    </a:lnTo>
                    <a:lnTo>
                      <a:pt x="1442" y="86"/>
                    </a:lnTo>
                    <a:lnTo>
                      <a:pt x="1442" y="60"/>
                    </a:lnTo>
                    <a:lnTo>
                      <a:pt x="1460" y="60"/>
                    </a:lnTo>
                    <a:lnTo>
                      <a:pt x="1460" y="35"/>
                    </a:lnTo>
                    <a:lnTo>
                      <a:pt x="1690" y="35"/>
                    </a:lnTo>
                    <a:lnTo>
                      <a:pt x="1690" y="0"/>
                    </a:lnTo>
                    <a:lnTo>
                      <a:pt x="1775" y="0"/>
                    </a:lnTo>
                  </a:path>
                </a:pathLst>
              </a:custGeom>
              <a:noFill/>
              <a:ln w="28575" cap="flat">
                <a:solidFill>
                  <a:srgbClr val="97BAFF"/>
                </a:solidFill>
                <a:prstDash val="solid"/>
                <a:miter lim="800000"/>
                <a:headEnd/>
                <a:tailEnd/>
              </a:ln>
            </p:spPr>
            <p:txBody>
              <a:bodyPr vert="horz" wrap="square" lIns="91440" tIns="45720" rIns="91440" bIns="45720" numCol="1" anchor="t" anchorCtr="0" compatLnSpc="1">
                <a:prstTxWarp prst="textNoShape">
                  <a:avLst/>
                </a:prstTxWarp>
              </a:bodyPr>
              <a:lstStyle/>
              <a:p>
                <a:pPr defTabSz="914400">
                  <a:defRPr/>
                </a:pPr>
                <a:endParaRPr lang="en-GB" sz="2000" kern="0" dirty="0">
                  <a:solidFill>
                    <a:prstClr val="black"/>
                  </a:solidFill>
                  <a:latin typeface="Arial Narrow" panose="020B0606020202030204" pitchFamily="34" charset="0"/>
                </a:endParaRPr>
              </a:p>
            </p:txBody>
          </p:sp>
          <p:sp>
            <p:nvSpPr>
              <p:cNvPr id="296" name="Freeform 6">
                <a:extLst>
                  <a:ext uri="{FF2B5EF4-FFF2-40B4-BE49-F238E27FC236}">
                    <a16:creationId xmlns:a16="http://schemas.microsoft.com/office/drawing/2014/main" id="{470763CD-BDF4-440C-A190-599C6E89607D}"/>
                  </a:ext>
                </a:extLst>
              </p:cNvPr>
              <p:cNvSpPr>
                <a:spLocks/>
              </p:cNvSpPr>
              <p:nvPr/>
            </p:nvSpPr>
            <p:spPr bwMode="auto">
              <a:xfrm>
                <a:off x="763" y="2310"/>
                <a:ext cx="1777" cy="359"/>
              </a:xfrm>
              <a:custGeom>
                <a:avLst/>
                <a:gdLst>
                  <a:gd name="T0" fmla="*/ 25 w 779"/>
                  <a:gd name="T1" fmla="*/ 156 h 156"/>
                  <a:gd name="T2" fmla="*/ 25 w 779"/>
                  <a:gd name="T3" fmla="*/ 152 h 156"/>
                  <a:gd name="T4" fmla="*/ 38 w 779"/>
                  <a:gd name="T5" fmla="*/ 147 h 156"/>
                  <a:gd name="T6" fmla="*/ 44 w 779"/>
                  <a:gd name="T7" fmla="*/ 144 h 156"/>
                  <a:gd name="T8" fmla="*/ 82 w 779"/>
                  <a:gd name="T9" fmla="*/ 140 h 156"/>
                  <a:gd name="T10" fmla="*/ 91 w 779"/>
                  <a:gd name="T11" fmla="*/ 137 h 156"/>
                  <a:gd name="T12" fmla="*/ 102 w 779"/>
                  <a:gd name="T13" fmla="*/ 133 h 156"/>
                  <a:gd name="T14" fmla="*/ 118 w 779"/>
                  <a:gd name="T15" fmla="*/ 130 h 156"/>
                  <a:gd name="T16" fmla="*/ 120 w 779"/>
                  <a:gd name="T17" fmla="*/ 127 h 156"/>
                  <a:gd name="T18" fmla="*/ 123 w 779"/>
                  <a:gd name="T19" fmla="*/ 124 h 156"/>
                  <a:gd name="T20" fmla="*/ 127 w 779"/>
                  <a:gd name="T21" fmla="*/ 121 h 156"/>
                  <a:gd name="T22" fmla="*/ 143 w 779"/>
                  <a:gd name="T23" fmla="*/ 117 h 156"/>
                  <a:gd name="T24" fmla="*/ 148 w 779"/>
                  <a:gd name="T25" fmla="*/ 113 h 156"/>
                  <a:gd name="T26" fmla="*/ 150 w 779"/>
                  <a:gd name="T27" fmla="*/ 110 h 156"/>
                  <a:gd name="T28" fmla="*/ 155 w 779"/>
                  <a:gd name="T29" fmla="*/ 107 h 156"/>
                  <a:gd name="T30" fmla="*/ 159 w 779"/>
                  <a:gd name="T31" fmla="*/ 101 h 156"/>
                  <a:gd name="T32" fmla="*/ 198 w 779"/>
                  <a:gd name="T33" fmla="*/ 97 h 156"/>
                  <a:gd name="T34" fmla="*/ 209 w 779"/>
                  <a:gd name="T35" fmla="*/ 94 h 156"/>
                  <a:gd name="T36" fmla="*/ 257 w 779"/>
                  <a:gd name="T37" fmla="*/ 89 h 156"/>
                  <a:gd name="T38" fmla="*/ 278 w 779"/>
                  <a:gd name="T39" fmla="*/ 83 h 156"/>
                  <a:gd name="T40" fmla="*/ 309 w 779"/>
                  <a:gd name="T41" fmla="*/ 80 h 156"/>
                  <a:gd name="T42" fmla="*/ 329 w 779"/>
                  <a:gd name="T43" fmla="*/ 80 h 156"/>
                  <a:gd name="T44" fmla="*/ 330 w 779"/>
                  <a:gd name="T45" fmla="*/ 77 h 156"/>
                  <a:gd name="T46" fmla="*/ 366 w 779"/>
                  <a:gd name="T47" fmla="*/ 74 h 156"/>
                  <a:gd name="T48" fmla="*/ 406 w 779"/>
                  <a:gd name="T49" fmla="*/ 70 h 156"/>
                  <a:gd name="T50" fmla="*/ 435 w 779"/>
                  <a:gd name="T51" fmla="*/ 65 h 156"/>
                  <a:gd name="T52" fmla="*/ 467 w 779"/>
                  <a:gd name="T53" fmla="*/ 61 h 156"/>
                  <a:gd name="T54" fmla="*/ 505 w 779"/>
                  <a:gd name="T55" fmla="*/ 53 h 156"/>
                  <a:gd name="T56" fmla="*/ 518 w 779"/>
                  <a:gd name="T57" fmla="*/ 48 h 156"/>
                  <a:gd name="T58" fmla="*/ 568 w 779"/>
                  <a:gd name="T59" fmla="*/ 41 h 156"/>
                  <a:gd name="T60" fmla="*/ 569 w 779"/>
                  <a:gd name="T61" fmla="*/ 34 h 156"/>
                  <a:gd name="T62" fmla="*/ 625 w 779"/>
                  <a:gd name="T63" fmla="*/ 24 h 156"/>
                  <a:gd name="T64" fmla="*/ 678 w 779"/>
                  <a:gd name="T65" fmla="*/ 13 h 156"/>
                  <a:gd name="T66" fmla="*/ 691 w 779"/>
                  <a:gd name="T67" fmla="*/ 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79" h="156">
                    <a:moveTo>
                      <a:pt x="0" y="156"/>
                    </a:moveTo>
                    <a:cubicBezTo>
                      <a:pt x="25" y="156"/>
                      <a:pt x="25" y="156"/>
                      <a:pt x="25" y="156"/>
                    </a:cubicBezTo>
                    <a:cubicBezTo>
                      <a:pt x="25" y="153"/>
                      <a:pt x="25" y="153"/>
                      <a:pt x="25" y="153"/>
                    </a:cubicBezTo>
                    <a:cubicBezTo>
                      <a:pt x="25" y="152"/>
                      <a:pt x="25" y="152"/>
                      <a:pt x="25" y="152"/>
                    </a:cubicBezTo>
                    <a:cubicBezTo>
                      <a:pt x="38" y="152"/>
                      <a:pt x="38" y="152"/>
                      <a:pt x="38" y="152"/>
                    </a:cubicBezTo>
                    <a:cubicBezTo>
                      <a:pt x="38" y="147"/>
                      <a:pt x="38" y="147"/>
                      <a:pt x="38" y="147"/>
                    </a:cubicBezTo>
                    <a:cubicBezTo>
                      <a:pt x="44" y="147"/>
                      <a:pt x="44" y="147"/>
                      <a:pt x="44" y="147"/>
                    </a:cubicBezTo>
                    <a:cubicBezTo>
                      <a:pt x="44" y="144"/>
                      <a:pt x="44" y="144"/>
                      <a:pt x="44" y="144"/>
                    </a:cubicBezTo>
                    <a:cubicBezTo>
                      <a:pt x="82" y="144"/>
                      <a:pt x="82" y="144"/>
                      <a:pt x="82" y="144"/>
                    </a:cubicBezTo>
                    <a:cubicBezTo>
                      <a:pt x="82" y="140"/>
                      <a:pt x="82" y="140"/>
                      <a:pt x="82" y="140"/>
                    </a:cubicBezTo>
                    <a:cubicBezTo>
                      <a:pt x="91" y="140"/>
                      <a:pt x="91" y="140"/>
                      <a:pt x="91" y="140"/>
                    </a:cubicBezTo>
                    <a:cubicBezTo>
                      <a:pt x="91" y="137"/>
                      <a:pt x="91" y="137"/>
                      <a:pt x="91" y="137"/>
                    </a:cubicBezTo>
                    <a:cubicBezTo>
                      <a:pt x="102" y="137"/>
                      <a:pt x="102" y="137"/>
                      <a:pt x="102" y="137"/>
                    </a:cubicBezTo>
                    <a:cubicBezTo>
                      <a:pt x="102" y="133"/>
                      <a:pt x="102" y="133"/>
                      <a:pt x="102" y="133"/>
                    </a:cubicBezTo>
                    <a:cubicBezTo>
                      <a:pt x="118" y="133"/>
                      <a:pt x="118" y="133"/>
                      <a:pt x="118" y="133"/>
                    </a:cubicBezTo>
                    <a:cubicBezTo>
                      <a:pt x="118" y="130"/>
                      <a:pt x="118" y="130"/>
                      <a:pt x="118" y="130"/>
                    </a:cubicBezTo>
                    <a:cubicBezTo>
                      <a:pt x="120" y="130"/>
                      <a:pt x="120" y="130"/>
                      <a:pt x="120" y="130"/>
                    </a:cubicBezTo>
                    <a:cubicBezTo>
                      <a:pt x="120" y="127"/>
                      <a:pt x="120" y="127"/>
                      <a:pt x="120" y="127"/>
                    </a:cubicBezTo>
                    <a:cubicBezTo>
                      <a:pt x="123" y="127"/>
                      <a:pt x="123" y="127"/>
                      <a:pt x="123" y="127"/>
                    </a:cubicBezTo>
                    <a:cubicBezTo>
                      <a:pt x="123" y="124"/>
                      <a:pt x="123" y="124"/>
                      <a:pt x="123" y="124"/>
                    </a:cubicBezTo>
                    <a:cubicBezTo>
                      <a:pt x="127" y="124"/>
                      <a:pt x="127" y="124"/>
                      <a:pt x="127" y="124"/>
                    </a:cubicBezTo>
                    <a:cubicBezTo>
                      <a:pt x="127" y="121"/>
                      <a:pt x="127" y="121"/>
                      <a:pt x="127" y="121"/>
                    </a:cubicBezTo>
                    <a:cubicBezTo>
                      <a:pt x="143" y="121"/>
                      <a:pt x="143" y="121"/>
                      <a:pt x="143" y="121"/>
                    </a:cubicBezTo>
                    <a:cubicBezTo>
                      <a:pt x="143" y="117"/>
                      <a:pt x="143" y="117"/>
                      <a:pt x="143" y="117"/>
                    </a:cubicBezTo>
                    <a:cubicBezTo>
                      <a:pt x="148" y="117"/>
                      <a:pt x="148" y="117"/>
                      <a:pt x="148" y="117"/>
                    </a:cubicBezTo>
                    <a:cubicBezTo>
                      <a:pt x="148" y="113"/>
                      <a:pt x="148" y="113"/>
                      <a:pt x="148" y="113"/>
                    </a:cubicBezTo>
                    <a:cubicBezTo>
                      <a:pt x="150" y="113"/>
                      <a:pt x="150" y="113"/>
                      <a:pt x="150" y="113"/>
                    </a:cubicBezTo>
                    <a:cubicBezTo>
                      <a:pt x="150" y="110"/>
                      <a:pt x="150" y="110"/>
                      <a:pt x="150" y="110"/>
                    </a:cubicBezTo>
                    <a:cubicBezTo>
                      <a:pt x="155" y="110"/>
                      <a:pt x="155" y="110"/>
                      <a:pt x="155" y="110"/>
                    </a:cubicBezTo>
                    <a:cubicBezTo>
                      <a:pt x="155" y="107"/>
                      <a:pt x="155" y="107"/>
                      <a:pt x="155" y="107"/>
                    </a:cubicBezTo>
                    <a:cubicBezTo>
                      <a:pt x="159" y="107"/>
                      <a:pt x="159" y="107"/>
                      <a:pt x="159" y="107"/>
                    </a:cubicBezTo>
                    <a:cubicBezTo>
                      <a:pt x="159" y="101"/>
                      <a:pt x="159" y="101"/>
                      <a:pt x="159" y="101"/>
                    </a:cubicBezTo>
                    <a:cubicBezTo>
                      <a:pt x="198" y="101"/>
                      <a:pt x="198" y="101"/>
                      <a:pt x="198" y="101"/>
                    </a:cubicBezTo>
                    <a:cubicBezTo>
                      <a:pt x="198" y="97"/>
                      <a:pt x="198" y="97"/>
                      <a:pt x="198" y="97"/>
                    </a:cubicBezTo>
                    <a:cubicBezTo>
                      <a:pt x="209" y="97"/>
                      <a:pt x="209" y="97"/>
                      <a:pt x="209" y="97"/>
                    </a:cubicBezTo>
                    <a:cubicBezTo>
                      <a:pt x="209" y="94"/>
                      <a:pt x="209" y="94"/>
                      <a:pt x="209" y="94"/>
                    </a:cubicBezTo>
                    <a:cubicBezTo>
                      <a:pt x="257" y="94"/>
                      <a:pt x="257" y="94"/>
                      <a:pt x="257" y="94"/>
                    </a:cubicBezTo>
                    <a:cubicBezTo>
                      <a:pt x="257" y="89"/>
                      <a:pt x="257" y="89"/>
                      <a:pt x="257" y="89"/>
                    </a:cubicBezTo>
                    <a:cubicBezTo>
                      <a:pt x="278" y="89"/>
                      <a:pt x="278" y="89"/>
                      <a:pt x="278" y="89"/>
                    </a:cubicBezTo>
                    <a:cubicBezTo>
                      <a:pt x="278" y="83"/>
                      <a:pt x="278" y="83"/>
                      <a:pt x="278" y="83"/>
                    </a:cubicBezTo>
                    <a:cubicBezTo>
                      <a:pt x="309" y="83"/>
                      <a:pt x="309" y="83"/>
                      <a:pt x="309" y="83"/>
                    </a:cubicBezTo>
                    <a:cubicBezTo>
                      <a:pt x="309" y="80"/>
                      <a:pt x="309" y="80"/>
                      <a:pt x="309" y="80"/>
                    </a:cubicBezTo>
                    <a:cubicBezTo>
                      <a:pt x="327" y="80"/>
                      <a:pt x="327" y="80"/>
                      <a:pt x="327" y="80"/>
                    </a:cubicBezTo>
                    <a:cubicBezTo>
                      <a:pt x="329" y="80"/>
                      <a:pt x="329" y="80"/>
                      <a:pt x="329" y="80"/>
                    </a:cubicBezTo>
                    <a:cubicBezTo>
                      <a:pt x="329" y="77"/>
                      <a:pt x="329" y="77"/>
                      <a:pt x="329" y="77"/>
                    </a:cubicBezTo>
                    <a:cubicBezTo>
                      <a:pt x="330" y="77"/>
                      <a:pt x="330" y="77"/>
                      <a:pt x="330" y="77"/>
                    </a:cubicBezTo>
                    <a:cubicBezTo>
                      <a:pt x="330" y="74"/>
                      <a:pt x="330" y="74"/>
                      <a:pt x="330" y="74"/>
                    </a:cubicBezTo>
                    <a:cubicBezTo>
                      <a:pt x="366" y="74"/>
                      <a:pt x="366" y="74"/>
                      <a:pt x="366" y="74"/>
                    </a:cubicBezTo>
                    <a:cubicBezTo>
                      <a:pt x="366" y="70"/>
                      <a:pt x="366" y="70"/>
                      <a:pt x="366" y="70"/>
                    </a:cubicBezTo>
                    <a:cubicBezTo>
                      <a:pt x="406" y="70"/>
                      <a:pt x="406" y="70"/>
                      <a:pt x="406" y="70"/>
                    </a:cubicBezTo>
                    <a:cubicBezTo>
                      <a:pt x="406" y="65"/>
                      <a:pt x="406" y="65"/>
                      <a:pt x="406" y="65"/>
                    </a:cubicBezTo>
                    <a:cubicBezTo>
                      <a:pt x="435" y="65"/>
                      <a:pt x="435" y="65"/>
                      <a:pt x="435" y="65"/>
                    </a:cubicBezTo>
                    <a:cubicBezTo>
                      <a:pt x="435" y="61"/>
                      <a:pt x="435" y="61"/>
                      <a:pt x="435" y="61"/>
                    </a:cubicBezTo>
                    <a:cubicBezTo>
                      <a:pt x="467" y="61"/>
                      <a:pt x="467" y="61"/>
                      <a:pt x="467" y="61"/>
                    </a:cubicBezTo>
                    <a:cubicBezTo>
                      <a:pt x="467" y="53"/>
                      <a:pt x="467" y="53"/>
                      <a:pt x="467" y="53"/>
                    </a:cubicBezTo>
                    <a:cubicBezTo>
                      <a:pt x="505" y="53"/>
                      <a:pt x="505" y="53"/>
                      <a:pt x="505" y="53"/>
                    </a:cubicBezTo>
                    <a:cubicBezTo>
                      <a:pt x="505" y="48"/>
                      <a:pt x="505" y="48"/>
                      <a:pt x="505" y="48"/>
                    </a:cubicBezTo>
                    <a:cubicBezTo>
                      <a:pt x="518" y="48"/>
                      <a:pt x="518" y="48"/>
                      <a:pt x="518" y="48"/>
                    </a:cubicBezTo>
                    <a:cubicBezTo>
                      <a:pt x="518" y="41"/>
                      <a:pt x="518" y="41"/>
                      <a:pt x="518" y="41"/>
                    </a:cubicBezTo>
                    <a:cubicBezTo>
                      <a:pt x="568" y="41"/>
                      <a:pt x="568" y="41"/>
                      <a:pt x="568" y="41"/>
                    </a:cubicBezTo>
                    <a:cubicBezTo>
                      <a:pt x="569" y="41"/>
                      <a:pt x="569" y="41"/>
                      <a:pt x="569" y="41"/>
                    </a:cubicBezTo>
                    <a:cubicBezTo>
                      <a:pt x="569" y="41"/>
                      <a:pt x="569" y="33"/>
                      <a:pt x="569" y="34"/>
                    </a:cubicBezTo>
                    <a:cubicBezTo>
                      <a:pt x="569" y="34"/>
                      <a:pt x="625" y="34"/>
                      <a:pt x="625" y="34"/>
                    </a:cubicBezTo>
                    <a:cubicBezTo>
                      <a:pt x="625" y="24"/>
                      <a:pt x="625" y="24"/>
                      <a:pt x="625" y="24"/>
                    </a:cubicBezTo>
                    <a:cubicBezTo>
                      <a:pt x="678" y="24"/>
                      <a:pt x="678" y="24"/>
                      <a:pt x="678" y="24"/>
                    </a:cubicBezTo>
                    <a:cubicBezTo>
                      <a:pt x="678" y="13"/>
                      <a:pt x="678" y="13"/>
                      <a:pt x="678" y="13"/>
                    </a:cubicBezTo>
                    <a:cubicBezTo>
                      <a:pt x="691" y="13"/>
                      <a:pt x="691" y="13"/>
                      <a:pt x="691" y="13"/>
                    </a:cubicBezTo>
                    <a:cubicBezTo>
                      <a:pt x="691" y="0"/>
                      <a:pt x="691" y="0"/>
                      <a:pt x="691" y="0"/>
                    </a:cubicBezTo>
                    <a:cubicBezTo>
                      <a:pt x="779" y="0"/>
                      <a:pt x="779" y="0"/>
                      <a:pt x="779" y="0"/>
                    </a:cubicBezTo>
                  </a:path>
                </a:pathLst>
              </a:custGeom>
              <a:noFill/>
              <a:ln w="38100" cap="flat" cmpd="sng" algn="ctr">
                <a:solidFill>
                  <a:srgbClr val="183059"/>
                </a:solidFill>
                <a:prstDash val="solid"/>
                <a:headEnd/>
                <a:tailEnd/>
              </a:ln>
              <a:effectLst>
                <a:outerShdw blurRad="40000" dist="23000" dir="5400000" rotWithShape="0">
                  <a:srgbClr val="000000">
                    <a:alpha val="35000"/>
                  </a:srgbClr>
                </a:outerShdw>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400">
                  <a:defRPr/>
                </a:pPr>
                <a:endParaRPr lang="en-GB" sz="2000" kern="0" dirty="0">
                  <a:solidFill>
                    <a:prstClr val="black"/>
                  </a:solidFill>
                  <a:latin typeface="Arial Narrow" panose="020B0606020202030204" pitchFamily="34" charset="0"/>
                </a:endParaRPr>
              </a:p>
            </p:txBody>
          </p:sp>
        </p:grpSp>
        <p:sp>
          <p:nvSpPr>
            <p:cNvPr id="217" name="TextBox 216">
              <a:extLst>
                <a:ext uri="{FF2B5EF4-FFF2-40B4-BE49-F238E27FC236}">
                  <a16:creationId xmlns:a16="http://schemas.microsoft.com/office/drawing/2014/main" id="{E9234FBB-6C1F-4037-A4A0-E2370C85102E}"/>
                </a:ext>
              </a:extLst>
            </p:cNvPr>
            <p:cNvSpPr txBox="1"/>
            <p:nvPr/>
          </p:nvSpPr>
          <p:spPr>
            <a:xfrm rot="16200000">
              <a:off x="-99371" y="3034950"/>
              <a:ext cx="1273104" cy="307777"/>
            </a:xfrm>
            <a:prstGeom prst="rect">
              <a:avLst/>
            </a:prstGeom>
            <a:noFill/>
          </p:spPr>
          <p:txBody>
            <a:bodyPr wrap="none" rtlCol="0">
              <a:spAutoFit/>
            </a:bodyPr>
            <a:lstStyle/>
            <a:p>
              <a:pPr algn="ctr" defTabSz="914400">
                <a:defRPr/>
              </a:pPr>
              <a:r>
                <a:rPr lang="en-GB" sz="1400" kern="0" dirty="0" err="1">
                  <a:solidFill>
                    <a:prstClr val="black"/>
                  </a:solidFill>
                  <a:latin typeface="Arial Narrow" panose="020B0606020202030204" pitchFamily="34" charset="0"/>
                </a:rPr>
                <a:t>Risque</a:t>
              </a:r>
              <a:r>
                <a:rPr lang="en-GB" sz="1400" kern="0" dirty="0">
                  <a:solidFill>
                    <a:prstClr val="black"/>
                  </a:solidFill>
                  <a:latin typeface="Arial Narrow" panose="020B0606020202030204" pitchFamily="34" charset="0"/>
                </a:rPr>
                <a:t> </a:t>
              </a:r>
              <a:r>
                <a:rPr lang="en-GB" sz="1400" kern="0" dirty="0" err="1">
                  <a:solidFill>
                    <a:prstClr val="black"/>
                  </a:solidFill>
                  <a:latin typeface="Arial Narrow" panose="020B0606020202030204" pitchFamily="34" charset="0"/>
                </a:rPr>
                <a:t>cumulatif</a:t>
              </a:r>
              <a:endParaRPr lang="en-GB" sz="1400" kern="0" dirty="0">
                <a:solidFill>
                  <a:prstClr val="black"/>
                </a:solidFill>
                <a:latin typeface="Arial Narrow" panose="020B0606020202030204" pitchFamily="34" charset="0"/>
              </a:endParaRPr>
            </a:p>
          </p:txBody>
        </p:sp>
        <p:sp>
          <p:nvSpPr>
            <p:cNvPr id="218" name="TextBox 217">
              <a:extLst>
                <a:ext uri="{FF2B5EF4-FFF2-40B4-BE49-F238E27FC236}">
                  <a16:creationId xmlns:a16="http://schemas.microsoft.com/office/drawing/2014/main" id="{8BE5F627-8A95-446E-8105-F5DA2EC7158C}"/>
                </a:ext>
              </a:extLst>
            </p:cNvPr>
            <p:cNvSpPr txBox="1"/>
            <p:nvPr/>
          </p:nvSpPr>
          <p:spPr>
            <a:xfrm>
              <a:off x="2908397" y="3296029"/>
              <a:ext cx="478016" cy="307777"/>
            </a:xfrm>
            <a:prstGeom prst="rect">
              <a:avLst/>
            </a:prstGeom>
            <a:noFill/>
          </p:spPr>
          <p:txBody>
            <a:bodyPr wrap="none" rtlCol="0">
              <a:spAutoFit/>
            </a:bodyPr>
            <a:lstStyle/>
            <a:p>
              <a:pPr algn="ctr" defTabSz="914400">
                <a:defRPr/>
              </a:pPr>
              <a:r>
                <a:rPr lang="en-GB" sz="1400" kern="0" dirty="0">
                  <a:solidFill>
                    <a:prstClr val="black"/>
                  </a:solidFill>
                  <a:latin typeface="Arial Narrow" panose="020B0606020202030204" pitchFamily="34" charset="0"/>
                </a:rPr>
                <a:t>AAS</a:t>
              </a:r>
            </a:p>
          </p:txBody>
        </p:sp>
        <p:sp>
          <p:nvSpPr>
            <p:cNvPr id="219" name="TextBox 218">
              <a:extLst>
                <a:ext uri="{FF2B5EF4-FFF2-40B4-BE49-F238E27FC236}">
                  <a16:creationId xmlns:a16="http://schemas.microsoft.com/office/drawing/2014/main" id="{E0C63797-6AD4-4480-A055-7FB9EC20FCD3}"/>
                </a:ext>
              </a:extLst>
            </p:cNvPr>
            <p:cNvSpPr txBox="1"/>
            <p:nvPr/>
          </p:nvSpPr>
          <p:spPr>
            <a:xfrm>
              <a:off x="3244637" y="3777225"/>
              <a:ext cx="797014" cy="307777"/>
            </a:xfrm>
            <a:prstGeom prst="rect">
              <a:avLst/>
            </a:prstGeom>
            <a:noFill/>
          </p:spPr>
          <p:txBody>
            <a:bodyPr wrap="none" rtlCol="0">
              <a:spAutoFit/>
            </a:bodyPr>
            <a:lstStyle/>
            <a:p>
              <a:pPr algn="ctr" defTabSz="914400">
                <a:defRPr/>
              </a:pPr>
              <a:r>
                <a:rPr lang="en-GB" sz="1400" kern="0" dirty="0">
                  <a:solidFill>
                    <a:prstClr val="black"/>
                  </a:solidFill>
                  <a:latin typeface="Arial Narrow" panose="020B0606020202030204" pitchFamily="34" charset="0"/>
                </a:rPr>
                <a:t>Apixaban</a:t>
              </a:r>
            </a:p>
          </p:txBody>
        </p:sp>
        <p:sp>
          <p:nvSpPr>
            <p:cNvPr id="220" name="TextBox 219">
              <a:extLst>
                <a:ext uri="{FF2B5EF4-FFF2-40B4-BE49-F238E27FC236}">
                  <a16:creationId xmlns:a16="http://schemas.microsoft.com/office/drawing/2014/main" id="{64A288BD-EAF5-458A-937F-F84B9FA98175}"/>
                </a:ext>
              </a:extLst>
            </p:cNvPr>
            <p:cNvSpPr txBox="1"/>
            <p:nvPr/>
          </p:nvSpPr>
          <p:spPr>
            <a:xfrm>
              <a:off x="163730" y="4776186"/>
              <a:ext cx="1127232" cy="307777"/>
            </a:xfrm>
            <a:prstGeom prst="rect">
              <a:avLst/>
            </a:prstGeom>
            <a:noFill/>
          </p:spPr>
          <p:txBody>
            <a:bodyPr wrap="none" rtlCol="0">
              <a:spAutoFit/>
            </a:bodyPr>
            <a:lstStyle/>
            <a:p>
              <a:pPr defTabSz="914400">
                <a:defRPr/>
              </a:pPr>
              <a:r>
                <a:rPr lang="en-GB" sz="1400" b="1" kern="0" dirty="0" err="1">
                  <a:solidFill>
                    <a:prstClr val="black"/>
                  </a:solidFill>
                  <a:latin typeface="Arial Narrow" panose="020B0606020202030204" pitchFamily="34" charset="0"/>
                </a:rPr>
                <a:t>Nbre</a:t>
              </a:r>
              <a:r>
                <a:rPr lang="en-GB" sz="1400" b="1" kern="0" dirty="0">
                  <a:solidFill>
                    <a:prstClr val="black"/>
                  </a:solidFill>
                  <a:latin typeface="Arial Narrow" panose="020B0606020202030204" pitchFamily="34" charset="0"/>
                </a:rPr>
                <a:t> à </a:t>
              </a:r>
              <a:r>
                <a:rPr lang="en-GB" sz="1400" b="1" kern="0" dirty="0" err="1">
                  <a:solidFill>
                    <a:prstClr val="black"/>
                  </a:solidFill>
                  <a:latin typeface="Arial Narrow" panose="020B0606020202030204" pitchFamily="34" charset="0"/>
                </a:rPr>
                <a:t>risque</a:t>
              </a:r>
              <a:endParaRPr lang="en-GB" sz="1400" b="1" kern="0" dirty="0">
                <a:solidFill>
                  <a:prstClr val="black"/>
                </a:solidFill>
                <a:latin typeface="Arial Narrow" panose="020B0606020202030204" pitchFamily="34" charset="0"/>
              </a:endParaRPr>
            </a:p>
          </p:txBody>
        </p:sp>
        <p:sp>
          <p:nvSpPr>
            <p:cNvPr id="221" name="TextBox 220">
              <a:extLst>
                <a:ext uri="{FF2B5EF4-FFF2-40B4-BE49-F238E27FC236}">
                  <a16:creationId xmlns:a16="http://schemas.microsoft.com/office/drawing/2014/main" id="{1085E97B-9425-40F1-8268-D1AD5B95BDCC}"/>
                </a:ext>
              </a:extLst>
            </p:cNvPr>
            <p:cNvSpPr txBox="1"/>
            <p:nvPr/>
          </p:nvSpPr>
          <p:spPr>
            <a:xfrm>
              <a:off x="176553" y="4978549"/>
              <a:ext cx="478016" cy="307777"/>
            </a:xfrm>
            <a:prstGeom prst="rect">
              <a:avLst/>
            </a:prstGeom>
            <a:noFill/>
          </p:spPr>
          <p:txBody>
            <a:bodyPr wrap="none" rtlCol="0">
              <a:spAutoFit/>
            </a:bodyPr>
            <a:lstStyle/>
            <a:p>
              <a:pPr algn="ctr" defTabSz="914400">
                <a:defRPr/>
              </a:pPr>
              <a:r>
                <a:rPr lang="en-GB" sz="1400" kern="0" dirty="0">
                  <a:solidFill>
                    <a:prstClr val="black"/>
                  </a:solidFill>
                  <a:latin typeface="Arial Narrow" panose="020B0606020202030204" pitchFamily="34" charset="0"/>
                </a:rPr>
                <a:t>AAS</a:t>
              </a:r>
            </a:p>
          </p:txBody>
        </p:sp>
        <p:sp>
          <p:nvSpPr>
            <p:cNvPr id="222" name="TextBox 221">
              <a:extLst>
                <a:ext uri="{FF2B5EF4-FFF2-40B4-BE49-F238E27FC236}">
                  <a16:creationId xmlns:a16="http://schemas.microsoft.com/office/drawing/2014/main" id="{A146179D-3283-4B37-834F-2C4824DB887D}"/>
                </a:ext>
              </a:extLst>
            </p:cNvPr>
            <p:cNvSpPr txBox="1"/>
            <p:nvPr/>
          </p:nvSpPr>
          <p:spPr>
            <a:xfrm>
              <a:off x="176553" y="5176264"/>
              <a:ext cx="797014" cy="307777"/>
            </a:xfrm>
            <a:prstGeom prst="rect">
              <a:avLst/>
            </a:prstGeom>
            <a:noFill/>
          </p:spPr>
          <p:txBody>
            <a:bodyPr wrap="none" rtlCol="0">
              <a:spAutoFit/>
            </a:bodyPr>
            <a:lstStyle/>
            <a:p>
              <a:pPr algn="ctr" defTabSz="914400">
                <a:defRPr/>
              </a:pPr>
              <a:r>
                <a:rPr lang="en-GB" sz="1400" kern="0" dirty="0">
                  <a:solidFill>
                    <a:prstClr val="black"/>
                  </a:solidFill>
                  <a:latin typeface="Arial Narrow" panose="020B0606020202030204" pitchFamily="34" charset="0"/>
                </a:rPr>
                <a:t>Apixaban</a:t>
              </a:r>
            </a:p>
          </p:txBody>
        </p:sp>
        <p:sp>
          <p:nvSpPr>
            <p:cNvPr id="223" name="TextBox 222">
              <a:extLst>
                <a:ext uri="{FF2B5EF4-FFF2-40B4-BE49-F238E27FC236}">
                  <a16:creationId xmlns:a16="http://schemas.microsoft.com/office/drawing/2014/main" id="{60DB0DBF-3EF8-48A0-8C0A-07F1204FF6BB}"/>
                </a:ext>
              </a:extLst>
            </p:cNvPr>
            <p:cNvSpPr txBox="1"/>
            <p:nvPr/>
          </p:nvSpPr>
          <p:spPr>
            <a:xfrm>
              <a:off x="952186" y="4973829"/>
              <a:ext cx="511679" cy="307777"/>
            </a:xfrm>
            <a:prstGeom prst="rect">
              <a:avLst/>
            </a:prstGeom>
            <a:noFill/>
          </p:spPr>
          <p:txBody>
            <a:bodyPr wrap="none" rtlCol="0">
              <a:spAutoFit/>
            </a:bodyPr>
            <a:lstStyle/>
            <a:p>
              <a:pPr algn="ctr" defTabSz="914400">
                <a:defRPr/>
              </a:pPr>
              <a:r>
                <a:rPr lang="en-GB" sz="1400" kern="0" dirty="0">
                  <a:solidFill>
                    <a:prstClr val="black"/>
                  </a:solidFill>
                  <a:latin typeface="Arial Narrow" panose="020B0606020202030204" pitchFamily="34" charset="0"/>
                </a:rPr>
                <a:t>1799</a:t>
              </a:r>
            </a:p>
          </p:txBody>
        </p:sp>
        <p:sp>
          <p:nvSpPr>
            <p:cNvPr id="224" name="TextBox 223">
              <a:extLst>
                <a:ext uri="{FF2B5EF4-FFF2-40B4-BE49-F238E27FC236}">
                  <a16:creationId xmlns:a16="http://schemas.microsoft.com/office/drawing/2014/main" id="{3E208257-5EE5-4501-A07D-11D61F9A20F5}"/>
                </a:ext>
              </a:extLst>
            </p:cNvPr>
            <p:cNvSpPr txBox="1"/>
            <p:nvPr/>
          </p:nvSpPr>
          <p:spPr>
            <a:xfrm>
              <a:off x="952186" y="5176264"/>
              <a:ext cx="511679" cy="307777"/>
            </a:xfrm>
            <a:prstGeom prst="rect">
              <a:avLst/>
            </a:prstGeom>
            <a:noFill/>
          </p:spPr>
          <p:txBody>
            <a:bodyPr wrap="none" rtlCol="0">
              <a:spAutoFit/>
            </a:bodyPr>
            <a:lstStyle/>
            <a:p>
              <a:pPr algn="ctr" defTabSz="914400">
                <a:defRPr/>
              </a:pPr>
              <a:r>
                <a:rPr lang="en-GB" sz="1400" kern="0" dirty="0">
                  <a:solidFill>
                    <a:prstClr val="black"/>
                  </a:solidFill>
                  <a:latin typeface="Arial Narrow" panose="020B0606020202030204" pitchFamily="34" charset="0"/>
                </a:rPr>
                <a:t>1901</a:t>
              </a:r>
            </a:p>
          </p:txBody>
        </p:sp>
        <p:sp>
          <p:nvSpPr>
            <p:cNvPr id="225" name="TextBox 224">
              <a:extLst>
                <a:ext uri="{FF2B5EF4-FFF2-40B4-BE49-F238E27FC236}">
                  <a16:creationId xmlns:a16="http://schemas.microsoft.com/office/drawing/2014/main" id="{BEBB5ECE-FF5F-42AD-9B69-542C0E6A7767}"/>
                </a:ext>
              </a:extLst>
            </p:cNvPr>
            <p:cNvSpPr txBox="1"/>
            <p:nvPr/>
          </p:nvSpPr>
          <p:spPr>
            <a:xfrm>
              <a:off x="1427488" y="4983407"/>
              <a:ext cx="511679" cy="307777"/>
            </a:xfrm>
            <a:prstGeom prst="rect">
              <a:avLst/>
            </a:prstGeom>
            <a:noFill/>
          </p:spPr>
          <p:txBody>
            <a:bodyPr wrap="none" rtlCol="0">
              <a:spAutoFit/>
            </a:bodyPr>
            <a:lstStyle/>
            <a:p>
              <a:pPr algn="ctr" defTabSz="914400">
                <a:defRPr/>
              </a:pPr>
              <a:r>
                <a:rPr lang="en-GB" sz="1400" kern="0" dirty="0">
                  <a:solidFill>
                    <a:prstClr val="black"/>
                  </a:solidFill>
                  <a:latin typeface="Arial Narrow" panose="020B0606020202030204" pitchFamily="34" charset="0"/>
                </a:rPr>
                <a:t>1766</a:t>
              </a:r>
            </a:p>
          </p:txBody>
        </p:sp>
        <p:sp>
          <p:nvSpPr>
            <p:cNvPr id="226" name="TextBox 225">
              <a:extLst>
                <a:ext uri="{FF2B5EF4-FFF2-40B4-BE49-F238E27FC236}">
                  <a16:creationId xmlns:a16="http://schemas.microsoft.com/office/drawing/2014/main" id="{A8892A89-2DDD-4761-A49C-CC838164225C}"/>
                </a:ext>
              </a:extLst>
            </p:cNvPr>
            <p:cNvSpPr txBox="1"/>
            <p:nvPr/>
          </p:nvSpPr>
          <p:spPr>
            <a:xfrm>
              <a:off x="1427488" y="5176264"/>
              <a:ext cx="511679" cy="307777"/>
            </a:xfrm>
            <a:prstGeom prst="rect">
              <a:avLst/>
            </a:prstGeom>
            <a:noFill/>
          </p:spPr>
          <p:txBody>
            <a:bodyPr wrap="none" rtlCol="0">
              <a:spAutoFit/>
            </a:bodyPr>
            <a:lstStyle/>
            <a:p>
              <a:pPr algn="ctr" defTabSz="914400">
                <a:defRPr/>
              </a:pPr>
              <a:r>
                <a:rPr lang="en-GB" sz="1400" kern="0" dirty="0">
                  <a:solidFill>
                    <a:prstClr val="black"/>
                  </a:solidFill>
                  <a:latin typeface="Arial Narrow" panose="020B0606020202030204" pitchFamily="34" charset="0"/>
                </a:rPr>
                <a:t>1869</a:t>
              </a:r>
            </a:p>
          </p:txBody>
        </p:sp>
        <p:sp>
          <p:nvSpPr>
            <p:cNvPr id="227" name="TextBox 226">
              <a:extLst>
                <a:ext uri="{FF2B5EF4-FFF2-40B4-BE49-F238E27FC236}">
                  <a16:creationId xmlns:a16="http://schemas.microsoft.com/office/drawing/2014/main" id="{49292CD7-76ED-498E-AC30-A9355FA4382B}"/>
                </a:ext>
              </a:extLst>
            </p:cNvPr>
            <p:cNvSpPr txBox="1"/>
            <p:nvPr/>
          </p:nvSpPr>
          <p:spPr>
            <a:xfrm>
              <a:off x="1898856" y="4983407"/>
              <a:ext cx="511680" cy="307777"/>
            </a:xfrm>
            <a:prstGeom prst="rect">
              <a:avLst/>
            </a:prstGeom>
            <a:noFill/>
          </p:spPr>
          <p:txBody>
            <a:bodyPr wrap="none" rtlCol="0">
              <a:spAutoFit/>
            </a:bodyPr>
            <a:lstStyle/>
            <a:p>
              <a:pPr algn="ctr" defTabSz="914400">
                <a:defRPr/>
              </a:pPr>
              <a:r>
                <a:rPr lang="en-GB" sz="1400" kern="0" dirty="0">
                  <a:solidFill>
                    <a:prstClr val="black"/>
                  </a:solidFill>
                  <a:latin typeface="Arial Narrow" panose="020B0606020202030204" pitchFamily="34" charset="0"/>
                </a:rPr>
                <a:t>1643</a:t>
              </a:r>
            </a:p>
          </p:txBody>
        </p:sp>
        <p:sp>
          <p:nvSpPr>
            <p:cNvPr id="228" name="TextBox 227">
              <a:extLst>
                <a:ext uri="{FF2B5EF4-FFF2-40B4-BE49-F238E27FC236}">
                  <a16:creationId xmlns:a16="http://schemas.microsoft.com/office/drawing/2014/main" id="{268DD8D9-2362-4A38-81A5-1BBEA9297ECA}"/>
                </a:ext>
              </a:extLst>
            </p:cNvPr>
            <p:cNvSpPr txBox="1"/>
            <p:nvPr/>
          </p:nvSpPr>
          <p:spPr>
            <a:xfrm>
              <a:off x="1898856" y="5176264"/>
              <a:ext cx="511679" cy="307777"/>
            </a:xfrm>
            <a:prstGeom prst="rect">
              <a:avLst/>
            </a:prstGeom>
            <a:noFill/>
          </p:spPr>
          <p:txBody>
            <a:bodyPr wrap="none" rtlCol="0">
              <a:spAutoFit/>
            </a:bodyPr>
            <a:lstStyle/>
            <a:p>
              <a:pPr algn="ctr" defTabSz="914400">
                <a:defRPr/>
              </a:pPr>
              <a:r>
                <a:rPr lang="en-GB" sz="1400" kern="0" dirty="0">
                  <a:solidFill>
                    <a:prstClr val="black"/>
                  </a:solidFill>
                  <a:latin typeface="Arial Narrow" panose="020B0606020202030204" pitchFamily="34" charset="0"/>
                </a:rPr>
                <a:t>1745</a:t>
              </a:r>
            </a:p>
          </p:txBody>
        </p:sp>
        <p:sp>
          <p:nvSpPr>
            <p:cNvPr id="229" name="TextBox 228">
              <a:extLst>
                <a:ext uri="{FF2B5EF4-FFF2-40B4-BE49-F238E27FC236}">
                  <a16:creationId xmlns:a16="http://schemas.microsoft.com/office/drawing/2014/main" id="{87543787-3CA4-4A06-939F-C78202323206}"/>
                </a:ext>
              </a:extLst>
            </p:cNvPr>
            <p:cNvSpPr txBox="1"/>
            <p:nvPr/>
          </p:nvSpPr>
          <p:spPr>
            <a:xfrm>
              <a:off x="2399793" y="4988199"/>
              <a:ext cx="511679" cy="307777"/>
            </a:xfrm>
            <a:prstGeom prst="rect">
              <a:avLst/>
            </a:prstGeom>
            <a:noFill/>
          </p:spPr>
          <p:txBody>
            <a:bodyPr wrap="none" rtlCol="0">
              <a:spAutoFit/>
            </a:bodyPr>
            <a:lstStyle/>
            <a:p>
              <a:pPr algn="ctr" defTabSz="914400">
                <a:defRPr/>
              </a:pPr>
              <a:r>
                <a:rPr lang="en-GB" sz="1400" kern="0" dirty="0">
                  <a:solidFill>
                    <a:prstClr val="black"/>
                  </a:solidFill>
                  <a:latin typeface="Arial Narrow" panose="020B0606020202030204" pitchFamily="34" charset="0"/>
                </a:rPr>
                <a:t>1384</a:t>
              </a:r>
            </a:p>
          </p:txBody>
        </p:sp>
        <p:sp>
          <p:nvSpPr>
            <p:cNvPr id="230" name="TextBox 229">
              <a:extLst>
                <a:ext uri="{FF2B5EF4-FFF2-40B4-BE49-F238E27FC236}">
                  <a16:creationId xmlns:a16="http://schemas.microsoft.com/office/drawing/2014/main" id="{2F5D7666-D81E-4DD4-AB3D-12D072F2CD56}"/>
                </a:ext>
              </a:extLst>
            </p:cNvPr>
            <p:cNvSpPr txBox="1"/>
            <p:nvPr/>
          </p:nvSpPr>
          <p:spPr>
            <a:xfrm>
              <a:off x="2399793" y="5176264"/>
              <a:ext cx="511679" cy="307777"/>
            </a:xfrm>
            <a:prstGeom prst="rect">
              <a:avLst/>
            </a:prstGeom>
            <a:noFill/>
          </p:spPr>
          <p:txBody>
            <a:bodyPr wrap="none" rtlCol="0">
              <a:spAutoFit/>
            </a:bodyPr>
            <a:lstStyle/>
            <a:p>
              <a:pPr algn="ctr" defTabSz="914400">
                <a:defRPr/>
              </a:pPr>
              <a:r>
                <a:rPr lang="en-GB" sz="1400" kern="0" dirty="0">
                  <a:solidFill>
                    <a:prstClr val="black"/>
                  </a:solidFill>
                  <a:latin typeface="Arial Narrow" panose="020B0606020202030204" pitchFamily="34" charset="0"/>
                </a:rPr>
                <a:t>1455</a:t>
              </a:r>
            </a:p>
          </p:txBody>
        </p:sp>
        <p:sp>
          <p:nvSpPr>
            <p:cNvPr id="231" name="TextBox 230">
              <a:extLst>
                <a:ext uri="{FF2B5EF4-FFF2-40B4-BE49-F238E27FC236}">
                  <a16:creationId xmlns:a16="http://schemas.microsoft.com/office/drawing/2014/main" id="{B44AD26C-435A-441E-8413-36B22D8C979B}"/>
                </a:ext>
              </a:extLst>
            </p:cNvPr>
            <p:cNvSpPr txBox="1"/>
            <p:nvPr/>
          </p:nvSpPr>
          <p:spPr>
            <a:xfrm>
              <a:off x="2850440" y="4973305"/>
              <a:ext cx="511680" cy="307777"/>
            </a:xfrm>
            <a:prstGeom prst="rect">
              <a:avLst/>
            </a:prstGeom>
            <a:noFill/>
          </p:spPr>
          <p:txBody>
            <a:bodyPr wrap="none" rtlCol="0">
              <a:spAutoFit/>
            </a:bodyPr>
            <a:lstStyle/>
            <a:p>
              <a:pPr algn="ctr" defTabSz="914400">
                <a:defRPr/>
              </a:pPr>
              <a:r>
                <a:rPr lang="en-GB" sz="1400" kern="0" dirty="0">
                  <a:solidFill>
                    <a:prstClr val="black"/>
                  </a:solidFill>
                  <a:latin typeface="Arial Narrow" panose="020B0606020202030204" pitchFamily="34" charset="0"/>
                </a:rPr>
                <a:t>1009</a:t>
              </a:r>
            </a:p>
          </p:txBody>
        </p:sp>
        <p:sp>
          <p:nvSpPr>
            <p:cNvPr id="232" name="TextBox 231">
              <a:extLst>
                <a:ext uri="{FF2B5EF4-FFF2-40B4-BE49-F238E27FC236}">
                  <a16:creationId xmlns:a16="http://schemas.microsoft.com/office/drawing/2014/main" id="{9C6A374F-96A1-46BE-A438-CB00AB306FEB}"/>
                </a:ext>
              </a:extLst>
            </p:cNvPr>
            <p:cNvSpPr txBox="1"/>
            <p:nvPr/>
          </p:nvSpPr>
          <p:spPr>
            <a:xfrm>
              <a:off x="2850439" y="5176264"/>
              <a:ext cx="511680" cy="307777"/>
            </a:xfrm>
            <a:prstGeom prst="rect">
              <a:avLst/>
            </a:prstGeom>
            <a:noFill/>
          </p:spPr>
          <p:txBody>
            <a:bodyPr wrap="none" rtlCol="0">
              <a:spAutoFit/>
            </a:bodyPr>
            <a:lstStyle/>
            <a:p>
              <a:pPr algn="ctr" defTabSz="914400">
                <a:defRPr/>
              </a:pPr>
              <a:r>
                <a:rPr lang="en-GB" sz="1400" kern="0" dirty="0">
                  <a:solidFill>
                    <a:prstClr val="black"/>
                  </a:solidFill>
                  <a:latin typeface="Arial Narrow" panose="020B0606020202030204" pitchFamily="34" charset="0"/>
                </a:rPr>
                <a:t>1037</a:t>
              </a:r>
            </a:p>
          </p:txBody>
        </p:sp>
        <p:sp>
          <p:nvSpPr>
            <p:cNvPr id="233" name="TextBox 232">
              <a:extLst>
                <a:ext uri="{FF2B5EF4-FFF2-40B4-BE49-F238E27FC236}">
                  <a16:creationId xmlns:a16="http://schemas.microsoft.com/office/drawing/2014/main" id="{13E7497E-4D3F-431F-8753-FF799516EC34}"/>
                </a:ext>
              </a:extLst>
            </p:cNvPr>
            <p:cNvSpPr txBox="1"/>
            <p:nvPr/>
          </p:nvSpPr>
          <p:spPr>
            <a:xfrm>
              <a:off x="3352163" y="4979062"/>
              <a:ext cx="429926" cy="307777"/>
            </a:xfrm>
            <a:prstGeom prst="rect">
              <a:avLst/>
            </a:prstGeom>
            <a:noFill/>
          </p:spPr>
          <p:txBody>
            <a:bodyPr wrap="none" rtlCol="0">
              <a:spAutoFit/>
            </a:bodyPr>
            <a:lstStyle/>
            <a:p>
              <a:pPr algn="ctr" defTabSz="914400">
                <a:defRPr/>
              </a:pPr>
              <a:r>
                <a:rPr lang="en-GB" sz="1400" kern="0" dirty="0">
                  <a:solidFill>
                    <a:prstClr val="black"/>
                  </a:solidFill>
                  <a:latin typeface="Arial Narrow" panose="020B0606020202030204" pitchFamily="34" charset="0"/>
                </a:rPr>
                <a:t>675</a:t>
              </a:r>
            </a:p>
          </p:txBody>
        </p:sp>
        <p:sp>
          <p:nvSpPr>
            <p:cNvPr id="234" name="TextBox 233">
              <a:extLst>
                <a:ext uri="{FF2B5EF4-FFF2-40B4-BE49-F238E27FC236}">
                  <a16:creationId xmlns:a16="http://schemas.microsoft.com/office/drawing/2014/main" id="{E938542D-C9BC-41F2-A3B4-CF4C68B8CAEA}"/>
                </a:ext>
              </a:extLst>
            </p:cNvPr>
            <p:cNvSpPr txBox="1"/>
            <p:nvPr/>
          </p:nvSpPr>
          <p:spPr>
            <a:xfrm>
              <a:off x="3352162" y="5176264"/>
              <a:ext cx="429926" cy="307777"/>
            </a:xfrm>
            <a:prstGeom prst="rect">
              <a:avLst/>
            </a:prstGeom>
            <a:noFill/>
          </p:spPr>
          <p:txBody>
            <a:bodyPr wrap="none" rtlCol="0">
              <a:spAutoFit/>
            </a:bodyPr>
            <a:lstStyle/>
            <a:p>
              <a:pPr algn="ctr" defTabSz="914400">
                <a:defRPr/>
              </a:pPr>
              <a:r>
                <a:rPr lang="en-GB" sz="1400" kern="0" dirty="0">
                  <a:solidFill>
                    <a:prstClr val="black"/>
                  </a:solidFill>
                  <a:latin typeface="Arial Narrow" panose="020B0606020202030204" pitchFamily="34" charset="0"/>
                </a:rPr>
                <a:t>722</a:t>
              </a:r>
            </a:p>
          </p:txBody>
        </p:sp>
        <p:sp>
          <p:nvSpPr>
            <p:cNvPr id="235" name="TextBox 234">
              <a:extLst>
                <a:ext uri="{FF2B5EF4-FFF2-40B4-BE49-F238E27FC236}">
                  <a16:creationId xmlns:a16="http://schemas.microsoft.com/office/drawing/2014/main" id="{B6E0083E-69FF-472A-A272-81FA3218FA6C}"/>
                </a:ext>
              </a:extLst>
            </p:cNvPr>
            <p:cNvSpPr txBox="1"/>
            <p:nvPr/>
          </p:nvSpPr>
          <p:spPr>
            <a:xfrm>
              <a:off x="3834299" y="4978312"/>
              <a:ext cx="429926" cy="307777"/>
            </a:xfrm>
            <a:prstGeom prst="rect">
              <a:avLst/>
            </a:prstGeom>
            <a:noFill/>
          </p:spPr>
          <p:txBody>
            <a:bodyPr wrap="none" rtlCol="0">
              <a:spAutoFit/>
            </a:bodyPr>
            <a:lstStyle/>
            <a:p>
              <a:pPr algn="ctr" defTabSz="914400">
                <a:defRPr/>
              </a:pPr>
              <a:r>
                <a:rPr lang="en-GB" sz="1400" kern="0" dirty="0">
                  <a:solidFill>
                    <a:prstClr val="black"/>
                  </a:solidFill>
                  <a:latin typeface="Arial Narrow" panose="020B0606020202030204" pitchFamily="34" charset="0"/>
                </a:rPr>
                <a:t>402</a:t>
              </a:r>
            </a:p>
          </p:txBody>
        </p:sp>
        <p:sp>
          <p:nvSpPr>
            <p:cNvPr id="236" name="TextBox 235">
              <a:extLst>
                <a:ext uri="{FF2B5EF4-FFF2-40B4-BE49-F238E27FC236}">
                  <a16:creationId xmlns:a16="http://schemas.microsoft.com/office/drawing/2014/main" id="{A230E37A-DEFA-40CB-8E5D-29B572A9273D}"/>
                </a:ext>
              </a:extLst>
            </p:cNvPr>
            <p:cNvSpPr txBox="1"/>
            <p:nvPr/>
          </p:nvSpPr>
          <p:spPr>
            <a:xfrm>
              <a:off x="3834298" y="5176264"/>
              <a:ext cx="429926" cy="307777"/>
            </a:xfrm>
            <a:prstGeom prst="rect">
              <a:avLst/>
            </a:prstGeom>
            <a:noFill/>
          </p:spPr>
          <p:txBody>
            <a:bodyPr wrap="none" rtlCol="0">
              <a:spAutoFit/>
            </a:bodyPr>
            <a:lstStyle/>
            <a:p>
              <a:pPr algn="ctr" defTabSz="914400">
                <a:defRPr/>
              </a:pPr>
              <a:r>
                <a:rPr lang="en-GB" sz="1400" kern="0" dirty="0">
                  <a:solidFill>
                    <a:prstClr val="black"/>
                  </a:solidFill>
                  <a:latin typeface="Arial Narrow" panose="020B0606020202030204" pitchFamily="34" charset="0"/>
                </a:rPr>
                <a:t>419</a:t>
              </a:r>
            </a:p>
          </p:txBody>
        </p:sp>
        <p:sp>
          <p:nvSpPr>
            <p:cNvPr id="237" name="Freeform 452">
              <a:extLst>
                <a:ext uri="{FF2B5EF4-FFF2-40B4-BE49-F238E27FC236}">
                  <a16:creationId xmlns:a16="http://schemas.microsoft.com/office/drawing/2014/main" id="{FCAF46DF-2E98-4624-8DB4-74B7C5C5B06A}"/>
                </a:ext>
              </a:extLst>
            </p:cNvPr>
            <p:cNvSpPr/>
            <p:nvPr/>
          </p:nvSpPr>
          <p:spPr bwMode="auto">
            <a:xfrm>
              <a:off x="5682079" y="2045810"/>
              <a:ext cx="2947181" cy="2250831"/>
            </a:xfrm>
            <a:custGeom>
              <a:avLst/>
              <a:gdLst>
                <a:gd name="connsiteX0" fmla="*/ 0 w 2947181"/>
                <a:gd name="connsiteY0" fmla="*/ 0 h 2250831"/>
                <a:gd name="connsiteX1" fmla="*/ 0 w 2947181"/>
                <a:gd name="connsiteY1" fmla="*/ 2250831 h 2250831"/>
                <a:gd name="connsiteX2" fmla="*/ 2947181 w 2947181"/>
                <a:gd name="connsiteY2" fmla="*/ 2250831 h 2250831"/>
              </a:gdLst>
              <a:ahLst/>
              <a:cxnLst>
                <a:cxn ang="0">
                  <a:pos x="connsiteX0" y="connsiteY0"/>
                </a:cxn>
                <a:cxn ang="0">
                  <a:pos x="connsiteX1" y="connsiteY1"/>
                </a:cxn>
                <a:cxn ang="0">
                  <a:pos x="connsiteX2" y="connsiteY2"/>
                </a:cxn>
              </a:cxnLst>
              <a:rect l="l" t="t" r="r" b="b"/>
              <a:pathLst>
                <a:path w="2947181" h="2250831">
                  <a:moveTo>
                    <a:pt x="0" y="0"/>
                  </a:moveTo>
                  <a:lnTo>
                    <a:pt x="0" y="2250831"/>
                  </a:lnTo>
                  <a:lnTo>
                    <a:pt x="2947181" y="2250831"/>
                  </a:lnTo>
                </a:path>
              </a:pathLst>
            </a:custGeom>
            <a:noFill/>
            <a:ln w="28575" cap="flat" cmpd="sng" algn="ctr">
              <a:solidFill>
                <a:sysClr val="windowText" lastClr="000000"/>
              </a:solidFill>
              <a:prstDash val="solid"/>
              <a:round/>
              <a:headEnd type="none" w="med" len="med"/>
              <a:tailEnd type="none" w="med" len="med"/>
            </a:ln>
            <a:effectLst/>
          </p:spPr>
          <p:txBody>
            <a:bodyPr rtlCol="0" anchor="ctr"/>
            <a:lstStyle/>
            <a:p>
              <a:pPr algn="ctr" defTabSz="914400">
                <a:defRPr/>
              </a:pPr>
              <a:endParaRPr lang="en-GB" sz="2000" kern="0" dirty="0">
                <a:solidFill>
                  <a:prstClr val="black"/>
                </a:solidFill>
                <a:latin typeface="Arial Narrow" panose="020B0606020202030204" pitchFamily="34" charset="0"/>
              </a:endParaRPr>
            </a:p>
          </p:txBody>
        </p:sp>
        <p:sp>
          <p:nvSpPr>
            <p:cNvPr id="238" name="Freeform 453">
              <a:extLst>
                <a:ext uri="{FF2B5EF4-FFF2-40B4-BE49-F238E27FC236}">
                  <a16:creationId xmlns:a16="http://schemas.microsoft.com/office/drawing/2014/main" id="{D207B4AC-7731-4EA3-A01D-12EF84226DC7}"/>
                </a:ext>
              </a:extLst>
            </p:cNvPr>
            <p:cNvSpPr/>
            <p:nvPr/>
          </p:nvSpPr>
          <p:spPr bwMode="auto">
            <a:xfrm>
              <a:off x="8563557" y="4295602"/>
              <a:ext cx="45719" cy="68463"/>
            </a:xfrm>
            <a:custGeom>
              <a:avLst/>
              <a:gdLst>
                <a:gd name="connsiteX0" fmla="*/ 0 w 0"/>
                <a:gd name="connsiteY0" fmla="*/ 0 h 140277"/>
                <a:gd name="connsiteX1" fmla="*/ 0 w 0"/>
                <a:gd name="connsiteY1" fmla="*/ 140277 h 140277"/>
              </a:gdLst>
              <a:ahLst/>
              <a:cxnLst>
                <a:cxn ang="0">
                  <a:pos x="connsiteX0" y="connsiteY0"/>
                </a:cxn>
                <a:cxn ang="0">
                  <a:pos x="connsiteX1" y="connsiteY1"/>
                </a:cxn>
              </a:cxnLst>
              <a:rect l="l" t="t" r="r" b="b"/>
              <a:pathLst>
                <a:path h="140277">
                  <a:moveTo>
                    <a:pt x="0" y="0"/>
                  </a:moveTo>
                  <a:lnTo>
                    <a:pt x="0" y="140277"/>
                  </a:lnTo>
                </a:path>
              </a:pathLst>
            </a:custGeom>
            <a:noFill/>
            <a:ln w="28575" cap="flat" cmpd="sng" algn="ctr">
              <a:solidFill>
                <a:sysClr val="windowText" lastClr="000000"/>
              </a:solidFill>
              <a:prstDash val="solid"/>
              <a:round/>
              <a:headEnd type="none" w="med" len="med"/>
              <a:tailEnd type="none" w="med" len="med"/>
            </a:ln>
            <a:effectLst/>
          </p:spPr>
          <p:txBody>
            <a:bodyPr rtlCol="0" anchor="ctr"/>
            <a:lstStyle/>
            <a:p>
              <a:pPr algn="ctr" defTabSz="914400">
                <a:defRPr/>
              </a:pPr>
              <a:endParaRPr lang="en-GB" sz="2000" kern="0" dirty="0">
                <a:solidFill>
                  <a:prstClr val="black"/>
                </a:solidFill>
                <a:latin typeface="Arial Narrow" panose="020B0606020202030204" pitchFamily="34" charset="0"/>
              </a:endParaRPr>
            </a:p>
          </p:txBody>
        </p:sp>
        <p:sp>
          <p:nvSpPr>
            <p:cNvPr id="239" name="Freeform 454">
              <a:extLst>
                <a:ext uri="{FF2B5EF4-FFF2-40B4-BE49-F238E27FC236}">
                  <a16:creationId xmlns:a16="http://schemas.microsoft.com/office/drawing/2014/main" id="{C6E48500-78BD-4FA9-8478-734198443398}"/>
                </a:ext>
              </a:extLst>
            </p:cNvPr>
            <p:cNvSpPr/>
            <p:nvPr/>
          </p:nvSpPr>
          <p:spPr bwMode="auto">
            <a:xfrm>
              <a:off x="8095966" y="4295602"/>
              <a:ext cx="45719" cy="68463"/>
            </a:xfrm>
            <a:custGeom>
              <a:avLst/>
              <a:gdLst>
                <a:gd name="connsiteX0" fmla="*/ 0 w 0"/>
                <a:gd name="connsiteY0" fmla="*/ 0 h 140277"/>
                <a:gd name="connsiteX1" fmla="*/ 0 w 0"/>
                <a:gd name="connsiteY1" fmla="*/ 140277 h 140277"/>
              </a:gdLst>
              <a:ahLst/>
              <a:cxnLst>
                <a:cxn ang="0">
                  <a:pos x="connsiteX0" y="connsiteY0"/>
                </a:cxn>
                <a:cxn ang="0">
                  <a:pos x="connsiteX1" y="connsiteY1"/>
                </a:cxn>
              </a:cxnLst>
              <a:rect l="l" t="t" r="r" b="b"/>
              <a:pathLst>
                <a:path h="140277">
                  <a:moveTo>
                    <a:pt x="0" y="0"/>
                  </a:moveTo>
                  <a:lnTo>
                    <a:pt x="0" y="140277"/>
                  </a:lnTo>
                </a:path>
              </a:pathLst>
            </a:custGeom>
            <a:noFill/>
            <a:ln w="28575" cap="flat" cmpd="sng" algn="ctr">
              <a:solidFill>
                <a:sysClr val="windowText" lastClr="000000"/>
              </a:solidFill>
              <a:prstDash val="solid"/>
              <a:round/>
              <a:headEnd type="none" w="med" len="med"/>
              <a:tailEnd type="none" w="med" len="med"/>
            </a:ln>
            <a:effectLst/>
          </p:spPr>
          <p:txBody>
            <a:bodyPr rtlCol="0" anchor="ctr"/>
            <a:lstStyle/>
            <a:p>
              <a:pPr algn="ctr" defTabSz="914400">
                <a:defRPr/>
              </a:pPr>
              <a:endParaRPr lang="en-GB" sz="2000" kern="0" dirty="0">
                <a:solidFill>
                  <a:prstClr val="black"/>
                </a:solidFill>
                <a:latin typeface="Arial Narrow" panose="020B0606020202030204" pitchFamily="34" charset="0"/>
              </a:endParaRPr>
            </a:p>
          </p:txBody>
        </p:sp>
        <p:sp>
          <p:nvSpPr>
            <p:cNvPr id="240" name="Freeform 455">
              <a:extLst>
                <a:ext uri="{FF2B5EF4-FFF2-40B4-BE49-F238E27FC236}">
                  <a16:creationId xmlns:a16="http://schemas.microsoft.com/office/drawing/2014/main" id="{12C49C83-4590-4D8B-8DEE-7191EEA5963D}"/>
                </a:ext>
              </a:extLst>
            </p:cNvPr>
            <p:cNvSpPr/>
            <p:nvPr/>
          </p:nvSpPr>
          <p:spPr bwMode="auto">
            <a:xfrm>
              <a:off x="7623180" y="4295602"/>
              <a:ext cx="45719" cy="68463"/>
            </a:xfrm>
            <a:custGeom>
              <a:avLst/>
              <a:gdLst>
                <a:gd name="connsiteX0" fmla="*/ 0 w 0"/>
                <a:gd name="connsiteY0" fmla="*/ 0 h 140277"/>
                <a:gd name="connsiteX1" fmla="*/ 0 w 0"/>
                <a:gd name="connsiteY1" fmla="*/ 140277 h 140277"/>
              </a:gdLst>
              <a:ahLst/>
              <a:cxnLst>
                <a:cxn ang="0">
                  <a:pos x="connsiteX0" y="connsiteY0"/>
                </a:cxn>
                <a:cxn ang="0">
                  <a:pos x="connsiteX1" y="connsiteY1"/>
                </a:cxn>
              </a:cxnLst>
              <a:rect l="l" t="t" r="r" b="b"/>
              <a:pathLst>
                <a:path h="140277">
                  <a:moveTo>
                    <a:pt x="0" y="0"/>
                  </a:moveTo>
                  <a:lnTo>
                    <a:pt x="0" y="140277"/>
                  </a:lnTo>
                </a:path>
              </a:pathLst>
            </a:custGeom>
            <a:noFill/>
            <a:ln w="28575" cap="flat" cmpd="sng" algn="ctr">
              <a:solidFill>
                <a:sysClr val="windowText" lastClr="000000"/>
              </a:solidFill>
              <a:prstDash val="solid"/>
              <a:round/>
              <a:headEnd type="none" w="med" len="med"/>
              <a:tailEnd type="none" w="med" len="med"/>
            </a:ln>
            <a:effectLst/>
          </p:spPr>
          <p:txBody>
            <a:bodyPr rtlCol="0" anchor="ctr"/>
            <a:lstStyle/>
            <a:p>
              <a:pPr algn="ctr" defTabSz="914400">
                <a:defRPr/>
              </a:pPr>
              <a:endParaRPr lang="en-GB" sz="2000" kern="0" dirty="0">
                <a:solidFill>
                  <a:prstClr val="black"/>
                </a:solidFill>
                <a:latin typeface="Arial Narrow" panose="020B0606020202030204" pitchFamily="34" charset="0"/>
              </a:endParaRPr>
            </a:p>
          </p:txBody>
        </p:sp>
        <p:sp>
          <p:nvSpPr>
            <p:cNvPr id="241" name="Freeform 456">
              <a:extLst>
                <a:ext uri="{FF2B5EF4-FFF2-40B4-BE49-F238E27FC236}">
                  <a16:creationId xmlns:a16="http://schemas.microsoft.com/office/drawing/2014/main" id="{059F0A1A-0F5B-4375-83ED-E54F806C41D4}"/>
                </a:ext>
              </a:extLst>
            </p:cNvPr>
            <p:cNvSpPr/>
            <p:nvPr/>
          </p:nvSpPr>
          <p:spPr bwMode="auto">
            <a:xfrm>
              <a:off x="7150394" y="4295602"/>
              <a:ext cx="45719" cy="68463"/>
            </a:xfrm>
            <a:custGeom>
              <a:avLst/>
              <a:gdLst>
                <a:gd name="connsiteX0" fmla="*/ 0 w 0"/>
                <a:gd name="connsiteY0" fmla="*/ 0 h 140277"/>
                <a:gd name="connsiteX1" fmla="*/ 0 w 0"/>
                <a:gd name="connsiteY1" fmla="*/ 140277 h 140277"/>
              </a:gdLst>
              <a:ahLst/>
              <a:cxnLst>
                <a:cxn ang="0">
                  <a:pos x="connsiteX0" y="connsiteY0"/>
                </a:cxn>
                <a:cxn ang="0">
                  <a:pos x="connsiteX1" y="connsiteY1"/>
                </a:cxn>
              </a:cxnLst>
              <a:rect l="l" t="t" r="r" b="b"/>
              <a:pathLst>
                <a:path h="140277">
                  <a:moveTo>
                    <a:pt x="0" y="0"/>
                  </a:moveTo>
                  <a:lnTo>
                    <a:pt x="0" y="140277"/>
                  </a:lnTo>
                </a:path>
              </a:pathLst>
            </a:custGeom>
            <a:noFill/>
            <a:ln w="28575" cap="flat" cmpd="sng" algn="ctr">
              <a:solidFill>
                <a:sysClr val="windowText" lastClr="000000"/>
              </a:solidFill>
              <a:prstDash val="solid"/>
              <a:round/>
              <a:headEnd type="none" w="med" len="med"/>
              <a:tailEnd type="none" w="med" len="med"/>
            </a:ln>
            <a:effectLst/>
          </p:spPr>
          <p:txBody>
            <a:bodyPr rtlCol="0" anchor="ctr"/>
            <a:lstStyle/>
            <a:p>
              <a:pPr algn="ctr" defTabSz="914400">
                <a:defRPr/>
              </a:pPr>
              <a:endParaRPr lang="en-GB" sz="2000" kern="0" dirty="0">
                <a:solidFill>
                  <a:prstClr val="black"/>
                </a:solidFill>
                <a:latin typeface="Arial Narrow" panose="020B0606020202030204" pitchFamily="34" charset="0"/>
              </a:endParaRPr>
            </a:p>
          </p:txBody>
        </p:sp>
        <p:sp>
          <p:nvSpPr>
            <p:cNvPr id="242" name="Freeform 457">
              <a:extLst>
                <a:ext uri="{FF2B5EF4-FFF2-40B4-BE49-F238E27FC236}">
                  <a16:creationId xmlns:a16="http://schemas.microsoft.com/office/drawing/2014/main" id="{05A2AF11-6D6E-4AC7-990B-C8212985C152}"/>
                </a:ext>
              </a:extLst>
            </p:cNvPr>
            <p:cNvSpPr/>
            <p:nvPr/>
          </p:nvSpPr>
          <p:spPr bwMode="auto">
            <a:xfrm>
              <a:off x="6677608" y="4295602"/>
              <a:ext cx="45719" cy="68463"/>
            </a:xfrm>
            <a:custGeom>
              <a:avLst/>
              <a:gdLst>
                <a:gd name="connsiteX0" fmla="*/ 0 w 0"/>
                <a:gd name="connsiteY0" fmla="*/ 0 h 140277"/>
                <a:gd name="connsiteX1" fmla="*/ 0 w 0"/>
                <a:gd name="connsiteY1" fmla="*/ 140277 h 140277"/>
              </a:gdLst>
              <a:ahLst/>
              <a:cxnLst>
                <a:cxn ang="0">
                  <a:pos x="connsiteX0" y="connsiteY0"/>
                </a:cxn>
                <a:cxn ang="0">
                  <a:pos x="connsiteX1" y="connsiteY1"/>
                </a:cxn>
              </a:cxnLst>
              <a:rect l="l" t="t" r="r" b="b"/>
              <a:pathLst>
                <a:path h="140277">
                  <a:moveTo>
                    <a:pt x="0" y="0"/>
                  </a:moveTo>
                  <a:lnTo>
                    <a:pt x="0" y="140277"/>
                  </a:lnTo>
                </a:path>
              </a:pathLst>
            </a:custGeom>
            <a:noFill/>
            <a:ln w="28575" cap="flat" cmpd="sng" algn="ctr">
              <a:solidFill>
                <a:sysClr val="windowText" lastClr="000000"/>
              </a:solidFill>
              <a:prstDash val="solid"/>
              <a:round/>
              <a:headEnd type="none" w="med" len="med"/>
              <a:tailEnd type="none" w="med" len="med"/>
            </a:ln>
            <a:effectLst/>
          </p:spPr>
          <p:txBody>
            <a:bodyPr rtlCol="0" anchor="ctr"/>
            <a:lstStyle/>
            <a:p>
              <a:pPr algn="ctr" defTabSz="914400">
                <a:defRPr/>
              </a:pPr>
              <a:endParaRPr lang="en-GB" sz="2000" kern="0" dirty="0">
                <a:solidFill>
                  <a:prstClr val="black"/>
                </a:solidFill>
                <a:latin typeface="Arial Narrow" panose="020B0606020202030204" pitchFamily="34" charset="0"/>
              </a:endParaRPr>
            </a:p>
          </p:txBody>
        </p:sp>
        <p:sp>
          <p:nvSpPr>
            <p:cNvPr id="243" name="Freeform 458">
              <a:extLst>
                <a:ext uri="{FF2B5EF4-FFF2-40B4-BE49-F238E27FC236}">
                  <a16:creationId xmlns:a16="http://schemas.microsoft.com/office/drawing/2014/main" id="{0970B720-2521-4EF6-B986-CECE27AF6CD7}"/>
                </a:ext>
              </a:extLst>
            </p:cNvPr>
            <p:cNvSpPr/>
            <p:nvPr/>
          </p:nvSpPr>
          <p:spPr bwMode="auto">
            <a:xfrm>
              <a:off x="6204822" y="4295602"/>
              <a:ext cx="45719" cy="68463"/>
            </a:xfrm>
            <a:custGeom>
              <a:avLst/>
              <a:gdLst>
                <a:gd name="connsiteX0" fmla="*/ 0 w 0"/>
                <a:gd name="connsiteY0" fmla="*/ 0 h 140277"/>
                <a:gd name="connsiteX1" fmla="*/ 0 w 0"/>
                <a:gd name="connsiteY1" fmla="*/ 140277 h 140277"/>
              </a:gdLst>
              <a:ahLst/>
              <a:cxnLst>
                <a:cxn ang="0">
                  <a:pos x="connsiteX0" y="connsiteY0"/>
                </a:cxn>
                <a:cxn ang="0">
                  <a:pos x="connsiteX1" y="connsiteY1"/>
                </a:cxn>
              </a:cxnLst>
              <a:rect l="l" t="t" r="r" b="b"/>
              <a:pathLst>
                <a:path h="140277">
                  <a:moveTo>
                    <a:pt x="0" y="0"/>
                  </a:moveTo>
                  <a:lnTo>
                    <a:pt x="0" y="140277"/>
                  </a:lnTo>
                </a:path>
              </a:pathLst>
            </a:custGeom>
            <a:noFill/>
            <a:ln w="28575" cap="flat" cmpd="sng" algn="ctr">
              <a:solidFill>
                <a:sysClr val="windowText" lastClr="000000"/>
              </a:solidFill>
              <a:prstDash val="solid"/>
              <a:round/>
              <a:headEnd type="none" w="med" len="med"/>
              <a:tailEnd type="none" w="med" len="med"/>
            </a:ln>
            <a:effectLst/>
          </p:spPr>
          <p:txBody>
            <a:bodyPr rtlCol="0" anchor="ctr"/>
            <a:lstStyle/>
            <a:p>
              <a:pPr algn="ctr" defTabSz="914400">
                <a:defRPr/>
              </a:pPr>
              <a:endParaRPr lang="en-GB" sz="2000" kern="0" dirty="0">
                <a:solidFill>
                  <a:prstClr val="black"/>
                </a:solidFill>
                <a:latin typeface="Arial Narrow" panose="020B0606020202030204" pitchFamily="34" charset="0"/>
              </a:endParaRPr>
            </a:p>
          </p:txBody>
        </p:sp>
        <p:sp>
          <p:nvSpPr>
            <p:cNvPr id="244" name="Freeform 459">
              <a:extLst>
                <a:ext uri="{FF2B5EF4-FFF2-40B4-BE49-F238E27FC236}">
                  <a16:creationId xmlns:a16="http://schemas.microsoft.com/office/drawing/2014/main" id="{8C665B2B-B54A-49D1-BD96-309F2FF882D0}"/>
                </a:ext>
              </a:extLst>
            </p:cNvPr>
            <p:cNvSpPr/>
            <p:nvPr/>
          </p:nvSpPr>
          <p:spPr bwMode="auto">
            <a:xfrm>
              <a:off x="5732036" y="4295602"/>
              <a:ext cx="45719" cy="68463"/>
            </a:xfrm>
            <a:custGeom>
              <a:avLst/>
              <a:gdLst>
                <a:gd name="connsiteX0" fmla="*/ 0 w 0"/>
                <a:gd name="connsiteY0" fmla="*/ 0 h 140277"/>
                <a:gd name="connsiteX1" fmla="*/ 0 w 0"/>
                <a:gd name="connsiteY1" fmla="*/ 140277 h 140277"/>
              </a:gdLst>
              <a:ahLst/>
              <a:cxnLst>
                <a:cxn ang="0">
                  <a:pos x="connsiteX0" y="connsiteY0"/>
                </a:cxn>
                <a:cxn ang="0">
                  <a:pos x="connsiteX1" y="connsiteY1"/>
                </a:cxn>
              </a:cxnLst>
              <a:rect l="l" t="t" r="r" b="b"/>
              <a:pathLst>
                <a:path h="140277">
                  <a:moveTo>
                    <a:pt x="0" y="0"/>
                  </a:moveTo>
                  <a:lnTo>
                    <a:pt x="0" y="140277"/>
                  </a:lnTo>
                </a:path>
              </a:pathLst>
            </a:custGeom>
            <a:noFill/>
            <a:ln w="28575" cap="flat" cmpd="sng" algn="ctr">
              <a:solidFill>
                <a:sysClr val="windowText" lastClr="000000"/>
              </a:solidFill>
              <a:prstDash val="solid"/>
              <a:round/>
              <a:headEnd type="none" w="med" len="med"/>
              <a:tailEnd type="none" w="med" len="med"/>
            </a:ln>
            <a:effectLst/>
          </p:spPr>
          <p:txBody>
            <a:bodyPr rtlCol="0" anchor="ctr"/>
            <a:lstStyle/>
            <a:p>
              <a:pPr algn="ctr" defTabSz="914400">
                <a:defRPr/>
              </a:pPr>
              <a:endParaRPr lang="en-GB" sz="2000" kern="0" dirty="0">
                <a:solidFill>
                  <a:prstClr val="black"/>
                </a:solidFill>
                <a:latin typeface="Arial Narrow" panose="020B0606020202030204" pitchFamily="34" charset="0"/>
              </a:endParaRPr>
            </a:p>
          </p:txBody>
        </p:sp>
        <p:sp>
          <p:nvSpPr>
            <p:cNvPr id="245" name="Freeform 460">
              <a:extLst>
                <a:ext uri="{FF2B5EF4-FFF2-40B4-BE49-F238E27FC236}">
                  <a16:creationId xmlns:a16="http://schemas.microsoft.com/office/drawing/2014/main" id="{F8ACB5EA-759D-4376-B38F-7E50442E9712}"/>
                </a:ext>
              </a:extLst>
            </p:cNvPr>
            <p:cNvSpPr/>
            <p:nvPr/>
          </p:nvSpPr>
          <p:spPr bwMode="auto">
            <a:xfrm rot="5400000">
              <a:off x="5624988" y="4219423"/>
              <a:ext cx="45719" cy="68463"/>
            </a:xfrm>
            <a:custGeom>
              <a:avLst/>
              <a:gdLst>
                <a:gd name="connsiteX0" fmla="*/ 0 w 0"/>
                <a:gd name="connsiteY0" fmla="*/ 0 h 140277"/>
                <a:gd name="connsiteX1" fmla="*/ 0 w 0"/>
                <a:gd name="connsiteY1" fmla="*/ 140277 h 140277"/>
              </a:gdLst>
              <a:ahLst/>
              <a:cxnLst>
                <a:cxn ang="0">
                  <a:pos x="connsiteX0" y="connsiteY0"/>
                </a:cxn>
                <a:cxn ang="0">
                  <a:pos x="connsiteX1" y="connsiteY1"/>
                </a:cxn>
              </a:cxnLst>
              <a:rect l="l" t="t" r="r" b="b"/>
              <a:pathLst>
                <a:path h="140277">
                  <a:moveTo>
                    <a:pt x="0" y="0"/>
                  </a:moveTo>
                  <a:lnTo>
                    <a:pt x="0" y="140277"/>
                  </a:lnTo>
                </a:path>
              </a:pathLst>
            </a:custGeom>
            <a:noFill/>
            <a:ln w="28575" cap="flat" cmpd="sng" algn="ctr">
              <a:solidFill>
                <a:sysClr val="windowText" lastClr="000000"/>
              </a:solidFill>
              <a:prstDash val="solid"/>
              <a:round/>
              <a:headEnd type="none" w="med" len="med"/>
              <a:tailEnd type="none" w="med" len="med"/>
            </a:ln>
            <a:effectLst/>
          </p:spPr>
          <p:txBody>
            <a:bodyPr rtlCol="0" anchor="ctr"/>
            <a:lstStyle/>
            <a:p>
              <a:pPr algn="ctr" defTabSz="914400">
                <a:defRPr/>
              </a:pPr>
              <a:endParaRPr lang="en-GB" sz="2000" kern="0" dirty="0">
                <a:solidFill>
                  <a:prstClr val="black"/>
                </a:solidFill>
                <a:latin typeface="Arial Narrow" panose="020B0606020202030204" pitchFamily="34" charset="0"/>
              </a:endParaRPr>
            </a:p>
          </p:txBody>
        </p:sp>
        <p:sp>
          <p:nvSpPr>
            <p:cNvPr id="246" name="Freeform 461">
              <a:extLst>
                <a:ext uri="{FF2B5EF4-FFF2-40B4-BE49-F238E27FC236}">
                  <a16:creationId xmlns:a16="http://schemas.microsoft.com/office/drawing/2014/main" id="{CBC03274-0835-4F78-B247-7F8B1D6CB46E}"/>
                </a:ext>
              </a:extLst>
            </p:cNvPr>
            <p:cNvSpPr/>
            <p:nvPr/>
          </p:nvSpPr>
          <p:spPr bwMode="auto">
            <a:xfrm rot="5400000">
              <a:off x="5624988" y="3952960"/>
              <a:ext cx="45719" cy="68463"/>
            </a:xfrm>
            <a:custGeom>
              <a:avLst/>
              <a:gdLst>
                <a:gd name="connsiteX0" fmla="*/ 0 w 0"/>
                <a:gd name="connsiteY0" fmla="*/ 0 h 140277"/>
                <a:gd name="connsiteX1" fmla="*/ 0 w 0"/>
                <a:gd name="connsiteY1" fmla="*/ 140277 h 140277"/>
              </a:gdLst>
              <a:ahLst/>
              <a:cxnLst>
                <a:cxn ang="0">
                  <a:pos x="connsiteX0" y="connsiteY0"/>
                </a:cxn>
                <a:cxn ang="0">
                  <a:pos x="connsiteX1" y="connsiteY1"/>
                </a:cxn>
              </a:cxnLst>
              <a:rect l="l" t="t" r="r" b="b"/>
              <a:pathLst>
                <a:path h="140277">
                  <a:moveTo>
                    <a:pt x="0" y="0"/>
                  </a:moveTo>
                  <a:lnTo>
                    <a:pt x="0" y="140277"/>
                  </a:lnTo>
                </a:path>
              </a:pathLst>
            </a:custGeom>
            <a:noFill/>
            <a:ln w="28575" cap="flat" cmpd="sng" algn="ctr">
              <a:solidFill>
                <a:sysClr val="windowText" lastClr="000000"/>
              </a:solidFill>
              <a:prstDash val="solid"/>
              <a:round/>
              <a:headEnd type="none" w="med" len="med"/>
              <a:tailEnd type="none" w="med" len="med"/>
            </a:ln>
            <a:effectLst/>
          </p:spPr>
          <p:txBody>
            <a:bodyPr rtlCol="0" anchor="ctr"/>
            <a:lstStyle/>
            <a:p>
              <a:pPr algn="ctr" defTabSz="914400">
                <a:defRPr/>
              </a:pPr>
              <a:endParaRPr lang="en-GB" sz="2000" kern="0" dirty="0">
                <a:solidFill>
                  <a:prstClr val="black"/>
                </a:solidFill>
                <a:latin typeface="Arial Narrow" panose="020B0606020202030204" pitchFamily="34" charset="0"/>
              </a:endParaRPr>
            </a:p>
          </p:txBody>
        </p:sp>
        <p:sp>
          <p:nvSpPr>
            <p:cNvPr id="247" name="Freeform 462">
              <a:extLst>
                <a:ext uri="{FF2B5EF4-FFF2-40B4-BE49-F238E27FC236}">
                  <a16:creationId xmlns:a16="http://schemas.microsoft.com/office/drawing/2014/main" id="{CB4D279E-A176-46F1-8E10-14C38F6644CF}"/>
                </a:ext>
              </a:extLst>
            </p:cNvPr>
            <p:cNvSpPr/>
            <p:nvPr/>
          </p:nvSpPr>
          <p:spPr bwMode="auto">
            <a:xfrm rot="5400000">
              <a:off x="5624988" y="3686496"/>
              <a:ext cx="45719" cy="68463"/>
            </a:xfrm>
            <a:custGeom>
              <a:avLst/>
              <a:gdLst>
                <a:gd name="connsiteX0" fmla="*/ 0 w 0"/>
                <a:gd name="connsiteY0" fmla="*/ 0 h 140277"/>
                <a:gd name="connsiteX1" fmla="*/ 0 w 0"/>
                <a:gd name="connsiteY1" fmla="*/ 140277 h 140277"/>
              </a:gdLst>
              <a:ahLst/>
              <a:cxnLst>
                <a:cxn ang="0">
                  <a:pos x="connsiteX0" y="connsiteY0"/>
                </a:cxn>
                <a:cxn ang="0">
                  <a:pos x="connsiteX1" y="connsiteY1"/>
                </a:cxn>
              </a:cxnLst>
              <a:rect l="l" t="t" r="r" b="b"/>
              <a:pathLst>
                <a:path h="140277">
                  <a:moveTo>
                    <a:pt x="0" y="0"/>
                  </a:moveTo>
                  <a:lnTo>
                    <a:pt x="0" y="140277"/>
                  </a:lnTo>
                </a:path>
              </a:pathLst>
            </a:custGeom>
            <a:noFill/>
            <a:ln w="28575" cap="flat" cmpd="sng" algn="ctr">
              <a:solidFill>
                <a:sysClr val="windowText" lastClr="000000"/>
              </a:solidFill>
              <a:prstDash val="solid"/>
              <a:round/>
              <a:headEnd type="none" w="med" len="med"/>
              <a:tailEnd type="none" w="med" len="med"/>
            </a:ln>
            <a:effectLst/>
          </p:spPr>
          <p:txBody>
            <a:bodyPr rtlCol="0" anchor="ctr"/>
            <a:lstStyle/>
            <a:p>
              <a:pPr algn="ctr" defTabSz="914400">
                <a:defRPr/>
              </a:pPr>
              <a:endParaRPr lang="en-GB" sz="2000" kern="0" dirty="0">
                <a:solidFill>
                  <a:prstClr val="black"/>
                </a:solidFill>
                <a:latin typeface="Arial Narrow" panose="020B0606020202030204" pitchFamily="34" charset="0"/>
              </a:endParaRPr>
            </a:p>
          </p:txBody>
        </p:sp>
        <p:sp>
          <p:nvSpPr>
            <p:cNvPr id="248" name="Freeform 463">
              <a:extLst>
                <a:ext uri="{FF2B5EF4-FFF2-40B4-BE49-F238E27FC236}">
                  <a16:creationId xmlns:a16="http://schemas.microsoft.com/office/drawing/2014/main" id="{953E3882-01EE-4E32-9E7D-4A1D5377EF35}"/>
                </a:ext>
              </a:extLst>
            </p:cNvPr>
            <p:cNvSpPr/>
            <p:nvPr/>
          </p:nvSpPr>
          <p:spPr bwMode="auto">
            <a:xfrm rot="5400000">
              <a:off x="5624988" y="3420032"/>
              <a:ext cx="45719" cy="68463"/>
            </a:xfrm>
            <a:custGeom>
              <a:avLst/>
              <a:gdLst>
                <a:gd name="connsiteX0" fmla="*/ 0 w 0"/>
                <a:gd name="connsiteY0" fmla="*/ 0 h 140277"/>
                <a:gd name="connsiteX1" fmla="*/ 0 w 0"/>
                <a:gd name="connsiteY1" fmla="*/ 140277 h 140277"/>
              </a:gdLst>
              <a:ahLst/>
              <a:cxnLst>
                <a:cxn ang="0">
                  <a:pos x="connsiteX0" y="connsiteY0"/>
                </a:cxn>
                <a:cxn ang="0">
                  <a:pos x="connsiteX1" y="connsiteY1"/>
                </a:cxn>
              </a:cxnLst>
              <a:rect l="l" t="t" r="r" b="b"/>
              <a:pathLst>
                <a:path h="140277">
                  <a:moveTo>
                    <a:pt x="0" y="0"/>
                  </a:moveTo>
                  <a:lnTo>
                    <a:pt x="0" y="140277"/>
                  </a:lnTo>
                </a:path>
              </a:pathLst>
            </a:custGeom>
            <a:noFill/>
            <a:ln w="28575" cap="flat" cmpd="sng" algn="ctr">
              <a:solidFill>
                <a:sysClr val="windowText" lastClr="000000"/>
              </a:solidFill>
              <a:prstDash val="solid"/>
              <a:round/>
              <a:headEnd type="none" w="med" len="med"/>
              <a:tailEnd type="none" w="med" len="med"/>
            </a:ln>
            <a:effectLst/>
          </p:spPr>
          <p:txBody>
            <a:bodyPr rtlCol="0" anchor="ctr"/>
            <a:lstStyle/>
            <a:p>
              <a:pPr algn="ctr" defTabSz="914400">
                <a:defRPr/>
              </a:pPr>
              <a:endParaRPr lang="en-GB" sz="2000" kern="0" dirty="0">
                <a:solidFill>
                  <a:prstClr val="black"/>
                </a:solidFill>
                <a:latin typeface="Arial Narrow" panose="020B0606020202030204" pitchFamily="34" charset="0"/>
              </a:endParaRPr>
            </a:p>
          </p:txBody>
        </p:sp>
        <p:sp>
          <p:nvSpPr>
            <p:cNvPr id="249" name="Freeform 464">
              <a:extLst>
                <a:ext uri="{FF2B5EF4-FFF2-40B4-BE49-F238E27FC236}">
                  <a16:creationId xmlns:a16="http://schemas.microsoft.com/office/drawing/2014/main" id="{F31628F5-34A9-4A3B-89AD-6A3E4B5C1D30}"/>
                </a:ext>
              </a:extLst>
            </p:cNvPr>
            <p:cNvSpPr/>
            <p:nvPr/>
          </p:nvSpPr>
          <p:spPr bwMode="auto">
            <a:xfrm rot="5400000">
              <a:off x="5624988" y="3153568"/>
              <a:ext cx="45719" cy="68463"/>
            </a:xfrm>
            <a:custGeom>
              <a:avLst/>
              <a:gdLst>
                <a:gd name="connsiteX0" fmla="*/ 0 w 0"/>
                <a:gd name="connsiteY0" fmla="*/ 0 h 140277"/>
                <a:gd name="connsiteX1" fmla="*/ 0 w 0"/>
                <a:gd name="connsiteY1" fmla="*/ 140277 h 140277"/>
              </a:gdLst>
              <a:ahLst/>
              <a:cxnLst>
                <a:cxn ang="0">
                  <a:pos x="connsiteX0" y="connsiteY0"/>
                </a:cxn>
                <a:cxn ang="0">
                  <a:pos x="connsiteX1" y="connsiteY1"/>
                </a:cxn>
              </a:cxnLst>
              <a:rect l="l" t="t" r="r" b="b"/>
              <a:pathLst>
                <a:path h="140277">
                  <a:moveTo>
                    <a:pt x="0" y="0"/>
                  </a:moveTo>
                  <a:lnTo>
                    <a:pt x="0" y="140277"/>
                  </a:lnTo>
                </a:path>
              </a:pathLst>
            </a:custGeom>
            <a:noFill/>
            <a:ln w="28575" cap="flat" cmpd="sng" algn="ctr">
              <a:solidFill>
                <a:sysClr val="windowText" lastClr="000000"/>
              </a:solidFill>
              <a:prstDash val="solid"/>
              <a:round/>
              <a:headEnd type="none" w="med" len="med"/>
              <a:tailEnd type="none" w="med" len="med"/>
            </a:ln>
            <a:effectLst/>
          </p:spPr>
          <p:txBody>
            <a:bodyPr rtlCol="0" anchor="ctr"/>
            <a:lstStyle/>
            <a:p>
              <a:pPr algn="ctr" defTabSz="914400">
                <a:defRPr/>
              </a:pPr>
              <a:endParaRPr lang="en-GB" sz="2000" kern="0" dirty="0">
                <a:solidFill>
                  <a:prstClr val="black"/>
                </a:solidFill>
                <a:latin typeface="Arial Narrow" panose="020B0606020202030204" pitchFamily="34" charset="0"/>
              </a:endParaRPr>
            </a:p>
          </p:txBody>
        </p:sp>
        <p:sp>
          <p:nvSpPr>
            <p:cNvPr id="250" name="Freeform 465">
              <a:extLst>
                <a:ext uri="{FF2B5EF4-FFF2-40B4-BE49-F238E27FC236}">
                  <a16:creationId xmlns:a16="http://schemas.microsoft.com/office/drawing/2014/main" id="{841388AB-0D00-45B0-844A-3C98ABDC3609}"/>
                </a:ext>
              </a:extLst>
            </p:cNvPr>
            <p:cNvSpPr/>
            <p:nvPr/>
          </p:nvSpPr>
          <p:spPr bwMode="auto">
            <a:xfrm rot="5400000">
              <a:off x="5624988" y="2887104"/>
              <a:ext cx="45719" cy="68463"/>
            </a:xfrm>
            <a:custGeom>
              <a:avLst/>
              <a:gdLst>
                <a:gd name="connsiteX0" fmla="*/ 0 w 0"/>
                <a:gd name="connsiteY0" fmla="*/ 0 h 140277"/>
                <a:gd name="connsiteX1" fmla="*/ 0 w 0"/>
                <a:gd name="connsiteY1" fmla="*/ 140277 h 140277"/>
              </a:gdLst>
              <a:ahLst/>
              <a:cxnLst>
                <a:cxn ang="0">
                  <a:pos x="connsiteX0" y="connsiteY0"/>
                </a:cxn>
                <a:cxn ang="0">
                  <a:pos x="connsiteX1" y="connsiteY1"/>
                </a:cxn>
              </a:cxnLst>
              <a:rect l="l" t="t" r="r" b="b"/>
              <a:pathLst>
                <a:path h="140277">
                  <a:moveTo>
                    <a:pt x="0" y="0"/>
                  </a:moveTo>
                  <a:lnTo>
                    <a:pt x="0" y="140277"/>
                  </a:lnTo>
                </a:path>
              </a:pathLst>
            </a:custGeom>
            <a:noFill/>
            <a:ln w="28575" cap="flat" cmpd="sng" algn="ctr">
              <a:solidFill>
                <a:sysClr val="windowText" lastClr="000000"/>
              </a:solidFill>
              <a:prstDash val="solid"/>
              <a:round/>
              <a:headEnd type="none" w="med" len="med"/>
              <a:tailEnd type="none" w="med" len="med"/>
            </a:ln>
            <a:effectLst/>
          </p:spPr>
          <p:txBody>
            <a:bodyPr rtlCol="0" anchor="ctr"/>
            <a:lstStyle/>
            <a:p>
              <a:pPr algn="ctr" defTabSz="914400">
                <a:defRPr/>
              </a:pPr>
              <a:endParaRPr lang="en-GB" sz="2000" kern="0" dirty="0">
                <a:solidFill>
                  <a:prstClr val="black"/>
                </a:solidFill>
                <a:latin typeface="Arial Narrow" panose="020B0606020202030204" pitchFamily="34" charset="0"/>
              </a:endParaRPr>
            </a:p>
          </p:txBody>
        </p:sp>
        <p:sp>
          <p:nvSpPr>
            <p:cNvPr id="251" name="Freeform 466">
              <a:extLst>
                <a:ext uri="{FF2B5EF4-FFF2-40B4-BE49-F238E27FC236}">
                  <a16:creationId xmlns:a16="http://schemas.microsoft.com/office/drawing/2014/main" id="{B85A2E5D-484B-40B1-A970-DA9BF79E1E22}"/>
                </a:ext>
              </a:extLst>
            </p:cNvPr>
            <p:cNvSpPr/>
            <p:nvPr/>
          </p:nvSpPr>
          <p:spPr bwMode="auto">
            <a:xfrm rot="5400000">
              <a:off x="5624988" y="2620640"/>
              <a:ext cx="45719" cy="68463"/>
            </a:xfrm>
            <a:custGeom>
              <a:avLst/>
              <a:gdLst>
                <a:gd name="connsiteX0" fmla="*/ 0 w 0"/>
                <a:gd name="connsiteY0" fmla="*/ 0 h 140277"/>
                <a:gd name="connsiteX1" fmla="*/ 0 w 0"/>
                <a:gd name="connsiteY1" fmla="*/ 140277 h 140277"/>
              </a:gdLst>
              <a:ahLst/>
              <a:cxnLst>
                <a:cxn ang="0">
                  <a:pos x="connsiteX0" y="connsiteY0"/>
                </a:cxn>
                <a:cxn ang="0">
                  <a:pos x="connsiteX1" y="connsiteY1"/>
                </a:cxn>
              </a:cxnLst>
              <a:rect l="l" t="t" r="r" b="b"/>
              <a:pathLst>
                <a:path h="140277">
                  <a:moveTo>
                    <a:pt x="0" y="0"/>
                  </a:moveTo>
                  <a:lnTo>
                    <a:pt x="0" y="140277"/>
                  </a:lnTo>
                </a:path>
              </a:pathLst>
            </a:custGeom>
            <a:noFill/>
            <a:ln w="28575" cap="flat" cmpd="sng" algn="ctr">
              <a:solidFill>
                <a:sysClr val="windowText" lastClr="000000"/>
              </a:solidFill>
              <a:prstDash val="solid"/>
              <a:round/>
              <a:headEnd type="none" w="med" len="med"/>
              <a:tailEnd type="none" w="med" len="med"/>
            </a:ln>
            <a:effectLst/>
          </p:spPr>
          <p:txBody>
            <a:bodyPr rtlCol="0" anchor="ctr"/>
            <a:lstStyle/>
            <a:p>
              <a:pPr algn="ctr" defTabSz="914400">
                <a:defRPr/>
              </a:pPr>
              <a:endParaRPr lang="en-GB" sz="2000" kern="0" dirty="0">
                <a:solidFill>
                  <a:prstClr val="black"/>
                </a:solidFill>
                <a:latin typeface="Arial Narrow" panose="020B0606020202030204" pitchFamily="34" charset="0"/>
              </a:endParaRPr>
            </a:p>
          </p:txBody>
        </p:sp>
        <p:sp>
          <p:nvSpPr>
            <p:cNvPr id="252" name="Freeform 467">
              <a:extLst>
                <a:ext uri="{FF2B5EF4-FFF2-40B4-BE49-F238E27FC236}">
                  <a16:creationId xmlns:a16="http://schemas.microsoft.com/office/drawing/2014/main" id="{A862209A-AE80-4775-B444-4616DF0AADE2}"/>
                </a:ext>
              </a:extLst>
            </p:cNvPr>
            <p:cNvSpPr/>
            <p:nvPr/>
          </p:nvSpPr>
          <p:spPr bwMode="auto">
            <a:xfrm rot="5400000">
              <a:off x="5624988" y="2354176"/>
              <a:ext cx="45719" cy="68463"/>
            </a:xfrm>
            <a:custGeom>
              <a:avLst/>
              <a:gdLst>
                <a:gd name="connsiteX0" fmla="*/ 0 w 0"/>
                <a:gd name="connsiteY0" fmla="*/ 0 h 140277"/>
                <a:gd name="connsiteX1" fmla="*/ 0 w 0"/>
                <a:gd name="connsiteY1" fmla="*/ 140277 h 140277"/>
              </a:gdLst>
              <a:ahLst/>
              <a:cxnLst>
                <a:cxn ang="0">
                  <a:pos x="connsiteX0" y="connsiteY0"/>
                </a:cxn>
                <a:cxn ang="0">
                  <a:pos x="connsiteX1" y="connsiteY1"/>
                </a:cxn>
              </a:cxnLst>
              <a:rect l="l" t="t" r="r" b="b"/>
              <a:pathLst>
                <a:path h="140277">
                  <a:moveTo>
                    <a:pt x="0" y="0"/>
                  </a:moveTo>
                  <a:lnTo>
                    <a:pt x="0" y="140277"/>
                  </a:lnTo>
                </a:path>
              </a:pathLst>
            </a:custGeom>
            <a:noFill/>
            <a:ln w="28575" cap="flat" cmpd="sng" algn="ctr">
              <a:solidFill>
                <a:sysClr val="windowText" lastClr="000000"/>
              </a:solidFill>
              <a:prstDash val="solid"/>
              <a:round/>
              <a:headEnd type="none" w="med" len="med"/>
              <a:tailEnd type="none" w="med" len="med"/>
            </a:ln>
            <a:effectLst/>
          </p:spPr>
          <p:txBody>
            <a:bodyPr rtlCol="0" anchor="ctr"/>
            <a:lstStyle/>
            <a:p>
              <a:pPr algn="ctr" defTabSz="914400">
                <a:defRPr/>
              </a:pPr>
              <a:endParaRPr lang="en-GB" sz="2000" kern="0" dirty="0">
                <a:solidFill>
                  <a:prstClr val="black"/>
                </a:solidFill>
                <a:latin typeface="Arial Narrow" panose="020B0606020202030204" pitchFamily="34" charset="0"/>
              </a:endParaRPr>
            </a:p>
          </p:txBody>
        </p:sp>
        <p:sp>
          <p:nvSpPr>
            <p:cNvPr id="253" name="Freeform 468">
              <a:extLst>
                <a:ext uri="{FF2B5EF4-FFF2-40B4-BE49-F238E27FC236}">
                  <a16:creationId xmlns:a16="http://schemas.microsoft.com/office/drawing/2014/main" id="{C82F5576-01DD-4821-9D19-74FB36DF9EAE}"/>
                </a:ext>
              </a:extLst>
            </p:cNvPr>
            <p:cNvSpPr/>
            <p:nvPr/>
          </p:nvSpPr>
          <p:spPr bwMode="auto">
            <a:xfrm rot="5400000">
              <a:off x="5624988" y="2087712"/>
              <a:ext cx="45719" cy="68463"/>
            </a:xfrm>
            <a:custGeom>
              <a:avLst/>
              <a:gdLst>
                <a:gd name="connsiteX0" fmla="*/ 0 w 0"/>
                <a:gd name="connsiteY0" fmla="*/ 0 h 140277"/>
                <a:gd name="connsiteX1" fmla="*/ 0 w 0"/>
                <a:gd name="connsiteY1" fmla="*/ 140277 h 140277"/>
              </a:gdLst>
              <a:ahLst/>
              <a:cxnLst>
                <a:cxn ang="0">
                  <a:pos x="connsiteX0" y="connsiteY0"/>
                </a:cxn>
                <a:cxn ang="0">
                  <a:pos x="connsiteX1" y="connsiteY1"/>
                </a:cxn>
              </a:cxnLst>
              <a:rect l="l" t="t" r="r" b="b"/>
              <a:pathLst>
                <a:path h="140277">
                  <a:moveTo>
                    <a:pt x="0" y="0"/>
                  </a:moveTo>
                  <a:lnTo>
                    <a:pt x="0" y="140277"/>
                  </a:lnTo>
                </a:path>
              </a:pathLst>
            </a:custGeom>
            <a:noFill/>
            <a:ln w="28575" cap="flat" cmpd="sng" algn="ctr">
              <a:solidFill>
                <a:sysClr val="windowText" lastClr="000000"/>
              </a:solidFill>
              <a:prstDash val="solid"/>
              <a:round/>
              <a:headEnd type="none" w="med" len="med"/>
              <a:tailEnd type="none" w="med" len="med"/>
            </a:ln>
            <a:effectLst/>
          </p:spPr>
          <p:txBody>
            <a:bodyPr rtlCol="0" anchor="ctr"/>
            <a:lstStyle/>
            <a:p>
              <a:pPr algn="ctr" defTabSz="914400">
                <a:defRPr/>
              </a:pPr>
              <a:endParaRPr lang="en-GB" sz="2000" kern="0" dirty="0">
                <a:solidFill>
                  <a:prstClr val="black"/>
                </a:solidFill>
                <a:latin typeface="Arial Narrow" panose="020B0606020202030204" pitchFamily="34" charset="0"/>
              </a:endParaRPr>
            </a:p>
          </p:txBody>
        </p:sp>
        <p:sp>
          <p:nvSpPr>
            <p:cNvPr id="254" name="TextBox 253">
              <a:extLst>
                <a:ext uri="{FF2B5EF4-FFF2-40B4-BE49-F238E27FC236}">
                  <a16:creationId xmlns:a16="http://schemas.microsoft.com/office/drawing/2014/main" id="{BF025502-9AD3-4D37-AF7F-08FF8BA6D2B7}"/>
                </a:ext>
              </a:extLst>
            </p:cNvPr>
            <p:cNvSpPr txBox="1"/>
            <p:nvPr/>
          </p:nvSpPr>
          <p:spPr>
            <a:xfrm>
              <a:off x="5598826" y="4321006"/>
              <a:ext cx="266420" cy="307777"/>
            </a:xfrm>
            <a:prstGeom prst="rect">
              <a:avLst/>
            </a:prstGeom>
            <a:noFill/>
          </p:spPr>
          <p:txBody>
            <a:bodyPr wrap="none" rtlCol="0">
              <a:spAutoFit/>
            </a:bodyPr>
            <a:lstStyle/>
            <a:p>
              <a:pPr algn="ctr" defTabSz="914400">
                <a:defRPr/>
              </a:pPr>
              <a:r>
                <a:rPr lang="en-GB" sz="1400" kern="0" dirty="0">
                  <a:solidFill>
                    <a:prstClr val="black"/>
                  </a:solidFill>
                  <a:latin typeface="Arial Narrow" panose="020B0606020202030204" pitchFamily="34" charset="0"/>
                </a:rPr>
                <a:t>0</a:t>
              </a:r>
            </a:p>
          </p:txBody>
        </p:sp>
        <p:sp>
          <p:nvSpPr>
            <p:cNvPr id="255" name="TextBox 254">
              <a:extLst>
                <a:ext uri="{FF2B5EF4-FFF2-40B4-BE49-F238E27FC236}">
                  <a16:creationId xmlns:a16="http://schemas.microsoft.com/office/drawing/2014/main" id="{8B20D6A3-284C-422C-B6B3-D4F6D67526D7}"/>
                </a:ext>
              </a:extLst>
            </p:cNvPr>
            <p:cNvSpPr txBox="1"/>
            <p:nvPr/>
          </p:nvSpPr>
          <p:spPr>
            <a:xfrm>
              <a:off x="6085771" y="4321006"/>
              <a:ext cx="266420" cy="307777"/>
            </a:xfrm>
            <a:prstGeom prst="rect">
              <a:avLst/>
            </a:prstGeom>
            <a:noFill/>
          </p:spPr>
          <p:txBody>
            <a:bodyPr wrap="none" rtlCol="0">
              <a:spAutoFit/>
            </a:bodyPr>
            <a:lstStyle/>
            <a:p>
              <a:pPr algn="ctr" defTabSz="914400">
                <a:defRPr/>
              </a:pPr>
              <a:r>
                <a:rPr lang="en-GB" sz="1400" kern="0" dirty="0">
                  <a:solidFill>
                    <a:prstClr val="black"/>
                  </a:solidFill>
                  <a:latin typeface="Arial Narrow" panose="020B0606020202030204" pitchFamily="34" charset="0"/>
                </a:rPr>
                <a:t>3</a:t>
              </a:r>
            </a:p>
          </p:txBody>
        </p:sp>
        <p:sp>
          <p:nvSpPr>
            <p:cNvPr id="256" name="TextBox 255">
              <a:extLst>
                <a:ext uri="{FF2B5EF4-FFF2-40B4-BE49-F238E27FC236}">
                  <a16:creationId xmlns:a16="http://schemas.microsoft.com/office/drawing/2014/main" id="{DDD3273B-A383-48A3-B69E-BA2EE9860052}"/>
                </a:ext>
              </a:extLst>
            </p:cNvPr>
            <p:cNvSpPr txBox="1"/>
            <p:nvPr/>
          </p:nvSpPr>
          <p:spPr>
            <a:xfrm>
              <a:off x="6548823" y="4321006"/>
              <a:ext cx="266420" cy="307777"/>
            </a:xfrm>
            <a:prstGeom prst="rect">
              <a:avLst/>
            </a:prstGeom>
            <a:noFill/>
          </p:spPr>
          <p:txBody>
            <a:bodyPr wrap="none" rtlCol="0">
              <a:spAutoFit/>
            </a:bodyPr>
            <a:lstStyle/>
            <a:p>
              <a:pPr algn="ctr" defTabSz="914400">
                <a:defRPr/>
              </a:pPr>
              <a:r>
                <a:rPr lang="en-GB" sz="1400" kern="0" dirty="0">
                  <a:solidFill>
                    <a:prstClr val="black"/>
                  </a:solidFill>
                  <a:latin typeface="Arial Narrow" panose="020B0606020202030204" pitchFamily="34" charset="0"/>
                </a:rPr>
                <a:t>6</a:t>
              </a:r>
            </a:p>
          </p:txBody>
        </p:sp>
        <p:sp>
          <p:nvSpPr>
            <p:cNvPr id="257" name="TextBox 256">
              <a:extLst>
                <a:ext uri="{FF2B5EF4-FFF2-40B4-BE49-F238E27FC236}">
                  <a16:creationId xmlns:a16="http://schemas.microsoft.com/office/drawing/2014/main" id="{FC620C41-06B9-4048-96EA-FB848AB02661}"/>
                </a:ext>
              </a:extLst>
            </p:cNvPr>
            <p:cNvSpPr txBox="1"/>
            <p:nvPr/>
          </p:nvSpPr>
          <p:spPr>
            <a:xfrm>
              <a:off x="7025271" y="4321006"/>
              <a:ext cx="266420" cy="307777"/>
            </a:xfrm>
            <a:prstGeom prst="rect">
              <a:avLst/>
            </a:prstGeom>
            <a:noFill/>
          </p:spPr>
          <p:txBody>
            <a:bodyPr wrap="none" rtlCol="0">
              <a:spAutoFit/>
            </a:bodyPr>
            <a:lstStyle/>
            <a:p>
              <a:pPr algn="ctr" defTabSz="914400">
                <a:defRPr/>
              </a:pPr>
              <a:r>
                <a:rPr lang="en-GB" sz="1400" kern="0" dirty="0">
                  <a:solidFill>
                    <a:prstClr val="black"/>
                  </a:solidFill>
                  <a:latin typeface="Arial Narrow" panose="020B0606020202030204" pitchFamily="34" charset="0"/>
                </a:rPr>
                <a:t>9</a:t>
              </a:r>
            </a:p>
          </p:txBody>
        </p:sp>
        <p:sp>
          <p:nvSpPr>
            <p:cNvPr id="258" name="TextBox 257">
              <a:extLst>
                <a:ext uri="{FF2B5EF4-FFF2-40B4-BE49-F238E27FC236}">
                  <a16:creationId xmlns:a16="http://schemas.microsoft.com/office/drawing/2014/main" id="{7B754DEE-6D2E-4667-B670-2DD3EA4CCCEC}"/>
                </a:ext>
              </a:extLst>
            </p:cNvPr>
            <p:cNvSpPr txBox="1"/>
            <p:nvPr/>
          </p:nvSpPr>
          <p:spPr>
            <a:xfrm>
              <a:off x="7443899" y="4321006"/>
              <a:ext cx="348173" cy="307777"/>
            </a:xfrm>
            <a:prstGeom prst="rect">
              <a:avLst/>
            </a:prstGeom>
            <a:noFill/>
          </p:spPr>
          <p:txBody>
            <a:bodyPr wrap="none" rtlCol="0">
              <a:spAutoFit/>
            </a:bodyPr>
            <a:lstStyle/>
            <a:p>
              <a:pPr algn="ctr" defTabSz="914400">
                <a:defRPr/>
              </a:pPr>
              <a:r>
                <a:rPr lang="en-GB" sz="1400" kern="0" dirty="0">
                  <a:solidFill>
                    <a:prstClr val="black"/>
                  </a:solidFill>
                  <a:latin typeface="Arial Narrow" panose="020B0606020202030204" pitchFamily="34" charset="0"/>
                </a:rPr>
                <a:t>12</a:t>
              </a:r>
            </a:p>
          </p:txBody>
        </p:sp>
        <p:sp>
          <p:nvSpPr>
            <p:cNvPr id="259" name="TextBox 258">
              <a:extLst>
                <a:ext uri="{FF2B5EF4-FFF2-40B4-BE49-F238E27FC236}">
                  <a16:creationId xmlns:a16="http://schemas.microsoft.com/office/drawing/2014/main" id="{77AF71C6-16F2-4606-BAA1-CB6566DABD20}"/>
                </a:ext>
              </a:extLst>
            </p:cNvPr>
            <p:cNvSpPr txBox="1"/>
            <p:nvPr/>
          </p:nvSpPr>
          <p:spPr>
            <a:xfrm>
              <a:off x="7911490" y="4321006"/>
              <a:ext cx="348172" cy="307777"/>
            </a:xfrm>
            <a:prstGeom prst="rect">
              <a:avLst/>
            </a:prstGeom>
            <a:noFill/>
          </p:spPr>
          <p:txBody>
            <a:bodyPr wrap="none" rtlCol="0">
              <a:spAutoFit/>
            </a:bodyPr>
            <a:lstStyle/>
            <a:p>
              <a:pPr algn="ctr" defTabSz="914400">
                <a:defRPr/>
              </a:pPr>
              <a:r>
                <a:rPr lang="en-GB" sz="1400" kern="0" dirty="0">
                  <a:solidFill>
                    <a:prstClr val="black"/>
                  </a:solidFill>
                  <a:latin typeface="Arial Narrow" panose="020B0606020202030204" pitchFamily="34" charset="0"/>
                </a:rPr>
                <a:t>15</a:t>
              </a:r>
            </a:p>
          </p:txBody>
        </p:sp>
        <p:sp>
          <p:nvSpPr>
            <p:cNvPr id="260" name="TextBox 259">
              <a:extLst>
                <a:ext uri="{FF2B5EF4-FFF2-40B4-BE49-F238E27FC236}">
                  <a16:creationId xmlns:a16="http://schemas.microsoft.com/office/drawing/2014/main" id="{C5E44064-8F96-494D-A9EF-6FC53FC4AA70}"/>
                </a:ext>
              </a:extLst>
            </p:cNvPr>
            <p:cNvSpPr txBox="1"/>
            <p:nvPr/>
          </p:nvSpPr>
          <p:spPr>
            <a:xfrm>
              <a:off x="8389471" y="4321006"/>
              <a:ext cx="348173" cy="307777"/>
            </a:xfrm>
            <a:prstGeom prst="rect">
              <a:avLst/>
            </a:prstGeom>
            <a:noFill/>
          </p:spPr>
          <p:txBody>
            <a:bodyPr wrap="none" rtlCol="0">
              <a:spAutoFit/>
            </a:bodyPr>
            <a:lstStyle/>
            <a:p>
              <a:pPr algn="ctr" defTabSz="914400">
                <a:defRPr/>
              </a:pPr>
              <a:r>
                <a:rPr lang="en-GB" sz="1400" kern="0" dirty="0">
                  <a:solidFill>
                    <a:prstClr val="black"/>
                  </a:solidFill>
                  <a:latin typeface="Arial Narrow" panose="020B0606020202030204" pitchFamily="34" charset="0"/>
                </a:rPr>
                <a:t>18</a:t>
              </a:r>
            </a:p>
          </p:txBody>
        </p:sp>
        <p:sp>
          <p:nvSpPr>
            <p:cNvPr id="261" name="TextBox 260">
              <a:extLst>
                <a:ext uri="{FF2B5EF4-FFF2-40B4-BE49-F238E27FC236}">
                  <a16:creationId xmlns:a16="http://schemas.microsoft.com/office/drawing/2014/main" id="{F8E111CD-4EA5-4189-8DBF-6DE259159FBF}"/>
                </a:ext>
              </a:extLst>
            </p:cNvPr>
            <p:cNvSpPr txBox="1"/>
            <p:nvPr/>
          </p:nvSpPr>
          <p:spPr>
            <a:xfrm>
              <a:off x="5223344" y="4087066"/>
              <a:ext cx="471604" cy="307777"/>
            </a:xfrm>
            <a:prstGeom prst="rect">
              <a:avLst/>
            </a:prstGeom>
            <a:noFill/>
          </p:spPr>
          <p:txBody>
            <a:bodyPr wrap="none" rtlCol="0">
              <a:spAutoFit/>
            </a:bodyPr>
            <a:lstStyle/>
            <a:p>
              <a:pPr algn="ctr" defTabSz="914400">
                <a:defRPr/>
              </a:pPr>
              <a:r>
                <a:rPr lang="en-GB" sz="1400" kern="0" dirty="0">
                  <a:solidFill>
                    <a:prstClr val="black"/>
                  </a:solidFill>
                  <a:latin typeface="Arial Narrow" panose="020B0606020202030204" pitchFamily="34" charset="0"/>
                </a:rPr>
                <a:t>0.00</a:t>
              </a:r>
            </a:p>
          </p:txBody>
        </p:sp>
        <p:sp>
          <p:nvSpPr>
            <p:cNvPr id="262" name="TextBox 261">
              <a:extLst>
                <a:ext uri="{FF2B5EF4-FFF2-40B4-BE49-F238E27FC236}">
                  <a16:creationId xmlns:a16="http://schemas.microsoft.com/office/drawing/2014/main" id="{9AD228C1-4EA5-40BB-92CC-E59DB91A3F96}"/>
                </a:ext>
              </a:extLst>
            </p:cNvPr>
            <p:cNvSpPr txBox="1"/>
            <p:nvPr/>
          </p:nvSpPr>
          <p:spPr>
            <a:xfrm>
              <a:off x="5223344" y="3821956"/>
              <a:ext cx="471604" cy="307777"/>
            </a:xfrm>
            <a:prstGeom prst="rect">
              <a:avLst/>
            </a:prstGeom>
            <a:noFill/>
          </p:spPr>
          <p:txBody>
            <a:bodyPr wrap="none" rtlCol="0">
              <a:spAutoFit/>
            </a:bodyPr>
            <a:lstStyle/>
            <a:p>
              <a:pPr algn="ctr" defTabSz="914400">
                <a:defRPr/>
              </a:pPr>
              <a:r>
                <a:rPr lang="en-GB" sz="1400" kern="0" dirty="0">
                  <a:solidFill>
                    <a:prstClr val="black"/>
                  </a:solidFill>
                  <a:latin typeface="Arial Narrow" panose="020B0606020202030204" pitchFamily="34" charset="0"/>
                </a:rPr>
                <a:t>0.01</a:t>
              </a:r>
            </a:p>
          </p:txBody>
        </p:sp>
        <p:sp>
          <p:nvSpPr>
            <p:cNvPr id="263" name="TextBox 262">
              <a:extLst>
                <a:ext uri="{FF2B5EF4-FFF2-40B4-BE49-F238E27FC236}">
                  <a16:creationId xmlns:a16="http://schemas.microsoft.com/office/drawing/2014/main" id="{9ACE4971-4E45-4C22-A77B-E58B0722FD28}"/>
                </a:ext>
              </a:extLst>
            </p:cNvPr>
            <p:cNvSpPr txBox="1"/>
            <p:nvPr/>
          </p:nvSpPr>
          <p:spPr>
            <a:xfrm>
              <a:off x="5223343" y="3556842"/>
              <a:ext cx="471604" cy="307777"/>
            </a:xfrm>
            <a:prstGeom prst="rect">
              <a:avLst/>
            </a:prstGeom>
            <a:noFill/>
          </p:spPr>
          <p:txBody>
            <a:bodyPr wrap="none" rtlCol="0">
              <a:spAutoFit/>
            </a:bodyPr>
            <a:lstStyle/>
            <a:p>
              <a:pPr algn="ctr" defTabSz="914400">
                <a:defRPr/>
              </a:pPr>
              <a:r>
                <a:rPr lang="en-GB" sz="1400" kern="0" dirty="0">
                  <a:solidFill>
                    <a:prstClr val="black"/>
                  </a:solidFill>
                  <a:latin typeface="Arial Narrow" panose="020B0606020202030204" pitchFamily="34" charset="0"/>
                </a:rPr>
                <a:t>0.02</a:t>
              </a:r>
            </a:p>
          </p:txBody>
        </p:sp>
        <p:sp>
          <p:nvSpPr>
            <p:cNvPr id="264" name="TextBox 263">
              <a:extLst>
                <a:ext uri="{FF2B5EF4-FFF2-40B4-BE49-F238E27FC236}">
                  <a16:creationId xmlns:a16="http://schemas.microsoft.com/office/drawing/2014/main" id="{1949ACED-E28A-4E1C-8A30-12C425B33C60}"/>
                </a:ext>
              </a:extLst>
            </p:cNvPr>
            <p:cNvSpPr txBox="1"/>
            <p:nvPr/>
          </p:nvSpPr>
          <p:spPr>
            <a:xfrm>
              <a:off x="5223343" y="3291728"/>
              <a:ext cx="471604" cy="307777"/>
            </a:xfrm>
            <a:prstGeom prst="rect">
              <a:avLst/>
            </a:prstGeom>
            <a:noFill/>
          </p:spPr>
          <p:txBody>
            <a:bodyPr wrap="none" rtlCol="0">
              <a:spAutoFit/>
            </a:bodyPr>
            <a:lstStyle/>
            <a:p>
              <a:pPr algn="ctr" defTabSz="914400">
                <a:defRPr/>
              </a:pPr>
              <a:r>
                <a:rPr lang="en-GB" sz="1400" kern="0" dirty="0">
                  <a:solidFill>
                    <a:prstClr val="black"/>
                  </a:solidFill>
                  <a:latin typeface="Arial Narrow" panose="020B0606020202030204" pitchFamily="34" charset="0"/>
                </a:rPr>
                <a:t>0.03</a:t>
              </a:r>
            </a:p>
          </p:txBody>
        </p:sp>
        <p:sp>
          <p:nvSpPr>
            <p:cNvPr id="265" name="TextBox 264">
              <a:extLst>
                <a:ext uri="{FF2B5EF4-FFF2-40B4-BE49-F238E27FC236}">
                  <a16:creationId xmlns:a16="http://schemas.microsoft.com/office/drawing/2014/main" id="{B45BB10F-5570-4EB2-9DEF-36D06DA5B121}"/>
                </a:ext>
              </a:extLst>
            </p:cNvPr>
            <p:cNvSpPr txBox="1"/>
            <p:nvPr/>
          </p:nvSpPr>
          <p:spPr>
            <a:xfrm>
              <a:off x="5223343" y="3026614"/>
              <a:ext cx="471604" cy="307777"/>
            </a:xfrm>
            <a:prstGeom prst="rect">
              <a:avLst/>
            </a:prstGeom>
            <a:noFill/>
          </p:spPr>
          <p:txBody>
            <a:bodyPr wrap="none" rtlCol="0">
              <a:spAutoFit/>
            </a:bodyPr>
            <a:lstStyle/>
            <a:p>
              <a:pPr algn="ctr" defTabSz="914400">
                <a:defRPr/>
              </a:pPr>
              <a:r>
                <a:rPr lang="en-GB" sz="1400" kern="0" dirty="0">
                  <a:solidFill>
                    <a:prstClr val="black"/>
                  </a:solidFill>
                  <a:latin typeface="Arial Narrow" panose="020B0606020202030204" pitchFamily="34" charset="0"/>
                </a:rPr>
                <a:t>0.04</a:t>
              </a:r>
            </a:p>
          </p:txBody>
        </p:sp>
        <p:sp>
          <p:nvSpPr>
            <p:cNvPr id="266" name="TextBox 265">
              <a:extLst>
                <a:ext uri="{FF2B5EF4-FFF2-40B4-BE49-F238E27FC236}">
                  <a16:creationId xmlns:a16="http://schemas.microsoft.com/office/drawing/2014/main" id="{5717A843-4681-4421-BC4D-8E26BB968836}"/>
                </a:ext>
              </a:extLst>
            </p:cNvPr>
            <p:cNvSpPr txBox="1"/>
            <p:nvPr/>
          </p:nvSpPr>
          <p:spPr>
            <a:xfrm>
              <a:off x="5223343" y="2761500"/>
              <a:ext cx="471604" cy="307777"/>
            </a:xfrm>
            <a:prstGeom prst="rect">
              <a:avLst/>
            </a:prstGeom>
            <a:noFill/>
          </p:spPr>
          <p:txBody>
            <a:bodyPr wrap="none" rtlCol="0">
              <a:spAutoFit/>
            </a:bodyPr>
            <a:lstStyle/>
            <a:p>
              <a:pPr algn="ctr" defTabSz="914400">
                <a:defRPr/>
              </a:pPr>
              <a:r>
                <a:rPr lang="en-GB" sz="1400" kern="0" dirty="0">
                  <a:solidFill>
                    <a:prstClr val="black"/>
                  </a:solidFill>
                  <a:latin typeface="Arial Narrow" panose="020B0606020202030204" pitchFamily="34" charset="0"/>
                </a:rPr>
                <a:t>0.05</a:t>
              </a:r>
            </a:p>
          </p:txBody>
        </p:sp>
        <p:sp>
          <p:nvSpPr>
            <p:cNvPr id="267" name="TextBox 266">
              <a:extLst>
                <a:ext uri="{FF2B5EF4-FFF2-40B4-BE49-F238E27FC236}">
                  <a16:creationId xmlns:a16="http://schemas.microsoft.com/office/drawing/2014/main" id="{FB53F3A3-8D20-413B-86F6-7202E2130BAA}"/>
                </a:ext>
              </a:extLst>
            </p:cNvPr>
            <p:cNvSpPr txBox="1"/>
            <p:nvPr/>
          </p:nvSpPr>
          <p:spPr>
            <a:xfrm>
              <a:off x="5223343" y="2496386"/>
              <a:ext cx="471604" cy="307777"/>
            </a:xfrm>
            <a:prstGeom prst="rect">
              <a:avLst/>
            </a:prstGeom>
            <a:noFill/>
          </p:spPr>
          <p:txBody>
            <a:bodyPr wrap="none" rtlCol="0">
              <a:spAutoFit/>
            </a:bodyPr>
            <a:lstStyle/>
            <a:p>
              <a:pPr algn="ctr" defTabSz="914400">
                <a:defRPr/>
              </a:pPr>
              <a:r>
                <a:rPr lang="en-GB" sz="1400" kern="0" dirty="0">
                  <a:solidFill>
                    <a:prstClr val="black"/>
                  </a:solidFill>
                  <a:latin typeface="Arial Narrow" panose="020B0606020202030204" pitchFamily="34" charset="0"/>
                </a:rPr>
                <a:t>0.06</a:t>
              </a:r>
            </a:p>
          </p:txBody>
        </p:sp>
        <p:sp>
          <p:nvSpPr>
            <p:cNvPr id="268" name="TextBox 267">
              <a:extLst>
                <a:ext uri="{FF2B5EF4-FFF2-40B4-BE49-F238E27FC236}">
                  <a16:creationId xmlns:a16="http://schemas.microsoft.com/office/drawing/2014/main" id="{CE81E43C-7895-42E4-B179-6BBA2230CF69}"/>
                </a:ext>
              </a:extLst>
            </p:cNvPr>
            <p:cNvSpPr txBox="1"/>
            <p:nvPr/>
          </p:nvSpPr>
          <p:spPr>
            <a:xfrm>
              <a:off x="5223343" y="2231272"/>
              <a:ext cx="471604" cy="307777"/>
            </a:xfrm>
            <a:prstGeom prst="rect">
              <a:avLst/>
            </a:prstGeom>
            <a:noFill/>
          </p:spPr>
          <p:txBody>
            <a:bodyPr wrap="none" rtlCol="0">
              <a:spAutoFit/>
            </a:bodyPr>
            <a:lstStyle/>
            <a:p>
              <a:pPr algn="ctr" defTabSz="914400">
                <a:defRPr/>
              </a:pPr>
              <a:r>
                <a:rPr lang="en-GB" sz="1400" kern="0" dirty="0">
                  <a:solidFill>
                    <a:prstClr val="black"/>
                  </a:solidFill>
                  <a:latin typeface="Arial Narrow" panose="020B0606020202030204" pitchFamily="34" charset="0"/>
                </a:rPr>
                <a:t>0.07</a:t>
              </a:r>
            </a:p>
          </p:txBody>
        </p:sp>
        <p:sp>
          <p:nvSpPr>
            <p:cNvPr id="269" name="TextBox 268">
              <a:extLst>
                <a:ext uri="{FF2B5EF4-FFF2-40B4-BE49-F238E27FC236}">
                  <a16:creationId xmlns:a16="http://schemas.microsoft.com/office/drawing/2014/main" id="{7948F5EC-14C4-4EFA-95A7-F57A4A11832D}"/>
                </a:ext>
              </a:extLst>
            </p:cNvPr>
            <p:cNvSpPr txBox="1"/>
            <p:nvPr/>
          </p:nvSpPr>
          <p:spPr>
            <a:xfrm>
              <a:off x="6913026" y="4581573"/>
              <a:ext cx="495649" cy="307777"/>
            </a:xfrm>
            <a:prstGeom prst="rect">
              <a:avLst/>
            </a:prstGeom>
            <a:noFill/>
          </p:spPr>
          <p:txBody>
            <a:bodyPr wrap="none" rtlCol="0">
              <a:spAutoFit/>
            </a:bodyPr>
            <a:lstStyle/>
            <a:p>
              <a:pPr algn="ctr" defTabSz="914400">
                <a:defRPr/>
              </a:pPr>
              <a:r>
                <a:rPr lang="en-GB" sz="1400" kern="0" dirty="0" err="1">
                  <a:solidFill>
                    <a:prstClr val="black"/>
                  </a:solidFill>
                  <a:latin typeface="Arial Narrow" panose="020B0606020202030204" pitchFamily="34" charset="0"/>
                </a:rPr>
                <a:t>Mois</a:t>
              </a:r>
              <a:endParaRPr lang="en-GB" sz="1400" kern="0" dirty="0">
                <a:solidFill>
                  <a:prstClr val="black"/>
                </a:solidFill>
                <a:latin typeface="Arial Narrow" panose="020B0606020202030204" pitchFamily="34" charset="0"/>
              </a:endParaRPr>
            </a:p>
          </p:txBody>
        </p:sp>
        <p:sp>
          <p:nvSpPr>
            <p:cNvPr id="270" name="TextBox 269">
              <a:extLst>
                <a:ext uri="{FF2B5EF4-FFF2-40B4-BE49-F238E27FC236}">
                  <a16:creationId xmlns:a16="http://schemas.microsoft.com/office/drawing/2014/main" id="{ED3AC0E1-EB25-4F2D-BC85-882C568A987A}"/>
                </a:ext>
              </a:extLst>
            </p:cNvPr>
            <p:cNvSpPr txBox="1"/>
            <p:nvPr/>
          </p:nvSpPr>
          <p:spPr>
            <a:xfrm rot="16200000">
              <a:off x="4422123" y="3033911"/>
              <a:ext cx="1273104" cy="307777"/>
            </a:xfrm>
            <a:prstGeom prst="rect">
              <a:avLst/>
            </a:prstGeom>
            <a:noFill/>
          </p:spPr>
          <p:txBody>
            <a:bodyPr wrap="none" rtlCol="0">
              <a:spAutoFit/>
            </a:bodyPr>
            <a:lstStyle/>
            <a:p>
              <a:pPr algn="ctr" defTabSz="914400">
                <a:defRPr/>
              </a:pPr>
              <a:r>
                <a:rPr lang="en-GB" sz="1400" kern="0" dirty="0" err="1">
                  <a:solidFill>
                    <a:prstClr val="black"/>
                  </a:solidFill>
                  <a:latin typeface="Arial Narrow" panose="020B0606020202030204" pitchFamily="34" charset="0"/>
                </a:rPr>
                <a:t>Risque</a:t>
              </a:r>
              <a:r>
                <a:rPr lang="en-GB" sz="1400" kern="0" dirty="0">
                  <a:solidFill>
                    <a:prstClr val="black"/>
                  </a:solidFill>
                  <a:latin typeface="Arial Narrow" panose="020B0606020202030204" pitchFamily="34" charset="0"/>
                </a:rPr>
                <a:t> </a:t>
              </a:r>
              <a:r>
                <a:rPr lang="en-GB" sz="1400" kern="0" dirty="0" err="1">
                  <a:solidFill>
                    <a:prstClr val="black"/>
                  </a:solidFill>
                  <a:latin typeface="Arial Narrow" panose="020B0606020202030204" pitchFamily="34" charset="0"/>
                </a:rPr>
                <a:t>cumulatif</a:t>
              </a:r>
              <a:endParaRPr lang="en-GB" sz="1400" kern="0" dirty="0">
                <a:solidFill>
                  <a:prstClr val="black"/>
                </a:solidFill>
                <a:latin typeface="Arial Narrow" panose="020B0606020202030204" pitchFamily="34" charset="0"/>
              </a:endParaRPr>
            </a:p>
          </p:txBody>
        </p:sp>
        <p:sp>
          <p:nvSpPr>
            <p:cNvPr id="271" name="TextBox 270">
              <a:extLst>
                <a:ext uri="{FF2B5EF4-FFF2-40B4-BE49-F238E27FC236}">
                  <a16:creationId xmlns:a16="http://schemas.microsoft.com/office/drawing/2014/main" id="{07E0C2B9-3168-4129-9504-6C00B4C06652}"/>
                </a:ext>
              </a:extLst>
            </p:cNvPr>
            <p:cNvSpPr txBox="1"/>
            <p:nvPr/>
          </p:nvSpPr>
          <p:spPr>
            <a:xfrm>
              <a:off x="7164845" y="2377872"/>
              <a:ext cx="478016" cy="307777"/>
            </a:xfrm>
            <a:prstGeom prst="rect">
              <a:avLst/>
            </a:prstGeom>
            <a:noFill/>
          </p:spPr>
          <p:txBody>
            <a:bodyPr wrap="none" rtlCol="0">
              <a:spAutoFit/>
            </a:bodyPr>
            <a:lstStyle/>
            <a:p>
              <a:pPr algn="ctr" defTabSz="914400">
                <a:defRPr/>
              </a:pPr>
              <a:r>
                <a:rPr lang="en-GB" sz="1400" kern="0" dirty="0">
                  <a:solidFill>
                    <a:prstClr val="black"/>
                  </a:solidFill>
                  <a:latin typeface="Arial Narrow" panose="020B0606020202030204" pitchFamily="34" charset="0"/>
                </a:rPr>
                <a:t>AAS</a:t>
              </a:r>
            </a:p>
          </p:txBody>
        </p:sp>
        <p:sp>
          <p:nvSpPr>
            <p:cNvPr id="272" name="TextBox 271">
              <a:extLst>
                <a:ext uri="{FF2B5EF4-FFF2-40B4-BE49-F238E27FC236}">
                  <a16:creationId xmlns:a16="http://schemas.microsoft.com/office/drawing/2014/main" id="{EE9B7080-E934-4F9A-B11E-7240C2730347}"/>
                </a:ext>
              </a:extLst>
            </p:cNvPr>
            <p:cNvSpPr txBox="1"/>
            <p:nvPr/>
          </p:nvSpPr>
          <p:spPr>
            <a:xfrm>
              <a:off x="7576427" y="3671863"/>
              <a:ext cx="797014" cy="307777"/>
            </a:xfrm>
            <a:prstGeom prst="rect">
              <a:avLst/>
            </a:prstGeom>
            <a:noFill/>
          </p:spPr>
          <p:txBody>
            <a:bodyPr wrap="none" rtlCol="0">
              <a:spAutoFit/>
            </a:bodyPr>
            <a:lstStyle/>
            <a:p>
              <a:pPr algn="ctr" defTabSz="914400">
                <a:defRPr/>
              </a:pPr>
              <a:r>
                <a:rPr lang="en-GB" sz="1400" kern="0" dirty="0">
                  <a:solidFill>
                    <a:prstClr val="black"/>
                  </a:solidFill>
                  <a:latin typeface="Arial Narrow" panose="020B0606020202030204" pitchFamily="34" charset="0"/>
                </a:rPr>
                <a:t>Apixaban</a:t>
              </a:r>
            </a:p>
          </p:txBody>
        </p:sp>
        <p:sp>
          <p:nvSpPr>
            <p:cNvPr id="273" name="TextBox 272">
              <a:extLst>
                <a:ext uri="{FF2B5EF4-FFF2-40B4-BE49-F238E27FC236}">
                  <a16:creationId xmlns:a16="http://schemas.microsoft.com/office/drawing/2014/main" id="{67D77EA2-546F-4D4C-B31F-C134254F3874}"/>
                </a:ext>
              </a:extLst>
            </p:cNvPr>
            <p:cNvSpPr txBox="1"/>
            <p:nvPr/>
          </p:nvSpPr>
          <p:spPr>
            <a:xfrm>
              <a:off x="4685224" y="4775147"/>
              <a:ext cx="1127232" cy="307777"/>
            </a:xfrm>
            <a:prstGeom prst="rect">
              <a:avLst/>
            </a:prstGeom>
            <a:noFill/>
          </p:spPr>
          <p:txBody>
            <a:bodyPr wrap="none" rtlCol="0">
              <a:spAutoFit/>
            </a:bodyPr>
            <a:lstStyle/>
            <a:p>
              <a:pPr defTabSz="914400">
                <a:defRPr/>
              </a:pPr>
              <a:r>
                <a:rPr lang="en-GB" sz="1400" b="1" kern="0" dirty="0" err="1">
                  <a:solidFill>
                    <a:prstClr val="black"/>
                  </a:solidFill>
                  <a:latin typeface="Arial Narrow" panose="020B0606020202030204" pitchFamily="34" charset="0"/>
                </a:rPr>
                <a:t>Nbre</a:t>
              </a:r>
              <a:r>
                <a:rPr lang="en-GB" sz="1400" b="1" kern="0" dirty="0">
                  <a:solidFill>
                    <a:prstClr val="black"/>
                  </a:solidFill>
                  <a:latin typeface="Arial Narrow" panose="020B0606020202030204" pitchFamily="34" charset="0"/>
                </a:rPr>
                <a:t> à </a:t>
              </a:r>
              <a:r>
                <a:rPr lang="en-GB" sz="1400" b="1" kern="0" dirty="0" err="1">
                  <a:solidFill>
                    <a:prstClr val="black"/>
                  </a:solidFill>
                  <a:latin typeface="Arial Narrow" panose="020B0606020202030204" pitchFamily="34" charset="0"/>
                </a:rPr>
                <a:t>risque</a:t>
              </a:r>
              <a:endParaRPr lang="en-GB" sz="1400" b="1" kern="0" dirty="0">
                <a:solidFill>
                  <a:prstClr val="black"/>
                </a:solidFill>
                <a:latin typeface="Arial Narrow" panose="020B0606020202030204" pitchFamily="34" charset="0"/>
              </a:endParaRPr>
            </a:p>
          </p:txBody>
        </p:sp>
        <p:sp>
          <p:nvSpPr>
            <p:cNvPr id="274" name="TextBox 273">
              <a:extLst>
                <a:ext uri="{FF2B5EF4-FFF2-40B4-BE49-F238E27FC236}">
                  <a16:creationId xmlns:a16="http://schemas.microsoft.com/office/drawing/2014/main" id="{D1680928-9BA3-498C-B0AA-D4F190795374}"/>
                </a:ext>
              </a:extLst>
            </p:cNvPr>
            <p:cNvSpPr txBox="1"/>
            <p:nvPr/>
          </p:nvSpPr>
          <p:spPr>
            <a:xfrm>
              <a:off x="4698046" y="4977510"/>
              <a:ext cx="478016" cy="307777"/>
            </a:xfrm>
            <a:prstGeom prst="rect">
              <a:avLst/>
            </a:prstGeom>
            <a:noFill/>
          </p:spPr>
          <p:txBody>
            <a:bodyPr wrap="none" rtlCol="0">
              <a:spAutoFit/>
            </a:bodyPr>
            <a:lstStyle/>
            <a:p>
              <a:pPr algn="ctr" defTabSz="914400">
                <a:defRPr/>
              </a:pPr>
              <a:r>
                <a:rPr lang="en-GB" sz="1400" kern="0" dirty="0">
                  <a:solidFill>
                    <a:prstClr val="black"/>
                  </a:solidFill>
                  <a:latin typeface="Arial Narrow" panose="020B0606020202030204" pitchFamily="34" charset="0"/>
                </a:rPr>
                <a:t>AAS</a:t>
              </a:r>
            </a:p>
          </p:txBody>
        </p:sp>
        <p:sp>
          <p:nvSpPr>
            <p:cNvPr id="275" name="TextBox 274">
              <a:extLst>
                <a:ext uri="{FF2B5EF4-FFF2-40B4-BE49-F238E27FC236}">
                  <a16:creationId xmlns:a16="http://schemas.microsoft.com/office/drawing/2014/main" id="{D4E3310F-B1A5-4EED-9457-70ACC2814CC0}"/>
                </a:ext>
              </a:extLst>
            </p:cNvPr>
            <p:cNvSpPr txBox="1"/>
            <p:nvPr/>
          </p:nvSpPr>
          <p:spPr>
            <a:xfrm>
              <a:off x="4698047" y="5175225"/>
              <a:ext cx="797014" cy="307777"/>
            </a:xfrm>
            <a:prstGeom prst="rect">
              <a:avLst/>
            </a:prstGeom>
            <a:noFill/>
          </p:spPr>
          <p:txBody>
            <a:bodyPr wrap="none" rtlCol="0">
              <a:spAutoFit/>
            </a:bodyPr>
            <a:lstStyle/>
            <a:p>
              <a:pPr algn="ctr" defTabSz="914400">
                <a:defRPr/>
              </a:pPr>
              <a:r>
                <a:rPr lang="en-GB" sz="1400" kern="0" dirty="0">
                  <a:solidFill>
                    <a:prstClr val="black"/>
                  </a:solidFill>
                  <a:latin typeface="Arial Narrow" panose="020B0606020202030204" pitchFamily="34" charset="0"/>
                </a:rPr>
                <a:t>Apixaban</a:t>
              </a:r>
            </a:p>
          </p:txBody>
        </p:sp>
        <p:sp>
          <p:nvSpPr>
            <p:cNvPr id="276" name="TextBox 275">
              <a:extLst>
                <a:ext uri="{FF2B5EF4-FFF2-40B4-BE49-F238E27FC236}">
                  <a16:creationId xmlns:a16="http://schemas.microsoft.com/office/drawing/2014/main" id="{18A46680-C6BE-42C6-A2D2-C4B4CF09A71D}"/>
                </a:ext>
              </a:extLst>
            </p:cNvPr>
            <p:cNvSpPr txBox="1"/>
            <p:nvPr/>
          </p:nvSpPr>
          <p:spPr>
            <a:xfrm>
              <a:off x="5514557" y="4972790"/>
              <a:ext cx="429926" cy="307777"/>
            </a:xfrm>
            <a:prstGeom prst="rect">
              <a:avLst/>
            </a:prstGeom>
            <a:noFill/>
          </p:spPr>
          <p:txBody>
            <a:bodyPr wrap="none" rtlCol="0">
              <a:spAutoFit/>
            </a:bodyPr>
            <a:lstStyle/>
            <a:p>
              <a:pPr algn="ctr" defTabSz="914400">
                <a:defRPr/>
              </a:pPr>
              <a:r>
                <a:rPr lang="en-GB" sz="1400" kern="0" dirty="0">
                  <a:solidFill>
                    <a:prstClr val="black"/>
                  </a:solidFill>
                  <a:latin typeface="Arial Narrow" panose="020B0606020202030204" pitchFamily="34" charset="0"/>
                </a:rPr>
                <a:t>992</a:t>
              </a:r>
            </a:p>
          </p:txBody>
        </p:sp>
        <p:sp>
          <p:nvSpPr>
            <p:cNvPr id="277" name="TextBox 276">
              <a:extLst>
                <a:ext uri="{FF2B5EF4-FFF2-40B4-BE49-F238E27FC236}">
                  <a16:creationId xmlns:a16="http://schemas.microsoft.com/office/drawing/2014/main" id="{9186C586-15C7-4BF6-9C8F-51C6D252B818}"/>
                </a:ext>
              </a:extLst>
            </p:cNvPr>
            <p:cNvSpPr txBox="1"/>
            <p:nvPr/>
          </p:nvSpPr>
          <p:spPr>
            <a:xfrm>
              <a:off x="5514556" y="5175225"/>
              <a:ext cx="429926" cy="307777"/>
            </a:xfrm>
            <a:prstGeom prst="rect">
              <a:avLst/>
            </a:prstGeom>
            <a:noFill/>
          </p:spPr>
          <p:txBody>
            <a:bodyPr wrap="none" rtlCol="0">
              <a:spAutoFit/>
            </a:bodyPr>
            <a:lstStyle/>
            <a:p>
              <a:pPr algn="ctr" defTabSz="914400">
                <a:defRPr/>
              </a:pPr>
              <a:r>
                <a:rPr lang="en-GB" sz="1400" kern="0" dirty="0">
                  <a:solidFill>
                    <a:prstClr val="black"/>
                  </a:solidFill>
                  <a:latin typeface="Arial Narrow" panose="020B0606020202030204" pitchFamily="34" charset="0"/>
                </a:rPr>
                <a:t>906</a:t>
              </a:r>
            </a:p>
          </p:txBody>
        </p:sp>
        <p:sp>
          <p:nvSpPr>
            <p:cNvPr id="278" name="TextBox 277">
              <a:extLst>
                <a:ext uri="{FF2B5EF4-FFF2-40B4-BE49-F238E27FC236}">
                  <a16:creationId xmlns:a16="http://schemas.microsoft.com/office/drawing/2014/main" id="{68DB8043-4BFA-460E-B57E-60DE04DBF8FA}"/>
                </a:ext>
              </a:extLst>
            </p:cNvPr>
            <p:cNvSpPr txBox="1"/>
            <p:nvPr/>
          </p:nvSpPr>
          <p:spPr>
            <a:xfrm>
              <a:off x="5989859" y="4982368"/>
              <a:ext cx="429926" cy="307777"/>
            </a:xfrm>
            <a:prstGeom prst="rect">
              <a:avLst/>
            </a:prstGeom>
            <a:noFill/>
          </p:spPr>
          <p:txBody>
            <a:bodyPr wrap="none" rtlCol="0">
              <a:spAutoFit/>
            </a:bodyPr>
            <a:lstStyle/>
            <a:p>
              <a:pPr algn="ctr" defTabSz="914400">
                <a:defRPr/>
              </a:pPr>
              <a:r>
                <a:rPr lang="en-GB" sz="1400" kern="0" dirty="0">
                  <a:solidFill>
                    <a:prstClr val="black"/>
                  </a:solidFill>
                  <a:latin typeface="Arial Narrow" panose="020B0606020202030204" pitchFamily="34" charset="0"/>
                </a:rPr>
                <a:t>951</a:t>
              </a:r>
            </a:p>
          </p:txBody>
        </p:sp>
        <p:sp>
          <p:nvSpPr>
            <p:cNvPr id="279" name="TextBox 278">
              <a:extLst>
                <a:ext uri="{FF2B5EF4-FFF2-40B4-BE49-F238E27FC236}">
                  <a16:creationId xmlns:a16="http://schemas.microsoft.com/office/drawing/2014/main" id="{7EDA4ACB-55C7-4533-B97B-70EB9055DDFF}"/>
                </a:ext>
              </a:extLst>
            </p:cNvPr>
            <p:cNvSpPr txBox="1"/>
            <p:nvPr/>
          </p:nvSpPr>
          <p:spPr>
            <a:xfrm>
              <a:off x="5989858" y="5175225"/>
              <a:ext cx="429926" cy="307777"/>
            </a:xfrm>
            <a:prstGeom prst="rect">
              <a:avLst/>
            </a:prstGeom>
            <a:noFill/>
          </p:spPr>
          <p:txBody>
            <a:bodyPr wrap="none" rtlCol="0">
              <a:spAutoFit/>
            </a:bodyPr>
            <a:lstStyle/>
            <a:p>
              <a:pPr algn="ctr" defTabSz="914400">
                <a:defRPr/>
              </a:pPr>
              <a:r>
                <a:rPr lang="en-GB" sz="1400" kern="0" dirty="0">
                  <a:solidFill>
                    <a:prstClr val="black"/>
                  </a:solidFill>
                  <a:latin typeface="Arial Narrow" panose="020B0606020202030204" pitchFamily="34" charset="0"/>
                </a:rPr>
                <a:t>887</a:t>
              </a:r>
            </a:p>
          </p:txBody>
        </p:sp>
        <p:sp>
          <p:nvSpPr>
            <p:cNvPr id="280" name="TextBox 279">
              <a:extLst>
                <a:ext uri="{FF2B5EF4-FFF2-40B4-BE49-F238E27FC236}">
                  <a16:creationId xmlns:a16="http://schemas.microsoft.com/office/drawing/2014/main" id="{AF0C25E9-B31E-4E66-8677-BDE0BA19D51C}"/>
                </a:ext>
              </a:extLst>
            </p:cNvPr>
            <p:cNvSpPr txBox="1"/>
            <p:nvPr/>
          </p:nvSpPr>
          <p:spPr>
            <a:xfrm>
              <a:off x="6461227" y="4982368"/>
              <a:ext cx="429926" cy="307777"/>
            </a:xfrm>
            <a:prstGeom prst="rect">
              <a:avLst/>
            </a:prstGeom>
            <a:noFill/>
          </p:spPr>
          <p:txBody>
            <a:bodyPr wrap="none" rtlCol="0">
              <a:spAutoFit/>
            </a:bodyPr>
            <a:lstStyle/>
            <a:p>
              <a:pPr algn="ctr" defTabSz="914400">
                <a:defRPr/>
              </a:pPr>
              <a:r>
                <a:rPr lang="en-GB" sz="1400" kern="0" dirty="0">
                  <a:solidFill>
                    <a:prstClr val="black"/>
                  </a:solidFill>
                  <a:latin typeface="Arial Narrow" panose="020B0606020202030204" pitchFamily="34" charset="0"/>
                </a:rPr>
                <a:t>885</a:t>
              </a:r>
            </a:p>
          </p:txBody>
        </p:sp>
        <p:sp>
          <p:nvSpPr>
            <p:cNvPr id="281" name="TextBox 280">
              <a:extLst>
                <a:ext uri="{FF2B5EF4-FFF2-40B4-BE49-F238E27FC236}">
                  <a16:creationId xmlns:a16="http://schemas.microsoft.com/office/drawing/2014/main" id="{DFA90EE9-1A18-4B8F-BC5D-573DD8800985}"/>
                </a:ext>
              </a:extLst>
            </p:cNvPr>
            <p:cNvSpPr txBox="1"/>
            <p:nvPr/>
          </p:nvSpPr>
          <p:spPr>
            <a:xfrm>
              <a:off x="6461226" y="5175225"/>
              <a:ext cx="429926" cy="307777"/>
            </a:xfrm>
            <a:prstGeom prst="rect">
              <a:avLst/>
            </a:prstGeom>
            <a:noFill/>
          </p:spPr>
          <p:txBody>
            <a:bodyPr wrap="none" rtlCol="0">
              <a:spAutoFit/>
            </a:bodyPr>
            <a:lstStyle/>
            <a:p>
              <a:pPr algn="ctr" defTabSz="914400">
                <a:defRPr/>
              </a:pPr>
              <a:r>
                <a:rPr lang="en-GB" sz="1400" kern="0" dirty="0">
                  <a:solidFill>
                    <a:prstClr val="black"/>
                  </a:solidFill>
                  <a:latin typeface="Arial Narrow" panose="020B0606020202030204" pitchFamily="34" charset="0"/>
                </a:rPr>
                <a:t>820</a:t>
              </a:r>
            </a:p>
          </p:txBody>
        </p:sp>
        <p:sp>
          <p:nvSpPr>
            <p:cNvPr id="282" name="TextBox 281">
              <a:extLst>
                <a:ext uri="{FF2B5EF4-FFF2-40B4-BE49-F238E27FC236}">
                  <a16:creationId xmlns:a16="http://schemas.microsoft.com/office/drawing/2014/main" id="{53260485-3814-4B55-88C0-25860D988E10}"/>
                </a:ext>
              </a:extLst>
            </p:cNvPr>
            <p:cNvSpPr txBox="1"/>
            <p:nvPr/>
          </p:nvSpPr>
          <p:spPr>
            <a:xfrm>
              <a:off x="6962163" y="4987160"/>
              <a:ext cx="429926" cy="307777"/>
            </a:xfrm>
            <a:prstGeom prst="rect">
              <a:avLst/>
            </a:prstGeom>
            <a:noFill/>
          </p:spPr>
          <p:txBody>
            <a:bodyPr wrap="none" rtlCol="0">
              <a:spAutoFit/>
            </a:bodyPr>
            <a:lstStyle/>
            <a:p>
              <a:pPr algn="ctr" defTabSz="914400">
                <a:defRPr/>
              </a:pPr>
              <a:r>
                <a:rPr lang="en-GB" sz="1400" kern="0" dirty="0">
                  <a:solidFill>
                    <a:prstClr val="black"/>
                  </a:solidFill>
                  <a:latin typeface="Arial Narrow" panose="020B0606020202030204" pitchFamily="34" charset="0"/>
                </a:rPr>
                <a:t>730</a:t>
              </a:r>
            </a:p>
          </p:txBody>
        </p:sp>
        <p:sp>
          <p:nvSpPr>
            <p:cNvPr id="283" name="TextBox 282">
              <a:extLst>
                <a:ext uri="{FF2B5EF4-FFF2-40B4-BE49-F238E27FC236}">
                  <a16:creationId xmlns:a16="http://schemas.microsoft.com/office/drawing/2014/main" id="{A75DE584-F16C-478C-8DA0-0AB942E2387D}"/>
                </a:ext>
              </a:extLst>
            </p:cNvPr>
            <p:cNvSpPr txBox="1"/>
            <p:nvPr/>
          </p:nvSpPr>
          <p:spPr>
            <a:xfrm>
              <a:off x="6962164" y="5175225"/>
              <a:ext cx="429926" cy="307777"/>
            </a:xfrm>
            <a:prstGeom prst="rect">
              <a:avLst/>
            </a:prstGeom>
            <a:noFill/>
          </p:spPr>
          <p:txBody>
            <a:bodyPr wrap="none" rtlCol="0">
              <a:spAutoFit/>
            </a:bodyPr>
            <a:lstStyle/>
            <a:p>
              <a:pPr algn="ctr" defTabSz="914400">
                <a:defRPr/>
              </a:pPr>
              <a:r>
                <a:rPr lang="en-GB" sz="1400" kern="0" dirty="0">
                  <a:solidFill>
                    <a:prstClr val="black"/>
                  </a:solidFill>
                  <a:latin typeface="Arial Narrow" panose="020B0606020202030204" pitchFamily="34" charset="0"/>
                </a:rPr>
                <a:t>651</a:t>
              </a:r>
            </a:p>
          </p:txBody>
        </p:sp>
        <p:sp>
          <p:nvSpPr>
            <p:cNvPr id="284" name="TextBox 283">
              <a:extLst>
                <a:ext uri="{FF2B5EF4-FFF2-40B4-BE49-F238E27FC236}">
                  <a16:creationId xmlns:a16="http://schemas.microsoft.com/office/drawing/2014/main" id="{1DA60507-FC13-4721-B0F4-EFE15712FAEF}"/>
                </a:ext>
              </a:extLst>
            </p:cNvPr>
            <p:cNvSpPr txBox="1"/>
            <p:nvPr/>
          </p:nvSpPr>
          <p:spPr>
            <a:xfrm>
              <a:off x="7412810" y="4972266"/>
              <a:ext cx="429926" cy="307777"/>
            </a:xfrm>
            <a:prstGeom prst="rect">
              <a:avLst/>
            </a:prstGeom>
            <a:noFill/>
          </p:spPr>
          <p:txBody>
            <a:bodyPr wrap="none" rtlCol="0">
              <a:spAutoFit/>
            </a:bodyPr>
            <a:lstStyle/>
            <a:p>
              <a:pPr algn="ctr" defTabSz="914400">
                <a:defRPr/>
              </a:pPr>
              <a:r>
                <a:rPr lang="en-GB" sz="1400" kern="0" dirty="0">
                  <a:solidFill>
                    <a:prstClr val="black"/>
                  </a:solidFill>
                  <a:latin typeface="Arial Narrow" panose="020B0606020202030204" pitchFamily="34" charset="0"/>
                </a:rPr>
                <a:t>536</a:t>
              </a:r>
            </a:p>
          </p:txBody>
        </p:sp>
        <p:sp>
          <p:nvSpPr>
            <p:cNvPr id="285" name="TextBox 284">
              <a:extLst>
                <a:ext uri="{FF2B5EF4-FFF2-40B4-BE49-F238E27FC236}">
                  <a16:creationId xmlns:a16="http://schemas.microsoft.com/office/drawing/2014/main" id="{E8D4B709-EBF9-4968-8CA9-071EA2CE3792}"/>
                </a:ext>
              </a:extLst>
            </p:cNvPr>
            <p:cNvSpPr txBox="1"/>
            <p:nvPr/>
          </p:nvSpPr>
          <p:spPr>
            <a:xfrm>
              <a:off x="7412810" y="5175225"/>
              <a:ext cx="429926" cy="307777"/>
            </a:xfrm>
            <a:prstGeom prst="rect">
              <a:avLst/>
            </a:prstGeom>
            <a:noFill/>
          </p:spPr>
          <p:txBody>
            <a:bodyPr wrap="none" rtlCol="0">
              <a:spAutoFit/>
            </a:bodyPr>
            <a:lstStyle/>
            <a:p>
              <a:pPr algn="ctr" defTabSz="914400">
                <a:defRPr/>
              </a:pPr>
              <a:r>
                <a:rPr lang="en-GB" sz="1400" kern="0" dirty="0">
                  <a:solidFill>
                    <a:prstClr val="black"/>
                  </a:solidFill>
                  <a:latin typeface="Arial Narrow" panose="020B0606020202030204" pitchFamily="34" charset="0"/>
                </a:rPr>
                <a:t>479</a:t>
              </a:r>
            </a:p>
          </p:txBody>
        </p:sp>
        <p:sp>
          <p:nvSpPr>
            <p:cNvPr id="286" name="TextBox 285">
              <a:extLst>
                <a:ext uri="{FF2B5EF4-FFF2-40B4-BE49-F238E27FC236}">
                  <a16:creationId xmlns:a16="http://schemas.microsoft.com/office/drawing/2014/main" id="{B82BA5CB-B631-4CF7-8A16-E001901C065E}"/>
                </a:ext>
              </a:extLst>
            </p:cNvPr>
            <p:cNvSpPr txBox="1"/>
            <p:nvPr/>
          </p:nvSpPr>
          <p:spPr>
            <a:xfrm>
              <a:off x="7873657" y="4978023"/>
              <a:ext cx="429926" cy="307777"/>
            </a:xfrm>
            <a:prstGeom prst="rect">
              <a:avLst/>
            </a:prstGeom>
            <a:noFill/>
          </p:spPr>
          <p:txBody>
            <a:bodyPr wrap="none" rtlCol="0">
              <a:spAutoFit/>
            </a:bodyPr>
            <a:lstStyle/>
            <a:p>
              <a:pPr algn="ctr" defTabSz="914400">
                <a:defRPr/>
              </a:pPr>
              <a:r>
                <a:rPr lang="en-GB" sz="1400" kern="0" dirty="0">
                  <a:solidFill>
                    <a:prstClr val="black"/>
                  </a:solidFill>
                  <a:latin typeface="Arial Narrow" panose="020B0606020202030204" pitchFamily="34" charset="0"/>
                </a:rPr>
                <a:t>375</a:t>
              </a:r>
            </a:p>
          </p:txBody>
        </p:sp>
        <p:sp>
          <p:nvSpPr>
            <p:cNvPr id="287" name="TextBox 286">
              <a:extLst>
                <a:ext uri="{FF2B5EF4-FFF2-40B4-BE49-F238E27FC236}">
                  <a16:creationId xmlns:a16="http://schemas.microsoft.com/office/drawing/2014/main" id="{FB703087-3B28-44DE-BDC0-B50E57D318E5}"/>
                </a:ext>
              </a:extLst>
            </p:cNvPr>
            <p:cNvSpPr txBox="1"/>
            <p:nvPr/>
          </p:nvSpPr>
          <p:spPr>
            <a:xfrm>
              <a:off x="7873656" y="5175225"/>
              <a:ext cx="429926" cy="307777"/>
            </a:xfrm>
            <a:prstGeom prst="rect">
              <a:avLst/>
            </a:prstGeom>
            <a:noFill/>
          </p:spPr>
          <p:txBody>
            <a:bodyPr wrap="none" rtlCol="0">
              <a:spAutoFit/>
            </a:bodyPr>
            <a:lstStyle/>
            <a:p>
              <a:pPr algn="ctr" defTabSz="914400">
                <a:defRPr/>
              </a:pPr>
              <a:r>
                <a:rPr lang="en-GB" sz="1400" kern="0" dirty="0">
                  <a:solidFill>
                    <a:prstClr val="black"/>
                  </a:solidFill>
                  <a:latin typeface="Arial Narrow" panose="020B0606020202030204" pitchFamily="34" charset="0"/>
                </a:rPr>
                <a:t>327</a:t>
              </a:r>
            </a:p>
          </p:txBody>
        </p:sp>
        <p:sp>
          <p:nvSpPr>
            <p:cNvPr id="288" name="TextBox 287">
              <a:extLst>
                <a:ext uri="{FF2B5EF4-FFF2-40B4-BE49-F238E27FC236}">
                  <a16:creationId xmlns:a16="http://schemas.microsoft.com/office/drawing/2014/main" id="{B22C4BB8-F39B-4851-B208-A4E43B9CFC42}"/>
                </a:ext>
              </a:extLst>
            </p:cNvPr>
            <p:cNvSpPr txBox="1"/>
            <p:nvPr/>
          </p:nvSpPr>
          <p:spPr>
            <a:xfrm>
              <a:off x="8355793" y="4977273"/>
              <a:ext cx="429926" cy="307777"/>
            </a:xfrm>
            <a:prstGeom prst="rect">
              <a:avLst/>
            </a:prstGeom>
            <a:noFill/>
          </p:spPr>
          <p:txBody>
            <a:bodyPr wrap="none" rtlCol="0">
              <a:spAutoFit/>
            </a:bodyPr>
            <a:lstStyle/>
            <a:p>
              <a:pPr algn="ctr" defTabSz="914400">
                <a:defRPr/>
              </a:pPr>
              <a:r>
                <a:rPr lang="en-GB" sz="1400" kern="0" dirty="0">
                  <a:solidFill>
                    <a:prstClr val="black"/>
                  </a:solidFill>
                  <a:latin typeface="Arial Narrow" panose="020B0606020202030204" pitchFamily="34" charset="0"/>
                </a:rPr>
                <a:t>229</a:t>
              </a:r>
            </a:p>
          </p:txBody>
        </p:sp>
        <p:sp>
          <p:nvSpPr>
            <p:cNvPr id="289" name="TextBox 288">
              <a:extLst>
                <a:ext uri="{FF2B5EF4-FFF2-40B4-BE49-F238E27FC236}">
                  <a16:creationId xmlns:a16="http://schemas.microsoft.com/office/drawing/2014/main" id="{B604FF1E-EEA8-4A9A-B743-288B4A78BBCC}"/>
                </a:ext>
              </a:extLst>
            </p:cNvPr>
            <p:cNvSpPr txBox="1"/>
            <p:nvPr/>
          </p:nvSpPr>
          <p:spPr>
            <a:xfrm>
              <a:off x="8355792" y="5175225"/>
              <a:ext cx="429926" cy="307777"/>
            </a:xfrm>
            <a:prstGeom prst="rect">
              <a:avLst/>
            </a:prstGeom>
            <a:noFill/>
          </p:spPr>
          <p:txBody>
            <a:bodyPr wrap="none" rtlCol="0">
              <a:spAutoFit/>
            </a:bodyPr>
            <a:lstStyle/>
            <a:p>
              <a:pPr algn="ctr" defTabSz="914400">
                <a:defRPr/>
              </a:pPr>
              <a:r>
                <a:rPr lang="en-GB" sz="1400" kern="0" dirty="0">
                  <a:solidFill>
                    <a:prstClr val="black"/>
                  </a:solidFill>
                  <a:latin typeface="Arial Narrow" panose="020B0606020202030204" pitchFamily="34" charset="0"/>
                </a:rPr>
                <a:t>196</a:t>
              </a:r>
            </a:p>
          </p:txBody>
        </p:sp>
        <p:sp>
          <p:nvSpPr>
            <p:cNvPr id="290" name="TextBox 289">
              <a:extLst>
                <a:ext uri="{FF2B5EF4-FFF2-40B4-BE49-F238E27FC236}">
                  <a16:creationId xmlns:a16="http://schemas.microsoft.com/office/drawing/2014/main" id="{9ECDF884-3A54-4963-ACE3-8382234D32FC}"/>
                </a:ext>
              </a:extLst>
            </p:cNvPr>
            <p:cNvSpPr txBox="1"/>
            <p:nvPr/>
          </p:nvSpPr>
          <p:spPr>
            <a:xfrm>
              <a:off x="5223343" y="1966158"/>
              <a:ext cx="471604" cy="307777"/>
            </a:xfrm>
            <a:prstGeom prst="rect">
              <a:avLst/>
            </a:prstGeom>
            <a:noFill/>
          </p:spPr>
          <p:txBody>
            <a:bodyPr wrap="none" rtlCol="0">
              <a:spAutoFit/>
            </a:bodyPr>
            <a:lstStyle/>
            <a:p>
              <a:pPr algn="ctr" defTabSz="914400">
                <a:defRPr/>
              </a:pPr>
              <a:r>
                <a:rPr lang="en-GB" sz="1400" kern="0" dirty="0">
                  <a:solidFill>
                    <a:prstClr val="black"/>
                  </a:solidFill>
                  <a:latin typeface="Arial Narrow" panose="020B0606020202030204" pitchFamily="34" charset="0"/>
                </a:rPr>
                <a:t>0.08</a:t>
              </a:r>
            </a:p>
          </p:txBody>
        </p:sp>
        <p:sp>
          <p:nvSpPr>
            <p:cNvPr id="291" name="Freeform 11">
              <a:extLst>
                <a:ext uri="{FF2B5EF4-FFF2-40B4-BE49-F238E27FC236}">
                  <a16:creationId xmlns:a16="http://schemas.microsoft.com/office/drawing/2014/main" id="{9DCF0955-A9F5-4BD0-97B1-2FCDFD898E9D}"/>
                </a:ext>
              </a:extLst>
            </p:cNvPr>
            <p:cNvSpPr>
              <a:spLocks/>
            </p:cNvSpPr>
            <p:nvPr/>
          </p:nvSpPr>
          <p:spPr bwMode="auto">
            <a:xfrm>
              <a:off x="5721350" y="3248025"/>
              <a:ext cx="2849563" cy="993775"/>
            </a:xfrm>
            <a:custGeom>
              <a:avLst/>
              <a:gdLst>
                <a:gd name="T0" fmla="*/ 0 w 1795"/>
                <a:gd name="T1" fmla="*/ 626 h 626"/>
                <a:gd name="T2" fmla="*/ 114 w 1795"/>
                <a:gd name="T3" fmla="*/ 626 h 626"/>
                <a:gd name="T4" fmla="*/ 114 w 1795"/>
                <a:gd name="T5" fmla="*/ 605 h 626"/>
                <a:gd name="T6" fmla="*/ 212 w 1795"/>
                <a:gd name="T7" fmla="*/ 605 h 626"/>
                <a:gd name="T8" fmla="*/ 212 w 1795"/>
                <a:gd name="T9" fmla="*/ 567 h 626"/>
                <a:gd name="T10" fmla="*/ 570 w 1795"/>
                <a:gd name="T11" fmla="*/ 567 h 626"/>
                <a:gd name="T12" fmla="*/ 570 w 1795"/>
                <a:gd name="T13" fmla="*/ 551 h 626"/>
                <a:gd name="T14" fmla="*/ 673 w 1795"/>
                <a:gd name="T15" fmla="*/ 551 h 626"/>
                <a:gd name="T16" fmla="*/ 673 w 1795"/>
                <a:gd name="T17" fmla="*/ 530 h 626"/>
                <a:gd name="T18" fmla="*/ 725 w 1795"/>
                <a:gd name="T19" fmla="*/ 530 h 626"/>
                <a:gd name="T20" fmla="*/ 732 w 1795"/>
                <a:gd name="T21" fmla="*/ 530 h 626"/>
                <a:gd name="T22" fmla="*/ 732 w 1795"/>
                <a:gd name="T23" fmla="*/ 484 h 626"/>
                <a:gd name="T24" fmla="*/ 752 w 1795"/>
                <a:gd name="T25" fmla="*/ 484 h 626"/>
                <a:gd name="T26" fmla="*/ 752 w 1795"/>
                <a:gd name="T27" fmla="*/ 457 h 626"/>
                <a:gd name="T28" fmla="*/ 855 w 1795"/>
                <a:gd name="T29" fmla="*/ 457 h 626"/>
                <a:gd name="T30" fmla="*/ 855 w 1795"/>
                <a:gd name="T31" fmla="*/ 434 h 626"/>
                <a:gd name="T32" fmla="*/ 1040 w 1795"/>
                <a:gd name="T33" fmla="*/ 434 h 626"/>
                <a:gd name="T34" fmla="*/ 1040 w 1795"/>
                <a:gd name="T35" fmla="*/ 407 h 626"/>
                <a:gd name="T36" fmla="*/ 1076 w 1795"/>
                <a:gd name="T37" fmla="*/ 407 h 626"/>
                <a:gd name="T38" fmla="*/ 1076 w 1795"/>
                <a:gd name="T39" fmla="*/ 379 h 626"/>
                <a:gd name="T40" fmla="*/ 1095 w 1795"/>
                <a:gd name="T41" fmla="*/ 379 h 626"/>
                <a:gd name="T42" fmla="*/ 1095 w 1795"/>
                <a:gd name="T43" fmla="*/ 347 h 626"/>
                <a:gd name="T44" fmla="*/ 1099 w 1795"/>
                <a:gd name="T45" fmla="*/ 347 h 626"/>
                <a:gd name="T46" fmla="*/ 1099 w 1795"/>
                <a:gd name="T47" fmla="*/ 313 h 626"/>
                <a:gd name="T48" fmla="*/ 1174 w 1795"/>
                <a:gd name="T49" fmla="*/ 313 h 626"/>
                <a:gd name="T50" fmla="*/ 1174 w 1795"/>
                <a:gd name="T51" fmla="*/ 286 h 626"/>
                <a:gd name="T52" fmla="*/ 1174 w 1795"/>
                <a:gd name="T53" fmla="*/ 283 h 626"/>
                <a:gd name="T54" fmla="*/ 1323 w 1795"/>
                <a:gd name="T55" fmla="*/ 283 h 626"/>
                <a:gd name="T56" fmla="*/ 1323 w 1795"/>
                <a:gd name="T57" fmla="*/ 242 h 626"/>
                <a:gd name="T58" fmla="*/ 1494 w 1795"/>
                <a:gd name="T59" fmla="*/ 242 h 626"/>
                <a:gd name="T60" fmla="*/ 1494 w 1795"/>
                <a:gd name="T61" fmla="*/ 192 h 626"/>
                <a:gd name="T62" fmla="*/ 1517 w 1795"/>
                <a:gd name="T63" fmla="*/ 192 h 626"/>
                <a:gd name="T64" fmla="*/ 1517 w 1795"/>
                <a:gd name="T65" fmla="*/ 137 h 626"/>
                <a:gd name="T66" fmla="*/ 1528 w 1795"/>
                <a:gd name="T67" fmla="*/ 137 h 626"/>
                <a:gd name="T68" fmla="*/ 1528 w 1795"/>
                <a:gd name="T69" fmla="*/ 83 h 626"/>
                <a:gd name="T70" fmla="*/ 1745 w 1795"/>
                <a:gd name="T71" fmla="*/ 83 h 626"/>
                <a:gd name="T72" fmla="*/ 1745 w 1795"/>
                <a:gd name="T73" fmla="*/ 0 h 626"/>
                <a:gd name="T74" fmla="*/ 1795 w 1795"/>
                <a:gd name="T75" fmla="*/ 0 h 6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795" h="626">
                  <a:moveTo>
                    <a:pt x="0" y="626"/>
                  </a:moveTo>
                  <a:lnTo>
                    <a:pt x="114" y="626"/>
                  </a:lnTo>
                  <a:lnTo>
                    <a:pt x="114" y="605"/>
                  </a:lnTo>
                  <a:lnTo>
                    <a:pt x="212" y="605"/>
                  </a:lnTo>
                  <a:lnTo>
                    <a:pt x="212" y="567"/>
                  </a:lnTo>
                  <a:lnTo>
                    <a:pt x="570" y="567"/>
                  </a:lnTo>
                  <a:lnTo>
                    <a:pt x="570" y="551"/>
                  </a:lnTo>
                  <a:lnTo>
                    <a:pt x="673" y="551"/>
                  </a:lnTo>
                  <a:lnTo>
                    <a:pt x="673" y="530"/>
                  </a:lnTo>
                  <a:lnTo>
                    <a:pt x="725" y="530"/>
                  </a:lnTo>
                  <a:lnTo>
                    <a:pt x="732" y="530"/>
                  </a:lnTo>
                  <a:lnTo>
                    <a:pt x="732" y="484"/>
                  </a:lnTo>
                  <a:lnTo>
                    <a:pt x="752" y="484"/>
                  </a:lnTo>
                  <a:lnTo>
                    <a:pt x="752" y="457"/>
                  </a:lnTo>
                  <a:lnTo>
                    <a:pt x="855" y="457"/>
                  </a:lnTo>
                  <a:lnTo>
                    <a:pt x="855" y="434"/>
                  </a:lnTo>
                  <a:lnTo>
                    <a:pt x="1040" y="434"/>
                  </a:lnTo>
                  <a:lnTo>
                    <a:pt x="1040" y="407"/>
                  </a:lnTo>
                  <a:lnTo>
                    <a:pt x="1076" y="407"/>
                  </a:lnTo>
                  <a:lnTo>
                    <a:pt x="1076" y="379"/>
                  </a:lnTo>
                  <a:lnTo>
                    <a:pt x="1095" y="379"/>
                  </a:lnTo>
                  <a:lnTo>
                    <a:pt x="1095" y="347"/>
                  </a:lnTo>
                  <a:lnTo>
                    <a:pt x="1099" y="347"/>
                  </a:lnTo>
                  <a:lnTo>
                    <a:pt x="1099" y="313"/>
                  </a:lnTo>
                  <a:lnTo>
                    <a:pt x="1174" y="313"/>
                  </a:lnTo>
                  <a:lnTo>
                    <a:pt x="1174" y="286"/>
                  </a:lnTo>
                  <a:lnTo>
                    <a:pt x="1174" y="283"/>
                  </a:lnTo>
                  <a:lnTo>
                    <a:pt x="1323" y="283"/>
                  </a:lnTo>
                  <a:lnTo>
                    <a:pt x="1323" y="242"/>
                  </a:lnTo>
                  <a:lnTo>
                    <a:pt x="1494" y="242"/>
                  </a:lnTo>
                  <a:lnTo>
                    <a:pt x="1494" y="192"/>
                  </a:lnTo>
                  <a:lnTo>
                    <a:pt x="1517" y="192"/>
                  </a:lnTo>
                  <a:lnTo>
                    <a:pt x="1517" y="137"/>
                  </a:lnTo>
                  <a:lnTo>
                    <a:pt x="1528" y="137"/>
                  </a:lnTo>
                  <a:lnTo>
                    <a:pt x="1528" y="83"/>
                  </a:lnTo>
                  <a:lnTo>
                    <a:pt x="1745" y="83"/>
                  </a:lnTo>
                  <a:lnTo>
                    <a:pt x="1745" y="0"/>
                  </a:lnTo>
                  <a:lnTo>
                    <a:pt x="1795" y="0"/>
                  </a:lnTo>
                </a:path>
              </a:pathLst>
            </a:custGeom>
            <a:noFill/>
            <a:ln w="38100" cap="flat" cmpd="sng" algn="ctr">
              <a:solidFill>
                <a:srgbClr val="183059"/>
              </a:solidFill>
              <a:prstDash val="solid"/>
              <a:headEnd/>
              <a:tailEnd/>
            </a:ln>
            <a:effectLst>
              <a:outerShdw blurRad="40000" dist="23000" dir="5400000" rotWithShape="0">
                <a:srgbClr val="000000">
                  <a:alpha val="35000"/>
                </a:srgbClr>
              </a:outerShdw>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400">
                <a:defRPr/>
              </a:pPr>
              <a:endParaRPr lang="en-GB" sz="2000" kern="0" dirty="0">
                <a:solidFill>
                  <a:prstClr val="black"/>
                </a:solidFill>
                <a:latin typeface="Arial Narrow" panose="020B0606020202030204" pitchFamily="34" charset="0"/>
              </a:endParaRPr>
            </a:p>
          </p:txBody>
        </p:sp>
        <p:sp>
          <p:nvSpPr>
            <p:cNvPr id="292" name="Freeform 27">
              <a:extLst>
                <a:ext uri="{FF2B5EF4-FFF2-40B4-BE49-F238E27FC236}">
                  <a16:creationId xmlns:a16="http://schemas.microsoft.com/office/drawing/2014/main" id="{57E0F43E-028D-48E4-AF96-39C63383270E}"/>
                </a:ext>
              </a:extLst>
            </p:cNvPr>
            <p:cNvSpPr>
              <a:spLocks/>
            </p:cNvSpPr>
            <p:nvPr/>
          </p:nvSpPr>
          <p:spPr bwMode="auto">
            <a:xfrm>
              <a:off x="5732036" y="2122194"/>
              <a:ext cx="2831521" cy="2096399"/>
            </a:xfrm>
            <a:custGeom>
              <a:avLst/>
              <a:gdLst>
                <a:gd name="T0" fmla="*/ 0 w 1845"/>
                <a:gd name="T1" fmla="*/ 1361 h 1366"/>
                <a:gd name="T2" fmla="*/ 12 w 1845"/>
                <a:gd name="T3" fmla="*/ 1349 h 1366"/>
                <a:gd name="T4" fmla="*/ 19 w 1845"/>
                <a:gd name="T5" fmla="*/ 1340 h 1366"/>
                <a:gd name="T6" fmla="*/ 26 w 1845"/>
                <a:gd name="T7" fmla="*/ 1307 h 1366"/>
                <a:gd name="T8" fmla="*/ 52 w 1845"/>
                <a:gd name="T9" fmla="*/ 1292 h 1366"/>
                <a:gd name="T10" fmla="*/ 61 w 1845"/>
                <a:gd name="T11" fmla="*/ 1288 h 1366"/>
                <a:gd name="T12" fmla="*/ 64 w 1845"/>
                <a:gd name="T13" fmla="*/ 1266 h 1366"/>
                <a:gd name="T14" fmla="*/ 92 w 1845"/>
                <a:gd name="T15" fmla="*/ 1238 h 1366"/>
                <a:gd name="T16" fmla="*/ 104 w 1845"/>
                <a:gd name="T17" fmla="*/ 1219 h 1366"/>
                <a:gd name="T18" fmla="*/ 125 w 1845"/>
                <a:gd name="T19" fmla="*/ 1195 h 1366"/>
                <a:gd name="T20" fmla="*/ 140 w 1845"/>
                <a:gd name="T21" fmla="*/ 1178 h 1366"/>
                <a:gd name="T22" fmla="*/ 197 w 1845"/>
                <a:gd name="T23" fmla="*/ 1145 h 1366"/>
                <a:gd name="T24" fmla="*/ 211 w 1845"/>
                <a:gd name="T25" fmla="*/ 1124 h 1366"/>
                <a:gd name="T26" fmla="*/ 218 w 1845"/>
                <a:gd name="T27" fmla="*/ 1110 h 1366"/>
                <a:gd name="T28" fmla="*/ 218 w 1845"/>
                <a:gd name="T29" fmla="*/ 1088 h 1366"/>
                <a:gd name="T30" fmla="*/ 232 w 1845"/>
                <a:gd name="T31" fmla="*/ 1074 h 1366"/>
                <a:gd name="T32" fmla="*/ 237 w 1845"/>
                <a:gd name="T33" fmla="*/ 1053 h 1366"/>
                <a:gd name="T34" fmla="*/ 258 w 1845"/>
                <a:gd name="T35" fmla="*/ 1036 h 1366"/>
                <a:gd name="T36" fmla="*/ 273 w 1845"/>
                <a:gd name="T37" fmla="*/ 1019 h 1366"/>
                <a:gd name="T38" fmla="*/ 301 w 1845"/>
                <a:gd name="T39" fmla="*/ 1017 h 1366"/>
                <a:gd name="T40" fmla="*/ 334 w 1845"/>
                <a:gd name="T41" fmla="*/ 998 h 1366"/>
                <a:gd name="T42" fmla="*/ 370 w 1845"/>
                <a:gd name="T43" fmla="*/ 979 h 1366"/>
                <a:gd name="T44" fmla="*/ 410 w 1845"/>
                <a:gd name="T45" fmla="*/ 960 h 1366"/>
                <a:gd name="T46" fmla="*/ 417 w 1845"/>
                <a:gd name="T47" fmla="*/ 946 h 1366"/>
                <a:gd name="T48" fmla="*/ 420 w 1845"/>
                <a:gd name="T49" fmla="*/ 929 h 1366"/>
                <a:gd name="T50" fmla="*/ 503 w 1845"/>
                <a:gd name="T51" fmla="*/ 905 h 1366"/>
                <a:gd name="T52" fmla="*/ 536 w 1845"/>
                <a:gd name="T53" fmla="*/ 889 h 1366"/>
                <a:gd name="T54" fmla="*/ 586 w 1845"/>
                <a:gd name="T55" fmla="*/ 870 h 1366"/>
                <a:gd name="T56" fmla="*/ 588 w 1845"/>
                <a:gd name="T57" fmla="*/ 851 h 1366"/>
                <a:gd name="T58" fmla="*/ 595 w 1845"/>
                <a:gd name="T59" fmla="*/ 829 h 1366"/>
                <a:gd name="T60" fmla="*/ 666 w 1845"/>
                <a:gd name="T61" fmla="*/ 815 h 1366"/>
                <a:gd name="T62" fmla="*/ 685 w 1845"/>
                <a:gd name="T63" fmla="*/ 789 h 1366"/>
                <a:gd name="T64" fmla="*/ 685 w 1845"/>
                <a:gd name="T65" fmla="*/ 772 h 1366"/>
                <a:gd name="T66" fmla="*/ 695 w 1845"/>
                <a:gd name="T67" fmla="*/ 749 h 1366"/>
                <a:gd name="T68" fmla="*/ 801 w 1845"/>
                <a:gd name="T69" fmla="*/ 727 h 1366"/>
                <a:gd name="T70" fmla="*/ 854 w 1845"/>
                <a:gd name="T71" fmla="*/ 708 h 1366"/>
                <a:gd name="T72" fmla="*/ 863 w 1845"/>
                <a:gd name="T73" fmla="*/ 706 h 1366"/>
                <a:gd name="T74" fmla="*/ 880 w 1845"/>
                <a:gd name="T75" fmla="*/ 682 h 1366"/>
                <a:gd name="T76" fmla="*/ 963 w 1845"/>
                <a:gd name="T77" fmla="*/ 661 h 1366"/>
                <a:gd name="T78" fmla="*/ 979 w 1845"/>
                <a:gd name="T79" fmla="*/ 635 h 1366"/>
                <a:gd name="T80" fmla="*/ 1003 w 1845"/>
                <a:gd name="T81" fmla="*/ 608 h 1366"/>
                <a:gd name="T82" fmla="*/ 1024 w 1845"/>
                <a:gd name="T83" fmla="*/ 585 h 1366"/>
                <a:gd name="T84" fmla="*/ 1043 w 1845"/>
                <a:gd name="T85" fmla="*/ 556 h 1366"/>
                <a:gd name="T86" fmla="*/ 1081 w 1845"/>
                <a:gd name="T87" fmla="*/ 530 h 1366"/>
                <a:gd name="T88" fmla="*/ 1088 w 1845"/>
                <a:gd name="T89" fmla="*/ 499 h 1366"/>
                <a:gd name="T90" fmla="*/ 1136 w 1845"/>
                <a:gd name="T91" fmla="*/ 447 h 1366"/>
                <a:gd name="T92" fmla="*/ 1136 w 1845"/>
                <a:gd name="T93" fmla="*/ 414 h 1366"/>
                <a:gd name="T94" fmla="*/ 1202 w 1845"/>
                <a:gd name="T95" fmla="*/ 385 h 1366"/>
                <a:gd name="T96" fmla="*/ 1214 w 1845"/>
                <a:gd name="T97" fmla="*/ 350 h 1366"/>
                <a:gd name="T98" fmla="*/ 1281 w 1845"/>
                <a:gd name="T99" fmla="*/ 319 h 1366"/>
                <a:gd name="T100" fmla="*/ 1290 w 1845"/>
                <a:gd name="T101" fmla="*/ 285 h 1366"/>
                <a:gd name="T102" fmla="*/ 1361 w 1845"/>
                <a:gd name="T103" fmla="*/ 245 h 1366"/>
                <a:gd name="T104" fmla="*/ 1418 w 1845"/>
                <a:gd name="T105" fmla="*/ 205 h 1366"/>
                <a:gd name="T106" fmla="*/ 1449 w 1845"/>
                <a:gd name="T107" fmla="*/ 164 h 1366"/>
                <a:gd name="T108" fmla="*/ 1458 w 1845"/>
                <a:gd name="T109" fmla="*/ 122 h 1366"/>
                <a:gd name="T110" fmla="*/ 1522 w 1845"/>
                <a:gd name="T111" fmla="*/ 79 h 1366"/>
                <a:gd name="T112" fmla="*/ 1821 w 1845"/>
                <a:gd name="T113" fmla="*/ 0 h 1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845" h="1366">
                  <a:moveTo>
                    <a:pt x="0" y="1366"/>
                  </a:moveTo>
                  <a:lnTo>
                    <a:pt x="0" y="1361"/>
                  </a:lnTo>
                  <a:lnTo>
                    <a:pt x="12" y="1361"/>
                  </a:lnTo>
                  <a:lnTo>
                    <a:pt x="12" y="1349"/>
                  </a:lnTo>
                  <a:lnTo>
                    <a:pt x="19" y="1349"/>
                  </a:lnTo>
                  <a:lnTo>
                    <a:pt x="19" y="1340"/>
                  </a:lnTo>
                  <a:lnTo>
                    <a:pt x="26" y="1340"/>
                  </a:lnTo>
                  <a:lnTo>
                    <a:pt x="26" y="1307"/>
                  </a:lnTo>
                  <a:lnTo>
                    <a:pt x="52" y="1307"/>
                  </a:lnTo>
                  <a:lnTo>
                    <a:pt x="52" y="1292"/>
                  </a:lnTo>
                  <a:lnTo>
                    <a:pt x="52" y="1288"/>
                  </a:lnTo>
                  <a:lnTo>
                    <a:pt x="61" y="1288"/>
                  </a:lnTo>
                  <a:lnTo>
                    <a:pt x="61" y="1266"/>
                  </a:lnTo>
                  <a:lnTo>
                    <a:pt x="64" y="1266"/>
                  </a:lnTo>
                  <a:lnTo>
                    <a:pt x="64" y="1238"/>
                  </a:lnTo>
                  <a:lnTo>
                    <a:pt x="92" y="1238"/>
                  </a:lnTo>
                  <a:lnTo>
                    <a:pt x="92" y="1219"/>
                  </a:lnTo>
                  <a:lnTo>
                    <a:pt x="104" y="1219"/>
                  </a:lnTo>
                  <a:lnTo>
                    <a:pt x="104" y="1195"/>
                  </a:lnTo>
                  <a:lnTo>
                    <a:pt x="125" y="1195"/>
                  </a:lnTo>
                  <a:lnTo>
                    <a:pt x="125" y="1178"/>
                  </a:lnTo>
                  <a:lnTo>
                    <a:pt x="140" y="1178"/>
                  </a:lnTo>
                  <a:lnTo>
                    <a:pt x="140" y="1145"/>
                  </a:lnTo>
                  <a:lnTo>
                    <a:pt x="197" y="1145"/>
                  </a:lnTo>
                  <a:lnTo>
                    <a:pt x="197" y="1124"/>
                  </a:lnTo>
                  <a:lnTo>
                    <a:pt x="211" y="1124"/>
                  </a:lnTo>
                  <a:lnTo>
                    <a:pt x="211" y="1110"/>
                  </a:lnTo>
                  <a:lnTo>
                    <a:pt x="218" y="1110"/>
                  </a:lnTo>
                  <a:lnTo>
                    <a:pt x="218" y="1091"/>
                  </a:lnTo>
                  <a:lnTo>
                    <a:pt x="218" y="1088"/>
                  </a:lnTo>
                  <a:lnTo>
                    <a:pt x="232" y="1088"/>
                  </a:lnTo>
                  <a:lnTo>
                    <a:pt x="232" y="1074"/>
                  </a:lnTo>
                  <a:lnTo>
                    <a:pt x="237" y="1074"/>
                  </a:lnTo>
                  <a:lnTo>
                    <a:pt x="237" y="1053"/>
                  </a:lnTo>
                  <a:lnTo>
                    <a:pt x="258" y="1053"/>
                  </a:lnTo>
                  <a:lnTo>
                    <a:pt x="258" y="1036"/>
                  </a:lnTo>
                  <a:lnTo>
                    <a:pt x="273" y="1036"/>
                  </a:lnTo>
                  <a:lnTo>
                    <a:pt x="273" y="1019"/>
                  </a:lnTo>
                  <a:lnTo>
                    <a:pt x="273" y="1017"/>
                  </a:lnTo>
                  <a:lnTo>
                    <a:pt x="301" y="1017"/>
                  </a:lnTo>
                  <a:lnTo>
                    <a:pt x="301" y="998"/>
                  </a:lnTo>
                  <a:lnTo>
                    <a:pt x="334" y="998"/>
                  </a:lnTo>
                  <a:lnTo>
                    <a:pt x="334" y="979"/>
                  </a:lnTo>
                  <a:lnTo>
                    <a:pt x="370" y="979"/>
                  </a:lnTo>
                  <a:lnTo>
                    <a:pt x="370" y="960"/>
                  </a:lnTo>
                  <a:lnTo>
                    <a:pt x="410" y="960"/>
                  </a:lnTo>
                  <a:lnTo>
                    <a:pt x="410" y="946"/>
                  </a:lnTo>
                  <a:lnTo>
                    <a:pt x="417" y="946"/>
                  </a:lnTo>
                  <a:lnTo>
                    <a:pt x="417" y="929"/>
                  </a:lnTo>
                  <a:lnTo>
                    <a:pt x="420" y="929"/>
                  </a:lnTo>
                  <a:lnTo>
                    <a:pt x="420" y="905"/>
                  </a:lnTo>
                  <a:lnTo>
                    <a:pt x="503" y="905"/>
                  </a:lnTo>
                  <a:lnTo>
                    <a:pt x="503" y="889"/>
                  </a:lnTo>
                  <a:lnTo>
                    <a:pt x="536" y="889"/>
                  </a:lnTo>
                  <a:lnTo>
                    <a:pt x="536" y="870"/>
                  </a:lnTo>
                  <a:lnTo>
                    <a:pt x="586" y="870"/>
                  </a:lnTo>
                  <a:lnTo>
                    <a:pt x="586" y="851"/>
                  </a:lnTo>
                  <a:lnTo>
                    <a:pt x="588" y="851"/>
                  </a:lnTo>
                  <a:lnTo>
                    <a:pt x="588" y="829"/>
                  </a:lnTo>
                  <a:lnTo>
                    <a:pt x="595" y="829"/>
                  </a:lnTo>
                  <a:lnTo>
                    <a:pt x="595" y="815"/>
                  </a:lnTo>
                  <a:lnTo>
                    <a:pt x="666" y="815"/>
                  </a:lnTo>
                  <a:lnTo>
                    <a:pt x="666" y="789"/>
                  </a:lnTo>
                  <a:lnTo>
                    <a:pt x="685" y="789"/>
                  </a:lnTo>
                  <a:lnTo>
                    <a:pt x="685" y="789"/>
                  </a:lnTo>
                  <a:lnTo>
                    <a:pt x="685" y="772"/>
                  </a:lnTo>
                  <a:lnTo>
                    <a:pt x="695" y="772"/>
                  </a:lnTo>
                  <a:lnTo>
                    <a:pt x="695" y="749"/>
                  </a:lnTo>
                  <a:lnTo>
                    <a:pt x="801" y="749"/>
                  </a:lnTo>
                  <a:lnTo>
                    <a:pt x="801" y="727"/>
                  </a:lnTo>
                  <a:lnTo>
                    <a:pt x="854" y="727"/>
                  </a:lnTo>
                  <a:lnTo>
                    <a:pt x="854" y="708"/>
                  </a:lnTo>
                  <a:lnTo>
                    <a:pt x="854" y="706"/>
                  </a:lnTo>
                  <a:lnTo>
                    <a:pt x="863" y="706"/>
                  </a:lnTo>
                  <a:lnTo>
                    <a:pt x="863" y="682"/>
                  </a:lnTo>
                  <a:lnTo>
                    <a:pt x="880" y="682"/>
                  </a:lnTo>
                  <a:lnTo>
                    <a:pt x="880" y="661"/>
                  </a:lnTo>
                  <a:lnTo>
                    <a:pt x="963" y="661"/>
                  </a:lnTo>
                  <a:lnTo>
                    <a:pt x="963" y="635"/>
                  </a:lnTo>
                  <a:lnTo>
                    <a:pt x="979" y="635"/>
                  </a:lnTo>
                  <a:lnTo>
                    <a:pt x="979" y="608"/>
                  </a:lnTo>
                  <a:lnTo>
                    <a:pt x="1003" y="608"/>
                  </a:lnTo>
                  <a:lnTo>
                    <a:pt x="1003" y="585"/>
                  </a:lnTo>
                  <a:lnTo>
                    <a:pt x="1024" y="585"/>
                  </a:lnTo>
                  <a:lnTo>
                    <a:pt x="1024" y="556"/>
                  </a:lnTo>
                  <a:lnTo>
                    <a:pt x="1043" y="556"/>
                  </a:lnTo>
                  <a:lnTo>
                    <a:pt x="1043" y="530"/>
                  </a:lnTo>
                  <a:lnTo>
                    <a:pt x="1081" y="530"/>
                  </a:lnTo>
                  <a:lnTo>
                    <a:pt x="1081" y="499"/>
                  </a:lnTo>
                  <a:lnTo>
                    <a:pt x="1088" y="499"/>
                  </a:lnTo>
                  <a:lnTo>
                    <a:pt x="1088" y="447"/>
                  </a:lnTo>
                  <a:lnTo>
                    <a:pt x="1136" y="447"/>
                  </a:lnTo>
                  <a:lnTo>
                    <a:pt x="1136" y="418"/>
                  </a:lnTo>
                  <a:lnTo>
                    <a:pt x="1136" y="414"/>
                  </a:lnTo>
                  <a:lnTo>
                    <a:pt x="1202" y="414"/>
                  </a:lnTo>
                  <a:lnTo>
                    <a:pt x="1202" y="385"/>
                  </a:lnTo>
                  <a:lnTo>
                    <a:pt x="1214" y="385"/>
                  </a:lnTo>
                  <a:lnTo>
                    <a:pt x="1214" y="350"/>
                  </a:lnTo>
                  <a:lnTo>
                    <a:pt x="1281" y="350"/>
                  </a:lnTo>
                  <a:lnTo>
                    <a:pt x="1281" y="319"/>
                  </a:lnTo>
                  <a:lnTo>
                    <a:pt x="1290" y="319"/>
                  </a:lnTo>
                  <a:lnTo>
                    <a:pt x="1290" y="285"/>
                  </a:lnTo>
                  <a:lnTo>
                    <a:pt x="1361" y="285"/>
                  </a:lnTo>
                  <a:lnTo>
                    <a:pt x="1361" y="245"/>
                  </a:lnTo>
                  <a:lnTo>
                    <a:pt x="1418" y="245"/>
                  </a:lnTo>
                  <a:lnTo>
                    <a:pt x="1418" y="205"/>
                  </a:lnTo>
                  <a:lnTo>
                    <a:pt x="1449" y="205"/>
                  </a:lnTo>
                  <a:lnTo>
                    <a:pt x="1449" y="164"/>
                  </a:lnTo>
                  <a:lnTo>
                    <a:pt x="1458" y="164"/>
                  </a:lnTo>
                  <a:lnTo>
                    <a:pt x="1458" y="122"/>
                  </a:lnTo>
                  <a:lnTo>
                    <a:pt x="1522" y="122"/>
                  </a:lnTo>
                  <a:lnTo>
                    <a:pt x="1522" y="79"/>
                  </a:lnTo>
                  <a:lnTo>
                    <a:pt x="1821" y="79"/>
                  </a:lnTo>
                  <a:lnTo>
                    <a:pt x="1821" y="0"/>
                  </a:lnTo>
                  <a:lnTo>
                    <a:pt x="1845" y="0"/>
                  </a:lnTo>
                </a:path>
              </a:pathLst>
            </a:custGeom>
            <a:noFill/>
            <a:ln w="28575" cap="flat">
              <a:solidFill>
                <a:srgbClr val="97BA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400">
                <a:defRPr/>
              </a:pPr>
              <a:endParaRPr lang="en-GB" sz="2000" kern="0" dirty="0">
                <a:solidFill>
                  <a:prstClr val="black"/>
                </a:solidFill>
                <a:latin typeface="Arial Narrow" panose="020B0606020202030204" pitchFamily="34" charset="0"/>
              </a:endParaRPr>
            </a:p>
          </p:txBody>
        </p:sp>
        <p:sp>
          <p:nvSpPr>
            <p:cNvPr id="293" name="TextBox 292">
              <a:extLst>
                <a:ext uri="{FF2B5EF4-FFF2-40B4-BE49-F238E27FC236}">
                  <a16:creationId xmlns:a16="http://schemas.microsoft.com/office/drawing/2014/main" id="{9B0C8BFA-B49F-418C-86FA-B5F41AE575BB}"/>
                </a:ext>
              </a:extLst>
            </p:cNvPr>
            <p:cNvSpPr txBox="1"/>
            <p:nvPr/>
          </p:nvSpPr>
          <p:spPr>
            <a:xfrm>
              <a:off x="1546583" y="1442125"/>
              <a:ext cx="2177199" cy="861774"/>
            </a:xfrm>
            <a:prstGeom prst="rect">
              <a:avLst/>
            </a:prstGeom>
            <a:noFill/>
          </p:spPr>
          <p:txBody>
            <a:bodyPr wrap="none" rtlCol="0">
              <a:spAutoFit/>
            </a:bodyPr>
            <a:lstStyle/>
            <a:p>
              <a:pPr algn="ctr" defTabSz="914400">
                <a:defRPr/>
              </a:pPr>
              <a:r>
                <a:rPr lang="en-GB" sz="1600" b="1" kern="0" dirty="0" err="1">
                  <a:solidFill>
                    <a:prstClr val="black"/>
                  </a:solidFill>
                  <a:latin typeface="Arial Narrow" panose="020B0606020202030204" pitchFamily="34" charset="0"/>
                </a:rPr>
                <a:t>Âge</a:t>
              </a:r>
              <a:r>
                <a:rPr lang="en-GB" sz="1600" b="1" kern="0" dirty="0">
                  <a:solidFill>
                    <a:srgbClr val="D36739"/>
                  </a:solidFill>
                  <a:latin typeface="Arial Narrow" panose="020B0606020202030204" pitchFamily="34" charset="0"/>
                </a:rPr>
                <a:t> </a:t>
              </a:r>
              <a:r>
                <a:rPr lang="en-GB" sz="1600" b="1" kern="0" dirty="0">
                  <a:solidFill>
                    <a:srgbClr val="3F7FFF"/>
                  </a:solidFill>
                  <a:latin typeface="Arial Narrow" panose="020B0606020202030204" pitchFamily="34" charset="0"/>
                </a:rPr>
                <a:t>&lt;75 </a:t>
              </a:r>
              <a:r>
                <a:rPr lang="fr-FR" sz="1600" b="1" kern="0" dirty="0">
                  <a:solidFill>
                    <a:prstClr val="black"/>
                  </a:solidFill>
                  <a:latin typeface="Arial Narrow" panose="020B0606020202030204" pitchFamily="34" charset="0"/>
                </a:rPr>
                <a:t>ans</a:t>
              </a:r>
            </a:p>
            <a:p>
              <a:pPr algn="ctr" defTabSz="914400">
                <a:defRPr/>
              </a:pPr>
              <a:r>
                <a:rPr lang="fr-FR" sz="1600" b="1" kern="0" dirty="0">
                  <a:solidFill>
                    <a:prstClr val="black"/>
                  </a:solidFill>
                  <a:latin typeface="Arial Narrow" panose="020B0606020202030204" pitchFamily="34" charset="0"/>
                </a:rPr>
                <a:t>RRI avec l’</a:t>
              </a:r>
              <a:r>
                <a:rPr lang="fr-FR" sz="1600" b="1" kern="0" dirty="0" err="1">
                  <a:solidFill>
                    <a:prstClr val="black"/>
                  </a:solidFill>
                  <a:latin typeface="Arial Narrow" panose="020B0606020202030204" pitchFamily="34" charset="0"/>
                </a:rPr>
                <a:t>apixaban</a:t>
              </a:r>
              <a:r>
                <a:rPr lang="fr-FR" sz="1600" b="1" kern="0" dirty="0">
                  <a:solidFill>
                    <a:prstClr val="black"/>
                  </a:solidFill>
                  <a:latin typeface="Arial Narrow" panose="020B0606020202030204" pitchFamily="34" charset="0"/>
                </a:rPr>
                <a:t>, 0,68</a:t>
              </a:r>
            </a:p>
            <a:p>
              <a:pPr algn="ctr" defTabSz="914400">
                <a:defRPr/>
              </a:pPr>
              <a:r>
                <a:rPr lang="fr-FR" sz="1600" b="1" kern="0" dirty="0">
                  <a:solidFill>
                    <a:prstClr val="black"/>
                  </a:solidFill>
                  <a:latin typeface="Arial Narrow" panose="020B0606020202030204" pitchFamily="34" charset="0"/>
                </a:rPr>
                <a:t>(IC à 95%, 0,42-1,08)</a:t>
              </a:r>
            </a:p>
          </p:txBody>
        </p:sp>
        <p:sp>
          <p:nvSpPr>
            <p:cNvPr id="294" name="TextBox 293">
              <a:extLst>
                <a:ext uri="{FF2B5EF4-FFF2-40B4-BE49-F238E27FC236}">
                  <a16:creationId xmlns:a16="http://schemas.microsoft.com/office/drawing/2014/main" id="{7FDCFDAA-3330-4027-873D-01243267BD76}"/>
                </a:ext>
              </a:extLst>
            </p:cNvPr>
            <p:cNvSpPr txBox="1"/>
            <p:nvPr/>
          </p:nvSpPr>
          <p:spPr>
            <a:xfrm>
              <a:off x="6057531" y="1442353"/>
              <a:ext cx="2177199" cy="1077218"/>
            </a:xfrm>
            <a:prstGeom prst="rect">
              <a:avLst/>
            </a:prstGeom>
            <a:noFill/>
          </p:spPr>
          <p:txBody>
            <a:bodyPr wrap="none" rtlCol="0">
              <a:spAutoFit/>
            </a:bodyPr>
            <a:lstStyle/>
            <a:p>
              <a:pPr algn="ctr" defTabSz="914400">
                <a:defRPr/>
              </a:pPr>
              <a:r>
                <a:rPr lang="fr-FR" sz="1600" b="1" kern="0" dirty="0">
                  <a:solidFill>
                    <a:prstClr val="black"/>
                  </a:solidFill>
                  <a:latin typeface="Arial Narrow" panose="020B0606020202030204" pitchFamily="34" charset="0"/>
                </a:rPr>
                <a:t>Âge </a:t>
              </a:r>
              <a:r>
                <a:rPr lang="fr-FR" sz="1600" b="1" kern="0" dirty="0">
                  <a:solidFill>
                    <a:srgbClr val="3F7FFF"/>
                  </a:solidFill>
                  <a:latin typeface="Arial Narrow" panose="020B0606020202030204" pitchFamily="34" charset="0"/>
                </a:rPr>
                <a:t>≥ 75 </a:t>
              </a:r>
              <a:r>
                <a:rPr lang="fr-FR" sz="1600" b="1" kern="0" dirty="0">
                  <a:solidFill>
                    <a:prstClr val="black"/>
                  </a:solidFill>
                  <a:latin typeface="Arial Narrow" panose="020B0606020202030204" pitchFamily="34" charset="0"/>
                </a:rPr>
                <a:t>ans</a:t>
              </a:r>
            </a:p>
            <a:p>
              <a:pPr algn="ctr" defTabSz="914400">
                <a:defRPr/>
              </a:pPr>
              <a:r>
                <a:rPr lang="fr-FR" sz="1600" b="1" kern="0" dirty="0">
                  <a:solidFill>
                    <a:prstClr val="black"/>
                  </a:solidFill>
                  <a:latin typeface="Arial Narrow" panose="020B0606020202030204" pitchFamily="34" charset="0"/>
                </a:rPr>
                <a:t>RRI avec l’</a:t>
              </a:r>
              <a:r>
                <a:rPr lang="fr-FR" sz="1600" b="1" kern="0" dirty="0" err="1">
                  <a:solidFill>
                    <a:prstClr val="black"/>
                  </a:solidFill>
                  <a:latin typeface="Arial Narrow" panose="020B0606020202030204" pitchFamily="34" charset="0"/>
                </a:rPr>
                <a:t>apixaban</a:t>
              </a:r>
              <a:r>
                <a:rPr lang="fr-FR" sz="1600" b="1" kern="0" dirty="0">
                  <a:solidFill>
                    <a:prstClr val="black"/>
                  </a:solidFill>
                  <a:latin typeface="Arial Narrow" panose="020B0606020202030204" pitchFamily="34" charset="0"/>
                </a:rPr>
                <a:t>, 0,33</a:t>
              </a:r>
            </a:p>
            <a:p>
              <a:pPr algn="ctr" defTabSz="914400">
                <a:defRPr/>
              </a:pPr>
              <a:r>
                <a:rPr lang="fr-FR" sz="1600" b="1" kern="0" dirty="0">
                  <a:solidFill>
                    <a:prstClr val="black"/>
                  </a:solidFill>
                  <a:latin typeface="Arial Narrow" panose="020B0606020202030204" pitchFamily="34" charset="0"/>
                </a:rPr>
                <a:t>(IC à 95%, 0,19-0,54)</a:t>
              </a:r>
            </a:p>
            <a:p>
              <a:pPr algn="ctr" defTabSz="914400">
                <a:defRPr/>
              </a:pPr>
              <a:r>
                <a:rPr lang="fr-FR" sz="1600" b="1" kern="0" dirty="0">
                  <a:solidFill>
                    <a:prstClr val="black"/>
                  </a:solidFill>
                  <a:latin typeface="Arial Narrow" panose="020B0606020202030204" pitchFamily="34" charset="0"/>
                </a:rPr>
                <a:t> </a:t>
              </a:r>
              <a:endParaRPr lang="en-GB" sz="1400" b="1" kern="0" dirty="0">
                <a:solidFill>
                  <a:prstClr val="black"/>
                </a:solidFill>
                <a:latin typeface="Arial Narrow" panose="020B0606020202030204" pitchFamily="34" charset="0"/>
              </a:endParaRPr>
            </a:p>
          </p:txBody>
        </p:sp>
      </p:grpSp>
      <p:sp>
        <p:nvSpPr>
          <p:cNvPr id="297" name="TextBox 296">
            <a:extLst>
              <a:ext uri="{FF2B5EF4-FFF2-40B4-BE49-F238E27FC236}">
                <a16:creationId xmlns:a16="http://schemas.microsoft.com/office/drawing/2014/main" id="{0ED8D9FD-97D6-44B4-A1AE-D4462BCB8003}"/>
              </a:ext>
            </a:extLst>
          </p:cNvPr>
          <p:cNvSpPr txBox="1"/>
          <p:nvPr/>
        </p:nvSpPr>
        <p:spPr>
          <a:xfrm>
            <a:off x="181893" y="5569024"/>
            <a:ext cx="5360300" cy="461665"/>
          </a:xfrm>
          <a:prstGeom prst="rect">
            <a:avLst/>
          </a:prstGeom>
          <a:solidFill>
            <a:srgbClr val="FFFFFF"/>
          </a:solidFill>
        </p:spPr>
        <p:txBody>
          <a:bodyPr wrap="square" rtlCol="0">
            <a:spAutoFit/>
          </a:bodyPr>
          <a:lstStyle/>
          <a:p>
            <a:r>
              <a:rPr lang="fr-FR" sz="1200" b="1" dirty="0">
                <a:latin typeface="Arial Narrow" pitchFamily="34" charset="0"/>
                <a:cs typeface="Candara"/>
              </a:rPr>
              <a:t>Rapports des risques instantanés (RRI) cumulatifs d’AVC dans les groupes de traitement par l’AAS et l’apixaban chez des patients âgés &lt;75 ans ou ≥ 75 ans.</a:t>
            </a:r>
          </a:p>
        </p:txBody>
      </p:sp>
      <p:sp>
        <p:nvSpPr>
          <p:cNvPr id="298" name="TextBox 297">
            <a:extLst>
              <a:ext uri="{FF2B5EF4-FFF2-40B4-BE49-F238E27FC236}">
                <a16:creationId xmlns:a16="http://schemas.microsoft.com/office/drawing/2014/main" id="{C825811E-6935-4CE7-8AA0-B37AC3DDB255}"/>
              </a:ext>
            </a:extLst>
          </p:cNvPr>
          <p:cNvSpPr txBox="1"/>
          <p:nvPr/>
        </p:nvSpPr>
        <p:spPr>
          <a:xfrm>
            <a:off x="6417979" y="5588478"/>
            <a:ext cx="2504342" cy="523220"/>
          </a:xfrm>
          <a:prstGeom prst="rect">
            <a:avLst/>
          </a:prstGeom>
          <a:noFill/>
        </p:spPr>
        <p:txBody>
          <a:bodyPr wrap="square" rtlCol="0">
            <a:spAutoFit/>
          </a:bodyPr>
          <a:lstStyle/>
          <a:p>
            <a:r>
              <a:rPr lang="fr-FR" sz="1400" b="1" dirty="0">
                <a:latin typeface="Arial Narrow" pitchFamily="34" charset="0"/>
                <a:cs typeface="Candara"/>
              </a:rPr>
              <a:t>Valeur </a:t>
            </a:r>
            <a:r>
              <a:rPr lang="fr-FR" sz="1400" b="1" i="1" dirty="0">
                <a:latin typeface="Arial Narrow" pitchFamily="34" charset="0"/>
                <a:cs typeface="Candara"/>
              </a:rPr>
              <a:t>P</a:t>
            </a:r>
            <a:r>
              <a:rPr lang="fr-FR" sz="1400" b="1" dirty="0">
                <a:latin typeface="Arial Narrow" pitchFamily="34" charset="0"/>
                <a:cs typeface="Candara"/>
              </a:rPr>
              <a:t> pour l’interaction = 0,04</a:t>
            </a:r>
          </a:p>
          <a:p>
            <a:endParaRPr lang="en-CA" sz="1400" b="1" dirty="0">
              <a:solidFill>
                <a:schemeClr val="tx1">
                  <a:lumMod val="85000"/>
                  <a:lumOff val="15000"/>
                </a:schemeClr>
              </a:solidFill>
              <a:latin typeface="Arial Narrow" panose="020B0606020202030204" pitchFamily="34" charset="0"/>
              <a:cs typeface="Candara"/>
            </a:endParaRPr>
          </a:p>
        </p:txBody>
      </p:sp>
      <p:pic>
        <p:nvPicPr>
          <p:cNvPr id="128" name="4E92DA43-5712-40E9-AFDC-2C1062C78C6F" descr="7646DFF2-B812-4635-AA57-5171E34E5A45@chrc">
            <a:extLst>
              <a:ext uri="{FF2B5EF4-FFF2-40B4-BE49-F238E27FC236}">
                <a16:creationId xmlns:a16="http://schemas.microsoft.com/office/drawing/2014/main" id="{E14657F5-7D1C-4438-B8CA-4157AC07EC9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46366" y="205884"/>
            <a:ext cx="1494821" cy="85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9" name="Picture 2" descr="Image result for hyperlink icon">
            <a:hlinkClick r:id="rId6" action="ppaction://hlinksldjump"/>
            <a:extLst>
              <a:ext uri="{FF2B5EF4-FFF2-40B4-BE49-F238E27FC236}">
                <a16:creationId xmlns:a16="http://schemas.microsoft.com/office/drawing/2014/main" id="{7AEAC773-46EC-43F1-80E9-B9901CACE5CB}"/>
              </a:ext>
            </a:extLst>
          </p:cNvPr>
          <p:cNvPicPr>
            <a:picLocks noChangeAspect="1" noChangeArrowheads="1"/>
          </p:cNvPicPr>
          <p:nvPr/>
        </p:nvPicPr>
        <p:blipFill>
          <a:blip r:embed="rId7"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61925" y="6060444"/>
            <a:ext cx="274320" cy="2743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296760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6448" y="1225130"/>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8545FEA6-91B3-4CEA-BDDB-78E11F2A9A3F}"/>
              </a:ext>
            </a:extLst>
          </p:cNvPr>
          <p:cNvSpPr/>
          <p:nvPr/>
        </p:nvSpPr>
        <p:spPr>
          <a:xfrm>
            <a:off x="161925" y="149061"/>
            <a:ext cx="6408319" cy="1261884"/>
          </a:xfrm>
          <a:prstGeom prst="rect">
            <a:avLst/>
          </a:prstGeom>
          <a:noFill/>
        </p:spPr>
        <p:txBody>
          <a:bodyPr wrap="square">
            <a:spAutoFit/>
          </a:bodyPr>
          <a:lstStyle/>
          <a:p>
            <a:pPr lvl="0">
              <a:defRPr/>
            </a:pPr>
            <a:r>
              <a:rPr lang="en-CA" sz="2800" b="1" dirty="0">
                <a:solidFill>
                  <a:srgbClr val="183059"/>
                </a:solidFill>
                <a:latin typeface="Arial Narrow" panose="020B0606020202030204" pitchFamily="34" charset="0"/>
                <a:cs typeface="Aharoni" panose="02010803020104030203" pitchFamily="2" charset="-79"/>
              </a:rPr>
              <a:t>AVERROES : </a:t>
            </a:r>
            <a:r>
              <a:rPr lang="fr-FR" sz="2400" b="1" dirty="0">
                <a:solidFill>
                  <a:srgbClr val="1B1A5A"/>
                </a:solidFill>
                <a:latin typeface="Arial Narrow" pitchFamily="34" charset="0"/>
                <a:cs typeface="Aharoni" panose="02010803020104030203" pitchFamily="2" charset="-79"/>
              </a:rPr>
              <a:t>Au-dessus et au-dessous de 75 ans</a:t>
            </a:r>
            <a:endParaRPr lang="fr-FR" sz="2400" b="1" dirty="0">
              <a:solidFill>
                <a:srgbClr val="183059"/>
              </a:solidFill>
              <a:latin typeface="Arial Narrow" panose="020B0606020202030204" pitchFamily="34" charset="0"/>
              <a:cs typeface="Aharoni" panose="02010803020104030203" pitchFamily="2" charset="-79"/>
            </a:endParaRPr>
          </a:p>
          <a:p>
            <a:pPr>
              <a:defRPr/>
            </a:pPr>
            <a:r>
              <a:rPr lang="fr-FR" sz="2400" b="1" dirty="0">
                <a:solidFill>
                  <a:srgbClr val="0070C0"/>
                </a:solidFill>
                <a:latin typeface="Arial Narrow" panose="020B0606020202030204" pitchFamily="34" charset="0"/>
                <a:cs typeface="Aharoni" panose="02010803020104030203" pitchFamily="2" charset="-79"/>
              </a:rPr>
              <a:t>Hémorragie</a:t>
            </a:r>
          </a:p>
          <a:p>
            <a:endParaRPr lang="en-CA" sz="2400" b="1" dirty="0">
              <a:solidFill>
                <a:srgbClr val="D36739"/>
              </a:solidFill>
              <a:latin typeface="Arial Narrow" panose="020B0606020202030204" pitchFamily="34" charset="0"/>
              <a:cs typeface="Aharoni" panose="02010803020104030203" pitchFamily="2" charset="-79"/>
            </a:endParaRPr>
          </a:p>
        </p:txBody>
      </p:sp>
      <p:sp>
        <p:nvSpPr>
          <p:cNvPr id="12" name="Rectangle 11">
            <a:extLst>
              <a:ext uri="{FF2B5EF4-FFF2-40B4-BE49-F238E27FC236}">
                <a16:creationId xmlns:a16="http://schemas.microsoft.com/office/drawing/2014/main" id="{2AECBCDA-5E07-409A-8F17-E36050586DFB}"/>
              </a:ext>
            </a:extLst>
          </p:cNvPr>
          <p:cNvSpPr/>
          <p:nvPr/>
        </p:nvSpPr>
        <p:spPr>
          <a:xfrm>
            <a:off x="0" y="6401169"/>
            <a:ext cx="9144000" cy="456831"/>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13" name="Picture 12" descr="CHRC-logo_blue.png">
            <a:extLst>
              <a:ext uri="{FF2B5EF4-FFF2-40B4-BE49-F238E27FC236}">
                <a16:creationId xmlns:a16="http://schemas.microsoft.com/office/drawing/2014/main" id="{F5F338AB-7CB1-4E75-B69F-7A7105565674}"/>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206029" y="6085781"/>
            <a:ext cx="716292" cy="712746"/>
          </a:xfrm>
          <a:prstGeom prst="rect">
            <a:avLst/>
          </a:prstGeom>
        </p:spPr>
      </p:pic>
      <p:sp>
        <p:nvSpPr>
          <p:cNvPr id="37" name="Date Placeholder 3">
            <a:extLst>
              <a:ext uri="{FF2B5EF4-FFF2-40B4-BE49-F238E27FC236}">
                <a16:creationId xmlns:a16="http://schemas.microsoft.com/office/drawing/2014/main" id="{A26A0243-FDA6-4081-84DA-115C97A0E3B8}"/>
              </a:ext>
            </a:extLst>
          </p:cNvPr>
          <p:cNvSpPr txBox="1">
            <a:spLocks/>
          </p:cNvSpPr>
          <p:nvPr/>
        </p:nvSpPr>
        <p:spPr>
          <a:xfrm>
            <a:off x="161925" y="6453640"/>
            <a:ext cx="8273949" cy="236954"/>
          </a:xfrm>
          <a:prstGeom prst="rect">
            <a:avLst/>
          </a:prstGeom>
        </p:spPr>
        <p:txBody>
          <a:bodyPr/>
          <a:lstStyle/>
          <a:p>
            <a:r>
              <a:rPr lang="en-CA" sz="1050" i="1" dirty="0">
                <a:solidFill>
                  <a:prstClr val="white"/>
                </a:solidFill>
                <a:latin typeface="Arial Narrow" panose="020B0606020202030204" pitchFamily="34" charset="0"/>
              </a:rPr>
              <a:t>Age and Ageing </a:t>
            </a:r>
            <a:r>
              <a:rPr lang="en-CA" sz="1050" dirty="0">
                <a:solidFill>
                  <a:prstClr val="white"/>
                </a:solidFill>
                <a:latin typeface="Arial Narrow" panose="020B0606020202030204" pitchFamily="34" charset="0"/>
              </a:rPr>
              <a:t>2015: 0:1-7 </a:t>
            </a:r>
            <a:r>
              <a:rPr lang="en-CA" sz="1050" dirty="0" err="1">
                <a:solidFill>
                  <a:prstClr val="white"/>
                </a:solidFill>
                <a:latin typeface="Arial Narrow" panose="020B0606020202030204" pitchFamily="34" charset="0"/>
              </a:rPr>
              <a:t>doi</a:t>
            </a:r>
            <a:r>
              <a:rPr lang="en-CA" sz="1050" dirty="0">
                <a:solidFill>
                  <a:prstClr val="white"/>
                </a:solidFill>
                <a:latin typeface="Arial Narrow" panose="020B0606020202030204" pitchFamily="34" charset="0"/>
              </a:rPr>
              <a:t>: 10.1093/ageing/afv156</a:t>
            </a:r>
            <a:endParaRPr lang="en-GB" sz="1050" dirty="0">
              <a:solidFill>
                <a:prstClr val="white"/>
              </a:solidFill>
              <a:latin typeface="Arial Narrow" panose="020B0606020202030204" pitchFamily="34" charset="0"/>
            </a:endParaRPr>
          </a:p>
        </p:txBody>
      </p:sp>
      <p:grpSp>
        <p:nvGrpSpPr>
          <p:cNvPr id="364" name="Group 23">
            <a:extLst>
              <a:ext uri="{FF2B5EF4-FFF2-40B4-BE49-F238E27FC236}">
                <a16:creationId xmlns:a16="http://schemas.microsoft.com/office/drawing/2014/main" id="{16CF4D77-B3C2-44E1-A9EE-353217CCA65D}"/>
              </a:ext>
            </a:extLst>
          </p:cNvPr>
          <p:cNvGrpSpPr/>
          <p:nvPr/>
        </p:nvGrpSpPr>
        <p:grpSpPr>
          <a:xfrm>
            <a:off x="115604" y="1451799"/>
            <a:ext cx="8621989" cy="4041916"/>
            <a:chOff x="163730" y="1442125"/>
            <a:chExt cx="8621989" cy="4041916"/>
          </a:xfrm>
        </p:grpSpPr>
        <p:sp>
          <p:nvSpPr>
            <p:cNvPr id="365" name="AutoShape 8">
              <a:extLst>
                <a:ext uri="{FF2B5EF4-FFF2-40B4-BE49-F238E27FC236}">
                  <a16:creationId xmlns:a16="http://schemas.microsoft.com/office/drawing/2014/main" id="{5786B2C4-F53E-41F6-87FA-B73253AEDF96}"/>
                </a:ext>
              </a:extLst>
            </p:cNvPr>
            <p:cNvSpPr>
              <a:spLocks noChangeAspect="1" noChangeArrowheads="1" noTextEdit="1"/>
            </p:cNvSpPr>
            <p:nvPr/>
          </p:nvSpPr>
          <p:spPr bwMode="auto">
            <a:xfrm>
              <a:off x="5721117" y="3296169"/>
              <a:ext cx="2844800" cy="955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noProof="0" dirty="0">
                <a:ln>
                  <a:noFill/>
                </a:ln>
                <a:solidFill>
                  <a:prstClr val="black"/>
                </a:solidFill>
                <a:effectLst/>
                <a:uLnTx/>
                <a:uFillTx/>
                <a:latin typeface="Arial Narrow" panose="020B0606020202030204" pitchFamily="34" charset="0"/>
              </a:endParaRPr>
            </a:p>
          </p:txBody>
        </p:sp>
        <p:sp>
          <p:nvSpPr>
            <p:cNvPr id="366" name="AutoShape 8">
              <a:extLst>
                <a:ext uri="{FF2B5EF4-FFF2-40B4-BE49-F238E27FC236}">
                  <a16:creationId xmlns:a16="http://schemas.microsoft.com/office/drawing/2014/main" id="{83750068-D038-4577-B4F9-AAB11BDF19FE}"/>
                </a:ext>
              </a:extLst>
            </p:cNvPr>
            <p:cNvSpPr>
              <a:spLocks noChangeAspect="1" noChangeArrowheads="1" noTextEdit="1"/>
            </p:cNvSpPr>
            <p:nvPr/>
          </p:nvSpPr>
          <p:spPr bwMode="auto">
            <a:xfrm>
              <a:off x="5724525" y="2143125"/>
              <a:ext cx="2846388" cy="2098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noProof="0" dirty="0">
                <a:ln>
                  <a:noFill/>
                </a:ln>
                <a:solidFill>
                  <a:prstClr val="black"/>
                </a:solidFill>
                <a:effectLst/>
                <a:uLnTx/>
                <a:uFillTx/>
                <a:latin typeface="Arial Narrow" panose="020B0606020202030204" pitchFamily="34" charset="0"/>
              </a:endParaRPr>
            </a:p>
          </p:txBody>
        </p:sp>
        <p:sp>
          <p:nvSpPr>
            <p:cNvPr id="367" name="Freeform 43">
              <a:extLst>
                <a:ext uri="{FF2B5EF4-FFF2-40B4-BE49-F238E27FC236}">
                  <a16:creationId xmlns:a16="http://schemas.microsoft.com/office/drawing/2014/main" id="{0696C4A2-7375-4ED6-9D2E-C2D330E8E3AA}"/>
                </a:ext>
              </a:extLst>
            </p:cNvPr>
            <p:cNvSpPr/>
            <p:nvPr/>
          </p:nvSpPr>
          <p:spPr bwMode="auto">
            <a:xfrm>
              <a:off x="1160585" y="2046849"/>
              <a:ext cx="2947181" cy="2250831"/>
            </a:xfrm>
            <a:custGeom>
              <a:avLst/>
              <a:gdLst>
                <a:gd name="connsiteX0" fmla="*/ 0 w 2947181"/>
                <a:gd name="connsiteY0" fmla="*/ 0 h 2250831"/>
                <a:gd name="connsiteX1" fmla="*/ 0 w 2947181"/>
                <a:gd name="connsiteY1" fmla="*/ 2250831 h 2250831"/>
                <a:gd name="connsiteX2" fmla="*/ 2947181 w 2947181"/>
                <a:gd name="connsiteY2" fmla="*/ 2250831 h 2250831"/>
              </a:gdLst>
              <a:ahLst/>
              <a:cxnLst>
                <a:cxn ang="0">
                  <a:pos x="connsiteX0" y="connsiteY0"/>
                </a:cxn>
                <a:cxn ang="0">
                  <a:pos x="connsiteX1" y="connsiteY1"/>
                </a:cxn>
                <a:cxn ang="0">
                  <a:pos x="connsiteX2" y="connsiteY2"/>
                </a:cxn>
              </a:cxnLst>
              <a:rect l="l" t="t" r="r" b="b"/>
              <a:pathLst>
                <a:path w="2947181" h="2250831">
                  <a:moveTo>
                    <a:pt x="0" y="0"/>
                  </a:moveTo>
                  <a:lnTo>
                    <a:pt x="0" y="2250831"/>
                  </a:lnTo>
                  <a:lnTo>
                    <a:pt x="2947181" y="2250831"/>
                  </a:lnTo>
                </a:path>
              </a:pathLst>
            </a:custGeom>
            <a:noFill/>
            <a:ln w="28575" cap="flat" cmpd="sng" algn="ctr">
              <a:solidFill>
                <a:sysClr val="windowText" lastClr="000000"/>
              </a:solidFill>
              <a:prstDash val="solid"/>
              <a:roun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noProof="0" dirty="0">
                <a:ln>
                  <a:noFill/>
                </a:ln>
                <a:solidFill>
                  <a:prstClr val="black"/>
                </a:solidFill>
                <a:effectLst/>
                <a:uLnTx/>
                <a:uFillTx/>
                <a:latin typeface="Arial Narrow" panose="020B0606020202030204" pitchFamily="34" charset="0"/>
              </a:endParaRPr>
            </a:p>
          </p:txBody>
        </p:sp>
        <p:sp>
          <p:nvSpPr>
            <p:cNvPr id="368" name="Freeform 44">
              <a:extLst>
                <a:ext uri="{FF2B5EF4-FFF2-40B4-BE49-F238E27FC236}">
                  <a16:creationId xmlns:a16="http://schemas.microsoft.com/office/drawing/2014/main" id="{F5189BFE-3B33-4D15-B35C-40082532CDCE}"/>
                </a:ext>
              </a:extLst>
            </p:cNvPr>
            <p:cNvSpPr/>
            <p:nvPr/>
          </p:nvSpPr>
          <p:spPr bwMode="auto">
            <a:xfrm>
              <a:off x="4042063" y="4296641"/>
              <a:ext cx="45719" cy="68463"/>
            </a:xfrm>
            <a:custGeom>
              <a:avLst/>
              <a:gdLst>
                <a:gd name="connsiteX0" fmla="*/ 0 w 0"/>
                <a:gd name="connsiteY0" fmla="*/ 0 h 140277"/>
                <a:gd name="connsiteX1" fmla="*/ 0 w 0"/>
                <a:gd name="connsiteY1" fmla="*/ 140277 h 140277"/>
              </a:gdLst>
              <a:ahLst/>
              <a:cxnLst>
                <a:cxn ang="0">
                  <a:pos x="connsiteX0" y="connsiteY0"/>
                </a:cxn>
                <a:cxn ang="0">
                  <a:pos x="connsiteX1" y="connsiteY1"/>
                </a:cxn>
              </a:cxnLst>
              <a:rect l="l" t="t" r="r" b="b"/>
              <a:pathLst>
                <a:path h="140277">
                  <a:moveTo>
                    <a:pt x="0" y="0"/>
                  </a:moveTo>
                  <a:lnTo>
                    <a:pt x="0" y="140277"/>
                  </a:lnTo>
                </a:path>
              </a:pathLst>
            </a:custGeom>
            <a:noFill/>
            <a:ln w="28575" cap="flat" cmpd="sng" algn="ctr">
              <a:solidFill>
                <a:sysClr val="windowText" lastClr="000000"/>
              </a:solidFill>
              <a:prstDash val="solid"/>
              <a:roun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noProof="0" dirty="0">
                <a:ln>
                  <a:noFill/>
                </a:ln>
                <a:solidFill>
                  <a:prstClr val="black"/>
                </a:solidFill>
                <a:effectLst/>
                <a:uLnTx/>
                <a:uFillTx/>
                <a:latin typeface="Arial Narrow" panose="020B0606020202030204" pitchFamily="34" charset="0"/>
              </a:endParaRPr>
            </a:p>
          </p:txBody>
        </p:sp>
        <p:sp>
          <p:nvSpPr>
            <p:cNvPr id="369" name="Freeform 45">
              <a:extLst>
                <a:ext uri="{FF2B5EF4-FFF2-40B4-BE49-F238E27FC236}">
                  <a16:creationId xmlns:a16="http://schemas.microsoft.com/office/drawing/2014/main" id="{265C2849-951D-46E0-9679-29CC46A212E7}"/>
                </a:ext>
              </a:extLst>
            </p:cNvPr>
            <p:cNvSpPr/>
            <p:nvPr/>
          </p:nvSpPr>
          <p:spPr bwMode="auto">
            <a:xfrm>
              <a:off x="3574472" y="4296641"/>
              <a:ext cx="45719" cy="68463"/>
            </a:xfrm>
            <a:custGeom>
              <a:avLst/>
              <a:gdLst>
                <a:gd name="connsiteX0" fmla="*/ 0 w 0"/>
                <a:gd name="connsiteY0" fmla="*/ 0 h 140277"/>
                <a:gd name="connsiteX1" fmla="*/ 0 w 0"/>
                <a:gd name="connsiteY1" fmla="*/ 140277 h 140277"/>
              </a:gdLst>
              <a:ahLst/>
              <a:cxnLst>
                <a:cxn ang="0">
                  <a:pos x="connsiteX0" y="connsiteY0"/>
                </a:cxn>
                <a:cxn ang="0">
                  <a:pos x="connsiteX1" y="connsiteY1"/>
                </a:cxn>
              </a:cxnLst>
              <a:rect l="l" t="t" r="r" b="b"/>
              <a:pathLst>
                <a:path h="140277">
                  <a:moveTo>
                    <a:pt x="0" y="0"/>
                  </a:moveTo>
                  <a:lnTo>
                    <a:pt x="0" y="140277"/>
                  </a:lnTo>
                </a:path>
              </a:pathLst>
            </a:custGeom>
            <a:noFill/>
            <a:ln w="28575" cap="flat" cmpd="sng" algn="ctr">
              <a:solidFill>
                <a:sysClr val="windowText" lastClr="000000"/>
              </a:solidFill>
              <a:prstDash val="solid"/>
              <a:roun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noProof="0" dirty="0">
                <a:ln>
                  <a:noFill/>
                </a:ln>
                <a:solidFill>
                  <a:prstClr val="black"/>
                </a:solidFill>
                <a:effectLst/>
                <a:uLnTx/>
                <a:uFillTx/>
                <a:latin typeface="Arial Narrow" panose="020B0606020202030204" pitchFamily="34" charset="0"/>
              </a:endParaRPr>
            </a:p>
          </p:txBody>
        </p:sp>
        <p:sp>
          <p:nvSpPr>
            <p:cNvPr id="370" name="Freeform 46">
              <a:extLst>
                <a:ext uri="{FF2B5EF4-FFF2-40B4-BE49-F238E27FC236}">
                  <a16:creationId xmlns:a16="http://schemas.microsoft.com/office/drawing/2014/main" id="{FCFBF8F1-EB4C-4A45-AF44-2BF744112E54}"/>
                </a:ext>
              </a:extLst>
            </p:cNvPr>
            <p:cNvSpPr/>
            <p:nvPr/>
          </p:nvSpPr>
          <p:spPr bwMode="auto">
            <a:xfrm>
              <a:off x="3101686" y="4296641"/>
              <a:ext cx="45719" cy="68463"/>
            </a:xfrm>
            <a:custGeom>
              <a:avLst/>
              <a:gdLst>
                <a:gd name="connsiteX0" fmla="*/ 0 w 0"/>
                <a:gd name="connsiteY0" fmla="*/ 0 h 140277"/>
                <a:gd name="connsiteX1" fmla="*/ 0 w 0"/>
                <a:gd name="connsiteY1" fmla="*/ 140277 h 140277"/>
              </a:gdLst>
              <a:ahLst/>
              <a:cxnLst>
                <a:cxn ang="0">
                  <a:pos x="connsiteX0" y="connsiteY0"/>
                </a:cxn>
                <a:cxn ang="0">
                  <a:pos x="connsiteX1" y="connsiteY1"/>
                </a:cxn>
              </a:cxnLst>
              <a:rect l="l" t="t" r="r" b="b"/>
              <a:pathLst>
                <a:path h="140277">
                  <a:moveTo>
                    <a:pt x="0" y="0"/>
                  </a:moveTo>
                  <a:lnTo>
                    <a:pt x="0" y="140277"/>
                  </a:lnTo>
                </a:path>
              </a:pathLst>
            </a:custGeom>
            <a:noFill/>
            <a:ln w="28575" cap="flat" cmpd="sng" algn="ctr">
              <a:solidFill>
                <a:sysClr val="windowText" lastClr="000000"/>
              </a:solidFill>
              <a:prstDash val="solid"/>
              <a:roun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noProof="0" dirty="0">
                <a:ln>
                  <a:noFill/>
                </a:ln>
                <a:solidFill>
                  <a:prstClr val="black"/>
                </a:solidFill>
                <a:effectLst/>
                <a:uLnTx/>
                <a:uFillTx/>
                <a:latin typeface="Arial Narrow" panose="020B0606020202030204" pitchFamily="34" charset="0"/>
              </a:endParaRPr>
            </a:p>
          </p:txBody>
        </p:sp>
        <p:sp>
          <p:nvSpPr>
            <p:cNvPr id="371" name="Freeform 47">
              <a:extLst>
                <a:ext uri="{FF2B5EF4-FFF2-40B4-BE49-F238E27FC236}">
                  <a16:creationId xmlns:a16="http://schemas.microsoft.com/office/drawing/2014/main" id="{B1C9221B-3E77-414D-A834-834980C94E90}"/>
                </a:ext>
              </a:extLst>
            </p:cNvPr>
            <p:cNvSpPr/>
            <p:nvPr/>
          </p:nvSpPr>
          <p:spPr bwMode="auto">
            <a:xfrm>
              <a:off x="2628900" y="4296641"/>
              <a:ext cx="45719" cy="68463"/>
            </a:xfrm>
            <a:custGeom>
              <a:avLst/>
              <a:gdLst>
                <a:gd name="connsiteX0" fmla="*/ 0 w 0"/>
                <a:gd name="connsiteY0" fmla="*/ 0 h 140277"/>
                <a:gd name="connsiteX1" fmla="*/ 0 w 0"/>
                <a:gd name="connsiteY1" fmla="*/ 140277 h 140277"/>
              </a:gdLst>
              <a:ahLst/>
              <a:cxnLst>
                <a:cxn ang="0">
                  <a:pos x="connsiteX0" y="connsiteY0"/>
                </a:cxn>
                <a:cxn ang="0">
                  <a:pos x="connsiteX1" y="connsiteY1"/>
                </a:cxn>
              </a:cxnLst>
              <a:rect l="l" t="t" r="r" b="b"/>
              <a:pathLst>
                <a:path h="140277">
                  <a:moveTo>
                    <a:pt x="0" y="0"/>
                  </a:moveTo>
                  <a:lnTo>
                    <a:pt x="0" y="140277"/>
                  </a:lnTo>
                </a:path>
              </a:pathLst>
            </a:custGeom>
            <a:noFill/>
            <a:ln w="28575" cap="flat" cmpd="sng" algn="ctr">
              <a:solidFill>
                <a:sysClr val="windowText" lastClr="000000"/>
              </a:solidFill>
              <a:prstDash val="solid"/>
              <a:roun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noProof="0" dirty="0">
                <a:ln>
                  <a:noFill/>
                </a:ln>
                <a:solidFill>
                  <a:prstClr val="black"/>
                </a:solidFill>
                <a:effectLst/>
                <a:uLnTx/>
                <a:uFillTx/>
                <a:latin typeface="Arial Narrow" panose="020B0606020202030204" pitchFamily="34" charset="0"/>
              </a:endParaRPr>
            </a:p>
          </p:txBody>
        </p:sp>
        <p:sp>
          <p:nvSpPr>
            <p:cNvPr id="372" name="Freeform 49">
              <a:extLst>
                <a:ext uri="{FF2B5EF4-FFF2-40B4-BE49-F238E27FC236}">
                  <a16:creationId xmlns:a16="http://schemas.microsoft.com/office/drawing/2014/main" id="{CB5AE37B-92B0-4BD5-A8D5-54B98581ED60}"/>
                </a:ext>
              </a:extLst>
            </p:cNvPr>
            <p:cNvSpPr/>
            <p:nvPr/>
          </p:nvSpPr>
          <p:spPr bwMode="auto">
            <a:xfrm>
              <a:off x="2156114" y="4296641"/>
              <a:ext cx="45719" cy="68463"/>
            </a:xfrm>
            <a:custGeom>
              <a:avLst/>
              <a:gdLst>
                <a:gd name="connsiteX0" fmla="*/ 0 w 0"/>
                <a:gd name="connsiteY0" fmla="*/ 0 h 140277"/>
                <a:gd name="connsiteX1" fmla="*/ 0 w 0"/>
                <a:gd name="connsiteY1" fmla="*/ 140277 h 140277"/>
              </a:gdLst>
              <a:ahLst/>
              <a:cxnLst>
                <a:cxn ang="0">
                  <a:pos x="connsiteX0" y="connsiteY0"/>
                </a:cxn>
                <a:cxn ang="0">
                  <a:pos x="connsiteX1" y="connsiteY1"/>
                </a:cxn>
              </a:cxnLst>
              <a:rect l="l" t="t" r="r" b="b"/>
              <a:pathLst>
                <a:path h="140277">
                  <a:moveTo>
                    <a:pt x="0" y="0"/>
                  </a:moveTo>
                  <a:lnTo>
                    <a:pt x="0" y="140277"/>
                  </a:lnTo>
                </a:path>
              </a:pathLst>
            </a:custGeom>
            <a:noFill/>
            <a:ln w="28575" cap="flat" cmpd="sng" algn="ctr">
              <a:solidFill>
                <a:sysClr val="windowText" lastClr="000000"/>
              </a:solidFill>
              <a:prstDash val="solid"/>
              <a:roun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noProof="0" dirty="0">
                <a:ln>
                  <a:noFill/>
                </a:ln>
                <a:solidFill>
                  <a:prstClr val="black"/>
                </a:solidFill>
                <a:effectLst/>
                <a:uLnTx/>
                <a:uFillTx/>
                <a:latin typeface="Arial Narrow" panose="020B0606020202030204" pitchFamily="34" charset="0"/>
              </a:endParaRPr>
            </a:p>
          </p:txBody>
        </p:sp>
        <p:sp>
          <p:nvSpPr>
            <p:cNvPr id="373" name="Freeform 51">
              <a:extLst>
                <a:ext uri="{FF2B5EF4-FFF2-40B4-BE49-F238E27FC236}">
                  <a16:creationId xmlns:a16="http://schemas.microsoft.com/office/drawing/2014/main" id="{9B5F0996-8527-4479-AC4A-FDDF97DAA3FE}"/>
                </a:ext>
              </a:extLst>
            </p:cNvPr>
            <p:cNvSpPr/>
            <p:nvPr/>
          </p:nvSpPr>
          <p:spPr bwMode="auto">
            <a:xfrm>
              <a:off x="1683328" y="4296641"/>
              <a:ext cx="45719" cy="68463"/>
            </a:xfrm>
            <a:custGeom>
              <a:avLst/>
              <a:gdLst>
                <a:gd name="connsiteX0" fmla="*/ 0 w 0"/>
                <a:gd name="connsiteY0" fmla="*/ 0 h 140277"/>
                <a:gd name="connsiteX1" fmla="*/ 0 w 0"/>
                <a:gd name="connsiteY1" fmla="*/ 140277 h 140277"/>
              </a:gdLst>
              <a:ahLst/>
              <a:cxnLst>
                <a:cxn ang="0">
                  <a:pos x="connsiteX0" y="connsiteY0"/>
                </a:cxn>
                <a:cxn ang="0">
                  <a:pos x="connsiteX1" y="connsiteY1"/>
                </a:cxn>
              </a:cxnLst>
              <a:rect l="l" t="t" r="r" b="b"/>
              <a:pathLst>
                <a:path h="140277">
                  <a:moveTo>
                    <a:pt x="0" y="0"/>
                  </a:moveTo>
                  <a:lnTo>
                    <a:pt x="0" y="140277"/>
                  </a:lnTo>
                </a:path>
              </a:pathLst>
            </a:custGeom>
            <a:noFill/>
            <a:ln w="28575" cap="flat" cmpd="sng" algn="ctr">
              <a:solidFill>
                <a:sysClr val="windowText" lastClr="000000"/>
              </a:solidFill>
              <a:prstDash val="solid"/>
              <a:roun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noProof="0" dirty="0">
                <a:ln>
                  <a:noFill/>
                </a:ln>
                <a:solidFill>
                  <a:prstClr val="black"/>
                </a:solidFill>
                <a:effectLst/>
                <a:uLnTx/>
                <a:uFillTx/>
                <a:latin typeface="Arial Narrow" panose="020B0606020202030204" pitchFamily="34" charset="0"/>
              </a:endParaRPr>
            </a:p>
          </p:txBody>
        </p:sp>
        <p:sp>
          <p:nvSpPr>
            <p:cNvPr id="374" name="Freeform 52">
              <a:extLst>
                <a:ext uri="{FF2B5EF4-FFF2-40B4-BE49-F238E27FC236}">
                  <a16:creationId xmlns:a16="http://schemas.microsoft.com/office/drawing/2014/main" id="{EABB32D8-D302-4E01-A666-5EC02200E7D3}"/>
                </a:ext>
              </a:extLst>
            </p:cNvPr>
            <p:cNvSpPr/>
            <p:nvPr/>
          </p:nvSpPr>
          <p:spPr bwMode="auto">
            <a:xfrm>
              <a:off x="1210542" y="4296641"/>
              <a:ext cx="45719" cy="68463"/>
            </a:xfrm>
            <a:custGeom>
              <a:avLst/>
              <a:gdLst>
                <a:gd name="connsiteX0" fmla="*/ 0 w 0"/>
                <a:gd name="connsiteY0" fmla="*/ 0 h 140277"/>
                <a:gd name="connsiteX1" fmla="*/ 0 w 0"/>
                <a:gd name="connsiteY1" fmla="*/ 140277 h 140277"/>
              </a:gdLst>
              <a:ahLst/>
              <a:cxnLst>
                <a:cxn ang="0">
                  <a:pos x="connsiteX0" y="connsiteY0"/>
                </a:cxn>
                <a:cxn ang="0">
                  <a:pos x="connsiteX1" y="connsiteY1"/>
                </a:cxn>
              </a:cxnLst>
              <a:rect l="l" t="t" r="r" b="b"/>
              <a:pathLst>
                <a:path h="140277">
                  <a:moveTo>
                    <a:pt x="0" y="0"/>
                  </a:moveTo>
                  <a:lnTo>
                    <a:pt x="0" y="140277"/>
                  </a:lnTo>
                </a:path>
              </a:pathLst>
            </a:custGeom>
            <a:noFill/>
            <a:ln w="28575" cap="flat" cmpd="sng" algn="ctr">
              <a:solidFill>
                <a:sysClr val="windowText" lastClr="000000"/>
              </a:solidFill>
              <a:prstDash val="solid"/>
              <a:roun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noProof="0" dirty="0">
                <a:ln>
                  <a:noFill/>
                </a:ln>
                <a:solidFill>
                  <a:prstClr val="black"/>
                </a:solidFill>
                <a:effectLst/>
                <a:uLnTx/>
                <a:uFillTx/>
                <a:latin typeface="Arial Narrow" panose="020B0606020202030204" pitchFamily="34" charset="0"/>
              </a:endParaRPr>
            </a:p>
          </p:txBody>
        </p:sp>
        <p:sp>
          <p:nvSpPr>
            <p:cNvPr id="375" name="Freeform 53">
              <a:extLst>
                <a:ext uri="{FF2B5EF4-FFF2-40B4-BE49-F238E27FC236}">
                  <a16:creationId xmlns:a16="http://schemas.microsoft.com/office/drawing/2014/main" id="{D63A9D52-1657-4E41-90AD-F9773E6A36F8}"/>
                </a:ext>
              </a:extLst>
            </p:cNvPr>
            <p:cNvSpPr/>
            <p:nvPr/>
          </p:nvSpPr>
          <p:spPr bwMode="auto">
            <a:xfrm rot="5400000">
              <a:off x="1103494" y="4220462"/>
              <a:ext cx="45719" cy="68463"/>
            </a:xfrm>
            <a:custGeom>
              <a:avLst/>
              <a:gdLst>
                <a:gd name="connsiteX0" fmla="*/ 0 w 0"/>
                <a:gd name="connsiteY0" fmla="*/ 0 h 140277"/>
                <a:gd name="connsiteX1" fmla="*/ 0 w 0"/>
                <a:gd name="connsiteY1" fmla="*/ 140277 h 140277"/>
              </a:gdLst>
              <a:ahLst/>
              <a:cxnLst>
                <a:cxn ang="0">
                  <a:pos x="connsiteX0" y="connsiteY0"/>
                </a:cxn>
                <a:cxn ang="0">
                  <a:pos x="connsiteX1" y="connsiteY1"/>
                </a:cxn>
              </a:cxnLst>
              <a:rect l="l" t="t" r="r" b="b"/>
              <a:pathLst>
                <a:path h="140277">
                  <a:moveTo>
                    <a:pt x="0" y="0"/>
                  </a:moveTo>
                  <a:lnTo>
                    <a:pt x="0" y="140277"/>
                  </a:lnTo>
                </a:path>
              </a:pathLst>
            </a:custGeom>
            <a:noFill/>
            <a:ln w="28575" cap="flat" cmpd="sng" algn="ctr">
              <a:solidFill>
                <a:sysClr val="windowText" lastClr="000000"/>
              </a:solidFill>
              <a:prstDash val="solid"/>
              <a:roun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noProof="0" dirty="0">
                <a:ln>
                  <a:noFill/>
                </a:ln>
                <a:solidFill>
                  <a:prstClr val="black"/>
                </a:solidFill>
                <a:effectLst/>
                <a:uLnTx/>
                <a:uFillTx/>
                <a:latin typeface="Arial Narrow" panose="020B0606020202030204" pitchFamily="34" charset="0"/>
              </a:endParaRPr>
            </a:p>
          </p:txBody>
        </p:sp>
        <p:sp>
          <p:nvSpPr>
            <p:cNvPr id="376" name="Freeform 54">
              <a:extLst>
                <a:ext uri="{FF2B5EF4-FFF2-40B4-BE49-F238E27FC236}">
                  <a16:creationId xmlns:a16="http://schemas.microsoft.com/office/drawing/2014/main" id="{516FF6D4-BF09-44DE-BDC6-96F5D55A1532}"/>
                </a:ext>
              </a:extLst>
            </p:cNvPr>
            <p:cNvSpPr/>
            <p:nvPr/>
          </p:nvSpPr>
          <p:spPr bwMode="auto">
            <a:xfrm rot="5400000">
              <a:off x="1103494" y="3953999"/>
              <a:ext cx="45719" cy="68463"/>
            </a:xfrm>
            <a:custGeom>
              <a:avLst/>
              <a:gdLst>
                <a:gd name="connsiteX0" fmla="*/ 0 w 0"/>
                <a:gd name="connsiteY0" fmla="*/ 0 h 140277"/>
                <a:gd name="connsiteX1" fmla="*/ 0 w 0"/>
                <a:gd name="connsiteY1" fmla="*/ 140277 h 140277"/>
              </a:gdLst>
              <a:ahLst/>
              <a:cxnLst>
                <a:cxn ang="0">
                  <a:pos x="connsiteX0" y="connsiteY0"/>
                </a:cxn>
                <a:cxn ang="0">
                  <a:pos x="connsiteX1" y="connsiteY1"/>
                </a:cxn>
              </a:cxnLst>
              <a:rect l="l" t="t" r="r" b="b"/>
              <a:pathLst>
                <a:path h="140277">
                  <a:moveTo>
                    <a:pt x="0" y="0"/>
                  </a:moveTo>
                  <a:lnTo>
                    <a:pt x="0" y="140277"/>
                  </a:lnTo>
                </a:path>
              </a:pathLst>
            </a:custGeom>
            <a:noFill/>
            <a:ln w="28575" cap="flat" cmpd="sng" algn="ctr">
              <a:solidFill>
                <a:sysClr val="windowText" lastClr="000000"/>
              </a:solidFill>
              <a:prstDash val="solid"/>
              <a:roun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noProof="0" dirty="0">
                <a:ln>
                  <a:noFill/>
                </a:ln>
                <a:solidFill>
                  <a:prstClr val="black"/>
                </a:solidFill>
                <a:effectLst/>
                <a:uLnTx/>
                <a:uFillTx/>
                <a:latin typeface="Arial Narrow" panose="020B0606020202030204" pitchFamily="34" charset="0"/>
              </a:endParaRPr>
            </a:p>
          </p:txBody>
        </p:sp>
        <p:sp>
          <p:nvSpPr>
            <p:cNvPr id="377" name="Freeform 55">
              <a:extLst>
                <a:ext uri="{FF2B5EF4-FFF2-40B4-BE49-F238E27FC236}">
                  <a16:creationId xmlns:a16="http://schemas.microsoft.com/office/drawing/2014/main" id="{72A4EAB7-3685-4A42-8BD7-88B0FBF67D95}"/>
                </a:ext>
              </a:extLst>
            </p:cNvPr>
            <p:cNvSpPr/>
            <p:nvPr/>
          </p:nvSpPr>
          <p:spPr bwMode="auto">
            <a:xfrm rot="5400000">
              <a:off x="1103494" y="3687535"/>
              <a:ext cx="45719" cy="68463"/>
            </a:xfrm>
            <a:custGeom>
              <a:avLst/>
              <a:gdLst>
                <a:gd name="connsiteX0" fmla="*/ 0 w 0"/>
                <a:gd name="connsiteY0" fmla="*/ 0 h 140277"/>
                <a:gd name="connsiteX1" fmla="*/ 0 w 0"/>
                <a:gd name="connsiteY1" fmla="*/ 140277 h 140277"/>
              </a:gdLst>
              <a:ahLst/>
              <a:cxnLst>
                <a:cxn ang="0">
                  <a:pos x="connsiteX0" y="connsiteY0"/>
                </a:cxn>
                <a:cxn ang="0">
                  <a:pos x="connsiteX1" y="connsiteY1"/>
                </a:cxn>
              </a:cxnLst>
              <a:rect l="l" t="t" r="r" b="b"/>
              <a:pathLst>
                <a:path h="140277">
                  <a:moveTo>
                    <a:pt x="0" y="0"/>
                  </a:moveTo>
                  <a:lnTo>
                    <a:pt x="0" y="140277"/>
                  </a:lnTo>
                </a:path>
              </a:pathLst>
            </a:custGeom>
            <a:noFill/>
            <a:ln w="28575" cap="flat" cmpd="sng" algn="ctr">
              <a:solidFill>
                <a:sysClr val="windowText" lastClr="000000"/>
              </a:solidFill>
              <a:prstDash val="solid"/>
              <a:roun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noProof="0" dirty="0">
                <a:ln>
                  <a:noFill/>
                </a:ln>
                <a:solidFill>
                  <a:prstClr val="black"/>
                </a:solidFill>
                <a:effectLst/>
                <a:uLnTx/>
                <a:uFillTx/>
                <a:latin typeface="Arial Narrow" panose="020B0606020202030204" pitchFamily="34" charset="0"/>
              </a:endParaRPr>
            </a:p>
          </p:txBody>
        </p:sp>
        <p:sp>
          <p:nvSpPr>
            <p:cNvPr id="378" name="Freeform 56">
              <a:extLst>
                <a:ext uri="{FF2B5EF4-FFF2-40B4-BE49-F238E27FC236}">
                  <a16:creationId xmlns:a16="http://schemas.microsoft.com/office/drawing/2014/main" id="{ABED2E64-767C-4AAD-A5E5-31C2EFD1B359}"/>
                </a:ext>
              </a:extLst>
            </p:cNvPr>
            <p:cNvSpPr/>
            <p:nvPr/>
          </p:nvSpPr>
          <p:spPr bwMode="auto">
            <a:xfrm rot="5400000">
              <a:off x="1103494" y="3421071"/>
              <a:ext cx="45719" cy="68463"/>
            </a:xfrm>
            <a:custGeom>
              <a:avLst/>
              <a:gdLst>
                <a:gd name="connsiteX0" fmla="*/ 0 w 0"/>
                <a:gd name="connsiteY0" fmla="*/ 0 h 140277"/>
                <a:gd name="connsiteX1" fmla="*/ 0 w 0"/>
                <a:gd name="connsiteY1" fmla="*/ 140277 h 140277"/>
              </a:gdLst>
              <a:ahLst/>
              <a:cxnLst>
                <a:cxn ang="0">
                  <a:pos x="connsiteX0" y="connsiteY0"/>
                </a:cxn>
                <a:cxn ang="0">
                  <a:pos x="connsiteX1" y="connsiteY1"/>
                </a:cxn>
              </a:cxnLst>
              <a:rect l="l" t="t" r="r" b="b"/>
              <a:pathLst>
                <a:path h="140277">
                  <a:moveTo>
                    <a:pt x="0" y="0"/>
                  </a:moveTo>
                  <a:lnTo>
                    <a:pt x="0" y="140277"/>
                  </a:lnTo>
                </a:path>
              </a:pathLst>
            </a:custGeom>
            <a:noFill/>
            <a:ln w="28575" cap="flat" cmpd="sng" algn="ctr">
              <a:solidFill>
                <a:sysClr val="windowText" lastClr="000000"/>
              </a:solidFill>
              <a:prstDash val="solid"/>
              <a:roun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noProof="0" dirty="0">
                <a:ln>
                  <a:noFill/>
                </a:ln>
                <a:solidFill>
                  <a:prstClr val="black"/>
                </a:solidFill>
                <a:effectLst/>
                <a:uLnTx/>
                <a:uFillTx/>
                <a:latin typeface="Arial Narrow" panose="020B0606020202030204" pitchFamily="34" charset="0"/>
              </a:endParaRPr>
            </a:p>
          </p:txBody>
        </p:sp>
        <p:sp>
          <p:nvSpPr>
            <p:cNvPr id="379" name="Freeform 57">
              <a:extLst>
                <a:ext uri="{FF2B5EF4-FFF2-40B4-BE49-F238E27FC236}">
                  <a16:creationId xmlns:a16="http://schemas.microsoft.com/office/drawing/2014/main" id="{6EC3519E-E327-4516-91C5-8C5BEEED740D}"/>
                </a:ext>
              </a:extLst>
            </p:cNvPr>
            <p:cNvSpPr/>
            <p:nvPr/>
          </p:nvSpPr>
          <p:spPr bwMode="auto">
            <a:xfrm rot="5400000">
              <a:off x="1103494" y="3154607"/>
              <a:ext cx="45719" cy="68463"/>
            </a:xfrm>
            <a:custGeom>
              <a:avLst/>
              <a:gdLst>
                <a:gd name="connsiteX0" fmla="*/ 0 w 0"/>
                <a:gd name="connsiteY0" fmla="*/ 0 h 140277"/>
                <a:gd name="connsiteX1" fmla="*/ 0 w 0"/>
                <a:gd name="connsiteY1" fmla="*/ 140277 h 140277"/>
              </a:gdLst>
              <a:ahLst/>
              <a:cxnLst>
                <a:cxn ang="0">
                  <a:pos x="connsiteX0" y="connsiteY0"/>
                </a:cxn>
                <a:cxn ang="0">
                  <a:pos x="connsiteX1" y="connsiteY1"/>
                </a:cxn>
              </a:cxnLst>
              <a:rect l="l" t="t" r="r" b="b"/>
              <a:pathLst>
                <a:path h="140277">
                  <a:moveTo>
                    <a:pt x="0" y="0"/>
                  </a:moveTo>
                  <a:lnTo>
                    <a:pt x="0" y="140277"/>
                  </a:lnTo>
                </a:path>
              </a:pathLst>
            </a:custGeom>
            <a:noFill/>
            <a:ln w="28575" cap="flat" cmpd="sng" algn="ctr">
              <a:solidFill>
                <a:sysClr val="windowText" lastClr="000000"/>
              </a:solidFill>
              <a:prstDash val="solid"/>
              <a:roun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noProof="0" dirty="0">
                <a:ln>
                  <a:noFill/>
                </a:ln>
                <a:solidFill>
                  <a:prstClr val="black"/>
                </a:solidFill>
                <a:effectLst/>
                <a:uLnTx/>
                <a:uFillTx/>
                <a:latin typeface="Arial Narrow" panose="020B0606020202030204" pitchFamily="34" charset="0"/>
              </a:endParaRPr>
            </a:p>
          </p:txBody>
        </p:sp>
        <p:sp>
          <p:nvSpPr>
            <p:cNvPr id="380" name="Freeform 58">
              <a:extLst>
                <a:ext uri="{FF2B5EF4-FFF2-40B4-BE49-F238E27FC236}">
                  <a16:creationId xmlns:a16="http://schemas.microsoft.com/office/drawing/2014/main" id="{5ACC5B29-E38A-4423-9CBE-37A36367487C}"/>
                </a:ext>
              </a:extLst>
            </p:cNvPr>
            <p:cNvSpPr/>
            <p:nvPr/>
          </p:nvSpPr>
          <p:spPr bwMode="auto">
            <a:xfrm rot="5400000">
              <a:off x="1103494" y="2888143"/>
              <a:ext cx="45719" cy="68463"/>
            </a:xfrm>
            <a:custGeom>
              <a:avLst/>
              <a:gdLst>
                <a:gd name="connsiteX0" fmla="*/ 0 w 0"/>
                <a:gd name="connsiteY0" fmla="*/ 0 h 140277"/>
                <a:gd name="connsiteX1" fmla="*/ 0 w 0"/>
                <a:gd name="connsiteY1" fmla="*/ 140277 h 140277"/>
              </a:gdLst>
              <a:ahLst/>
              <a:cxnLst>
                <a:cxn ang="0">
                  <a:pos x="connsiteX0" y="connsiteY0"/>
                </a:cxn>
                <a:cxn ang="0">
                  <a:pos x="connsiteX1" y="connsiteY1"/>
                </a:cxn>
              </a:cxnLst>
              <a:rect l="l" t="t" r="r" b="b"/>
              <a:pathLst>
                <a:path h="140277">
                  <a:moveTo>
                    <a:pt x="0" y="0"/>
                  </a:moveTo>
                  <a:lnTo>
                    <a:pt x="0" y="140277"/>
                  </a:lnTo>
                </a:path>
              </a:pathLst>
            </a:custGeom>
            <a:noFill/>
            <a:ln w="28575" cap="flat" cmpd="sng" algn="ctr">
              <a:solidFill>
                <a:sysClr val="windowText" lastClr="000000"/>
              </a:solidFill>
              <a:prstDash val="solid"/>
              <a:roun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noProof="0" dirty="0">
                <a:ln>
                  <a:noFill/>
                </a:ln>
                <a:solidFill>
                  <a:prstClr val="black"/>
                </a:solidFill>
                <a:effectLst/>
                <a:uLnTx/>
                <a:uFillTx/>
                <a:latin typeface="Arial Narrow" panose="020B0606020202030204" pitchFamily="34" charset="0"/>
              </a:endParaRPr>
            </a:p>
          </p:txBody>
        </p:sp>
        <p:sp>
          <p:nvSpPr>
            <p:cNvPr id="381" name="Freeform 59">
              <a:extLst>
                <a:ext uri="{FF2B5EF4-FFF2-40B4-BE49-F238E27FC236}">
                  <a16:creationId xmlns:a16="http://schemas.microsoft.com/office/drawing/2014/main" id="{11007D13-D3EB-424B-B134-40A5198D1BC1}"/>
                </a:ext>
              </a:extLst>
            </p:cNvPr>
            <p:cNvSpPr/>
            <p:nvPr/>
          </p:nvSpPr>
          <p:spPr bwMode="auto">
            <a:xfrm rot="5400000">
              <a:off x="1103494" y="2621679"/>
              <a:ext cx="45719" cy="68463"/>
            </a:xfrm>
            <a:custGeom>
              <a:avLst/>
              <a:gdLst>
                <a:gd name="connsiteX0" fmla="*/ 0 w 0"/>
                <a:gd name="connsiteY0" fmla="*/ 0 h 140277"/>
                <a:gd name="connsiteX1" fmla="*/ 0 w 0"/>
                <a:gd name="connsiteY1" fmla="*/ 140277 h 140277"/>
              </a:gdLst>
              <a:ahLst/>
              <a:cxnLst>
                <a:cxn ang="0">
                  <a:pos x="connsiteX0" y="connsiteY0"/>
                </a:cxn>
                <a:cxn ang="0">
                  <a:pos x="connsiteX1" y="connsiteY1"/>
                </a:cxn>
              </a:cxnLst>
              <a:rect l="l" t="t" r="r" b="b"/>
              <a:pathLst>
                <a:path h="140277">
                  <a:moveTo>
                    <a:pt x="0" y="0"/>
                  </a:moveTo>
                  <a:lnTo>
                    <a:pt x="0" y="140277"/>
                  </a:lnTo>
                </a:path>
              </a:pathLst>
            </a:custGeom>
            <a:noFill/>
            <a:ln w="28575" cap="flat" cmpd="sng" algn="ctr">
              <a:solidFill>
                <a:sysClr val="windowText" lastClr="000000"/>
              </a:solidFill>
              <a:prstDash val="solid"/>
              <a:roun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noProof="0" dirty="0">
                <a:ln>
                  <a:noFill/>
                </a:ln>
                <a:solidFill>
                  <a:prstClr val="black"/>
                </a:solidFill>
                <a:effectLst/>
                <a:uLnTx/>
                <a:uFillTx/>
                <a:latin typeface="Arial Narrow" panose="020B0606020202030204" pitchFamily="34" charset="0"/>
              </a:endParaRPr>
            </a:p>
          </p:txBody>
        </p:sp>
        <p:sp>
          <p:nvSpPr>
            <p:cNvPr id="382" name="Freeform 60">
              <a:extLst>
                <a:ext uri="{FF2B5EF4-FFF2-40B4-BE49-F238E27FC236}">
                  <a16:creationId xmlns:a16="http://schemas.microsoft.com/office/drawing/2014/main" id="{737AD62D-2A66-4CD0-BFE5-D901EEDB6E72}"/>
                </a:ext>
              </a:extLst>
            </p:cNvPr>
            <p:cNvSpPr/>
            <p:nvPr/>
          </p:nvSpPr>
          <p:spPr bwMode="auto">
            <a:xfrm rot="5400000">
              <a:off x="1103494" y="2355215"/>
              <a:ext cx="45719" cy="68463"/>
            </a:xfrm>
            <a:custGeom>
              <a:avLst/>
              <a:gdLst>
                <a:gd name="connsiteX0" fmla="*/ 0 w 0"/>
                <a:gd name="connsiteY0" fmla="*/ 0 h 140277"/>
                <a:gd name="connsiteX1" fmla="*/ 0 w 0"/>
                <a:gd name="connsiteY1" fmla="*/ 140277 h 140277"/>
              </a:gdLst>
              <a:ahLst/>
              <a:cxnLst>
                <a:cxn ang="0">
                  <a:pos x="connsiteX0" y="connsiteY0"/>
                </a:cxn>
                <a:cxn ang="0">
                  <a:pos x="connsiteX1" y="connsiteY1"/>
                </a:cxn>
              </a:cxnLst>
              <a:rect l="l" t="t" r="r" b="b"/>
              <a:pathLst>
                <a:path h="140277">
                  <a:moveTo>
                    <a:pt x="0" y="0"/>
                  </a:moveTo>
                  <a:lnTo>
                    <a:pt x="0" y="140277"/>
                  </a:lnTo>
                </a:path>
              </a:pathLst>
            </a:custGeom>
            <a:noFill/>
            <a:ln w="28575" cap="flat" cmpd="sng" algn="ctr">
              <a:solidFill>
                <a:sysClr val="windowText" lastClr="000000"/>
              </a:solidFill>
              <a:prstDash val="solid"/>
              <a:roun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noProof="0" dirty="0">
                <a:ln>
                  <a:noFill/>
                </a:ln>
                <a:solidFill>
                  <a:prstClr val="black"/>
                </a:solidFill>
                <a:effectLst/>
                <a:uLnTx/>
                <a:uFillTx/>
                <a:latin typeface="Arial Narrow" panose="020B0606020202030204" pitchFamily="34" charset="0"/>
              </a:endParaRPr>
            </a:p>
          </p:txBody>
        </p:sp>
        <p:sp>
          <p:nvSpPr>
            <p:cNvPr id="383" name="Freeform 61">
              <a:extLst>
                <a:ext uri="{FF2B5EF4-FFF2-40B4-BE49-F238E27FC236}">
                  <a16:creationId xmlns:a16="http://schemas.microsoft.com/office/drawing/2014/main" id="{8BBBAD12-7616-4B89-8E6E-CB2245B7108E}"/>
                </a:ext>
              </a:extLst>
            </p:cNvPr>
            <p:cNvSpPr/>
            <p:nvPr/>
          </p:nvSpPr>
          <p:spPr bwMode="auto">
            <a:xfrm rot="5400000">
              <a:off x="1103494" y="2088751"/>
              <a:ext cx="45719" cy="68463"/>
            </a:xfrm>
            <a:custGeom>
              <a:avLst/>
              <a:gdLst>
                <a:gd name="connsiteX0" fmla="*/ 0 w 0"/>
                <a:gd name="connsiteY0" fmla="*/ 0 h 140277"/>
                <a:gd name="connsiteX1" fmla="*/ 0 w 0"/>
                <a:gd name="connsiteY1" fmla="*/ 140277 h 140277"/>
              </a:gdLst>
              <a:ahLst/>
              <a:cxnLst>
                <a:cxn ang="0">
                  <a:pos x="connsiteX0" y="connsiteY0"/>
                </a:cxn>
                <a:cxn ang="0">
                  <a:pos x="connsiteX1" y="connsiteY1"/>
                </a:cxn>
              </a:cxnLst>
              <a:rect l="l" t="t" r="r" b="b"/>
              <a:pathLst>
                <a:path h="140277">
                  <a:moveTo>
                    <a:pt x="0" y="0"/>
                  </a:moveTo>
                  <a:lnTo>
                    <a:pt x="0" y="140277"/>
                  </a:lnTo>
                </a:path>
              </a:pathLst>
            </a:custGeom>
            <a:noFill/>
            <a:ln w="28575" cap="flat" cmpd="sng" algn="ctr">
              <a:solidFill>
                <a:sysClr val="windowText" lastClr="000000"/>
              </a:solidFill>
              <a:prstDash val="solid"/>
              <a:roun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noProof="0" dirty="0">
                <a:ln>
                  <a:noFill/>
                </a:ln>
                <a:solidFill>
                  <a:prstClr val="black"/>
                </a:solidFill>
                <a:effectLst/>
                <a:uLnTx/>
                <a:uFillTx/>
                <a:latin typeface="Arial Narrow" panose="020B0606020202030204" pitchFamily="34" charset="0"/>
              </a:endParaRPr>
            </a:p>
          </p:txBody>
        </p:sp>
        <p:sp>
          <p:nvSpPr>
            <p:cNvPr id="384" name="TextBox 383">
              <a:extLst>
                <a:ext uri="{FF2B5EF4-FFF2-40B4-BE49-F238E27FC236}">
                  <a16:creationId xmlns:a16="http://schemas.microsoft.com/office/drawing/2014/main" id="{A904BC01-C672-46A6-BCA5-C27FA463EAF3}"/>
                </a:ext>
              </a:extLst>
            </p:cNvPr>
            <p:cNvSpPr txBox="1"/>
            <p:nvPr/>
          </p:nvSpPr>
          <p:spPr>
            <a:xfrm>
              <a:off x="1077332" y="4322045"/>
              <a:ext cx="266420" cy="30777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prstClr val="black"/>
                  </a:solidFill>
                  <a:effectLst/>
                  <a:uLnTx/>
                  <a:uFillTx/>
                  <a:latin typeface="Arial Narrow" panose="020B0606020202030204" pitchFamily="34" charset="0"/>
                </a:rPr>
                <a:t>0</a:t>
              </a:r>
            </a:p>
          </p:txBody>
        </p:sp>
        <p:sp>
          <p:nvSpPr>
            <p:cNvPr id="385" name="TextBox 384">
              <a:extLst>
                <a:ext uri="{FF2B5EF4-FFF2-40B4-BE49-F238E27FC236}">
                  <a16:creationId xmlns:a16="http://schemas.microsoft.com/office/drawing/2014/main" id="{9DD1186F-5453-4FCF-BEFD-0BDF3CD361D9}"/>
                </a:ext>
              </a:extLst>
            </p:cNvPr>
            <p:cNvSpPr txBox="1"/>
            <p:nvPr/>
          </p:nvSpPr>
          <p:spPr>
            <a:xfrm>
              <a:off x="1549267" y="4322045"/>
              <a:ext cx="266420" cy="30777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prstClr val="black"/>
                  </a:solidFill>
                  <a:effectLst/>
                  <a:uLnTx/>
                  <a:uFillTx/>
                  <a:latin typeface="Arial Narrow" panose="020B0606020202030204" pitchFamily="34" charset="0"/>
                </a:rPr>
                <a:t>3</a:t>
              </a:r>
            </a:p>
          </p:txBody>
        </p:sp>
        <p:sp>
          <p:nvSpPr>
            <p:cNvPr id="386" name="TextBox 385">
              <a:extLst>
                <a:ext uri="{FF2B5EF4-FFF2-40B4-BE49-F238E27FC236}">
                  <a16:creationId xmlns:a16="http://schemas.microsoft.com/office/drawing/2014/main" id="{C154936B-A091-43F7-BA2A-6C50B7582EAB}"/>
                </a:ext>
              </a:extLst>
            </p:cNvPr>
            <p:cNvSpPr txBox="1"/>
            <p:nvPr/>
          </p:nvSpPr>
          <p:spPr>
            <a:xfrm>
              <a:off x="2027329" y="4322045"/>
              <a:ext cx="266420" cy="30777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prstClr val="black"/>
                  </a:solidFill>
                  <a:effectLst/>
                  <a:uLnTx/>
                  <a:uFillTx/>
                  <a:latin typeface="Arial Narrow" panose="020B0606020202030204" pitchFamily="34" charset="0"/>
                </a:rPr>
                <a:t>6</a:t>
              </a:r>
            </a:p>
          </p:txBody>
        </p:sp>
        <p:sp>
          <p:nvSpPr>
            <p:cNvPr id="387" name="TextBox 386">
              <a:extLst>
                <a:ext uri="{FF2B5EF4-FFF2-40B4-BE49-F238E27FC236}">
                  <a16:creationId xmlns:a16="http://schemas.microsoft.com/office/drawing/2014/main" id="{6B0BC8EB-4447-48AA-94C9-8F77E245C122}"/>
                </a:ext>
              </a:extLst>
            </p:cNvPr>
            <p:cNvSpPr txBox="1"/>
            <p:nvPr/>
          </p:nvSpPr>
          <p:spPr>
            <a:xfrm>
              <a:off x="2503777" y="4322045"/>
              <a:ext cx="266420" cy="30777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prstClr val="black"/>
                  </a:solidFill>
                  <a:effectLst/>
                  <a:uLnTx/>
                  <a:uFillTx/>
                  <a:latin typeface="Arial Narrow" panose="020B0606020202030204" pitchFamily="34" charset="0"/>
                </a:rPr>
                <a:t>9</a:t>
              </a:r>
            </a:p>
          </p:txBody>
        </p:sp>
        <p:sp>
          <p:nvSpPr>
            <p:cNvPr id="388" name="TextBox 387">
              <a:extLst>
                <a:ext uri="{FF2B5EF4-FFF2-40B4-BE49-F238E27FC236}">
                  <a16:creationId xmlns:a16="http://schemas.microsoft.com/office/drawing/2014/main" id="{7D7AD989-A67D-4B8A-A1B5-6B02E5EBF8F2}"/>
                </a:ext>
              </a:extLst>
            </p:cNvPr>
            <p:cNvSpPr txBox="1"/>
            <p:nvPr/>
          </p:nvSpPr>
          <p:spPr>
            <a:xfrm>
              <a:off x="2922405" y="4322045"/>
              <a:ext cx="348173" cy="30777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prstClr val="black"/>
                  </a:solidFill>
                  <a:effectLst/>
                  <a:uLnTx/>
                  <a:uFillTx/>
                  <a:latin typeface="Arial Narrow" panose="020B0606020202030204" pitchFamily="34" charset="0"/>
                </a:rPr>
                <a:t>12</a:t>
              </a:r>
            </a:p>
          </p:txBody>
        </p:sp>
        <p:sp>
          <p:nvSpPr>
            <p:cNvPr id="389" name="TextBox 388">
              <a:extLst>
                <a:ext uri="{FF2B5EF4-FFF2-40B4-BE49-F238E27FC236}">
                  <a16:creationId xmlns:a16="http://schemas.microsoft.com/office/drawing/2014/main" id="{CE49B774-14D2-4F8B-9113-5EFE110C2A31}"/>
                </a:ext>
              </a:extLst>
            </p:cNvPr>
            <p:cNvSpPr txBox="1"/>
            <p:nvPr/>
          </p:nvSpPr>
          <p:spPr>
            <a:xfrm>
              <a:off x="3389996" y="4322045"/>
              <a:ext cx="348172" cy="30777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prstClr val="black"/>
                  </a:solidFill>
                  <a:effectLst/>
                  <a:uLnTx/>
                  <a:uFillTx/>
                  <a:latin typeface="Arial Narrow" panose="020B0606020202030204" pitchFamily="34" charset="0"/>
                </a:rPr>
                <a:t>15</a:t>
              </a:r>
            </a:p>
          </p:txBody>
        </p:sp>
        <p:sp>
          <p:nvSpPr>
            <p:cNvPr id="390" name="TextBox 389">
              <a:extLst>
                <a:ext uri="{FF2B5EF4-FFF2-40B4-BE49-F238E27FC236}">
                  <a16:creationId xmlns:a16="http://schemas.microsoft.com/office/drawing/2014/main" id="{8CC0454B-EF9E-49E4-95C7-51BDF0EFCF7B}"/>
                </a:ext>
              </a:extLst>
            </p:cNvPr>
            <p:cNvSpPr txBox="1"/>
            <p:nvPr/>
          </p:nvSpPr>
          <p:spPr>
            <a:xfrm>
              <a:off x="3867977" y="4322045"/>
              <a:ext cx="348173" cy="30777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prstClr val="black"/>
                  </a:solidFill>
                  <a:effectLst/>
                  <a:uLnTx/>
                  <a:uFillTx/>
                  <a:latin typeface="Arial Narrow" panose="020B0606020202030204" pitchFamily="34" charset="0"/>
                </a:rPr>
                <a:t>18</a:t>
              </a:r>
            </a:p>
          </p:txBody>
        </p:sp>
        <p:sp>
          <p:nvSpPr>
            <p:cNvPr id="391" name="TextBox 390">
              <a:extLst>
                <a:ext uri="{FF2B5EF4-FFF2-40B4-BE49-F238E27FC236}">
                  <a16:creationId xmlns:a16="http://schemas.microsoft.com/office/drawing/2014/main" id="{B86E7228-4E60-4EEA-A2B0-72850130594F}"/>
                </a:ext>
              </a:extLst>
            </p:cNvPr>
            <p:cNvSpPr txBox="1"/>
            <p:nvPr/>
          </p:nvSpPr>
          <p:spPr>
            <a:xfrm>
              <a:off x="693990" y="4088105"/>
              <a:ext cx="471604" cy="30777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prstClr val="black"/>
                  </a:solidFill>
                  <a:effectLst/>
                  <a:uLnTx/>
                  <a:uFillTx/>
                  <a:latin typeface="Arial Narrow" panose="020B0606020202030204" pitchFamily="34" charset="0"/>
                </a:rPr>
                <a:t>0.00</a:t>
              </a:r>
            </a:p>
          </p:txBody>
        </p:sp>
        <p:sp>
          <p:nvSpPr>
            <p:cNvPr id="392" name="TextBox 391">
              <a:extLst>
                <a:ext uri="{FF2B5EF4-FFF2-40B4-BE49-F238E27FC236}">
                  <a16:creationId xmlns:a16="http://schemas.microsoft.com/office/drawing/2014/main" id="{E1C89B72-1625-4AE0-A23F-AA34D410556F}"/>
                </a:ext>
              </a:extLst>
            </p:cNvPr>
            <p:cNvSpPr txBox="1"/>
            <p:nvPr/>
          </p:nvSpPr>
          <p:spPr>
            <a:xfrm>
              <a:off x="693990" y="3820836"/>
              <a:ext cx="471604" cy="30777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prstClr val="black"/>
                  </a:solidFill>
                  <a:effectLst/>
                  <a:uLnTx/>
                  <a:uFillTx/>
                  <a:latin typeface="Arial Narrow" panose="020B0606020202030204" pitchFamily="34" charset="0"/>
                </a:rPr>
                <a:t>0.01</a:t>
              </a:r>
            </a:p>
          </p:txBody>
        </p:sp>
        <p:sp>
          <p:nvSpPr>
            <p:cNvPr id="393" name="TextBox 392">
              <a:extLst>
                <a:ext uri="{FF2B5EF4-FFF2-40B4-BE49-F238E27FC236}">
                  <a16:creationId xmlns:a16="http://schemas.microsoft.com/office/drawing/2014/main" id="{E0FB6D9A-8032-4B35-92B6-2309A9EAA2A3}"/>
                </a:ext>
              </a:extLst>
            </p:cNvPr>
            <p:cNvSpPr txBox="1"/>
            <p:nvPr/>
          </p:nvSpPr>
          <p:spPr>
            <a:xfrm>
              <a:off x="693989" y="3553567"/>
              <a:ext cx="471604" cy="30777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prstClr val="black"/>
                  </a:solidFill>
                  <a:effectLst/>
                  <a:uLnTx/>
                  <a:uFillTx/>
                  <a:latin typeface="Arial Narrow" panose="020B0606020202030204" pitchFamily="34" charset="0"/>
                </a:rPr>
                <a:t>0.02</a:t>
              </a:r>
            </a:p>
          </p:txBody>
        </p:sp>
        <p:sp>
          <p:nvSpPr>
            <p:cNvPr id="394" name="TextBox 393">
              <a:extLst>
                <a:ext uri="{FF2B5EF4-FFF2-40B4-BE49-F238E27FC236}">
                  <a16:creationId xmlns:a16="http://schemas.microsoft.com/office/drawing/2014/main" id="{7B99AC53-3C29-4B89-938D-FA85D33BC4C4}"/>
                </a:ext>
              </a:extLst>
            </p:cNvPr>
            <p:cNvSpPr txBox="1"/>
            <p:nvPr/>
          </p:nvSpPr>
          <p:spPr>
            <a:xfrm>
              <a:off x="693989" y="3286299"/>
              <a:ext cx="471604" cy="30777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prstClr val="black"/>
                  </a:solidFill>
                  <a:effectLst/>
                  <a:uLnTx/>
                  <a:uFillTx/>
                  <a:latin typeface="Arial Narrow" panose="020B0606020202030204" pitchFamily="34" charset="0"/>
                </a:rPr>
                <a:t>0.03</a:t>
              </a:r>
            </a:p>
          </p:txBody>
        </p:sp>
        <p:sp>
          <p:nvSpPr>
            <p:cNvPr id="395" name="TextBox 394">
              <a:extLst>
                <a:ext uri="{FF2B5EF4-FFF2-40B4-BE49-F238E27FC236}">
                  <a16:creationId xmlns:a16="http://schemas.microsoft.com/office/drawing/2014/main" id="{BE2BE48C-EA82-4077-9DD0-2ADD561A9CE9}"/>
                </a:ext>
              </a:extLst>
            </p:cNvPr>
            <p:cNvSpPr txBox="1"/>
            <p:nvPr/>
          </p:nvSpPr>
          <p:spPr>
            <a:xfrm>
              <a:off x="693989" y="3019030"/>
              <a:ext cx="471604" cy="30777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prstClr val="black"/>
                  </a:solidFill>
                  <a:effectLst/>
                  <a:uLnTx/>
                  <a:uFillTx/>
                  <a:latin typeface="Arial Narrow" panose="020B0606020202030204" pitchFamily="34" charset="0"/>
                </a:rPr>
                <a:t>0.04</a:t>
              </a:r>
            </a:p>
          </p:txBody>
        </p:sp>
        <p:sp>
          <p:nvSpPr>
            <p:cNvPr id="396" name="TextBox 395">
              <a:extLst>
                <a:ext uri="{FF2B5EF4-FFF2-40B4-BE49-F238E27FC236}">
                  <a16:creationId xmlns:a16="http://schemas.microsoft.com/office/drawing/2014/main" id="{D27EE10A-7629-4809-8003-21BB3D554DF2}"/>
                </a:ext>
              </a:extLst>
            </p:cNvPr>
            <p:cNvSpPr txBox="1"/>
            <p:nvPr/>
          </p:nvSpPr>
          <p:spPr>
            <a:xfrm>
              <a:off x="693989" y="2751761"/>
              <a:ext cx="471604" cy="30777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prstClr val="black"/>
                  </a:solidFill>
                  <a:effectLst/>
                  <a:uLnTx/>
                  <a:uFillTx/>
                  <a:latin typeface="Arial Narrow" panose="020B0606020202030204" pitchFamily="34" charset="0"/>
                </a:rPr>
                <a:t>0.05</a:t>
              </a:r>
            </a:p>
          </p:txBody>
        </p:sp>
        <p:sp>
          <p:nvSpPr>
            <p:cNvPr id="397" name="TextBox 396">
              <a:extLst>
                <a:ext uri="{FF2B5EF4-FFF2-40B4-BE49-F238E27FC236}">
                  <a16:creationId xmlns:a16="http://schemas.microsoft.com/office/drawing/2014/main" id="{9A7C485D-DF9A-4D7C-9536-EE7D4EABA089}"/>
                </a:ext>
              </a:extLst>
            </p:cNvPr>
            <p:cNvSpPr txBox="1"/>
            <p:nvPr/>
          </p:nvSpPr>
          <p:spPr>
            <a:xfrm>
              <a:off x="693989" y="2484493"/>
              <a:ext cx="471604" cy="30777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prstClr val="black"/>
                  </a:solidFill>
                  <a:effectLst/>
                  <a:uLnTx/>
                  <a:uFillTx/>
                  <a:latin typeface="Arial Narrow" panose="020B0606020202030204" pitchFamily="34" charset="0"/>
                </a:rPr>
                <a:t>0.06</a:t>
              </a:r>
            </a:p>
          </p:txBody>
        </p:sp>
        <p:sp>
          <p:nvSpPr>
            <p:cNvPr id="398" name="TextBox 397">
              <a:extLst>
                <a:ext uri="{FF2B5EF4-FFF2-40B4-BE49-F238E27FC236}">
                  <a16:creationId xmlns:a16="http://schemas.microsoft.com/office/drawing/2014/main" id="{655127BC-3D4A-461D-9C6E-BC94FA30D73C}"/>
                </a:ext>
              </a:extLst>
            </p:cNvPr>
            <p:cNvSpPr txBox="1"/>
            <p:nvPr/>
          </p:nvSpPr>
          <p:spPr>
            <a:xfrm>
              <a:off x="693989" y="2217225"/>
              <a:ext cx="471604" cy="30777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prstClr val="black"/>
                  </a:solidFill>
                  <a:effectLst/>
                  <a:uLnTx/>
                  <a:uFillTx/>
                  <a:latin typeface="Arial Narrow" panose="020B0606020202030204" pitchFamily="34" charset="0"/>
                </a:rPr>
                <a:t>0.07</a:t>
              </a:r>
            </a:p>
          </p:txBody>
        </p:sp>
        <p:sp>
          <p:nvSpPr>
            <p:cNvPr id="399" name="TextBox 398">
              <a:extLst>
                <a:ext uri="{FF2B5EF4-FFF2-40B4-BE49-F238E27FC236}">
                  <a16:creationId xmlns:a16="http://schemas.microsoft.com/office/drawing/2014/main" id="{B47EA40B-0CC4-4B87-ACC6-586672F6BE16}"/>
                </a:ext>
              </a:extLst>
            </p:cNvPr>
            <p:cNvSpPr txBox="1"/>
            <p:nvPr/>
          </p:nvSpPr>
          <p:spPr>
            <a:xfrm>
              <a:off x="693989" y="1949957"/>
              <a:ext cx="471604" cy="30777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prstClr val="black"/>
                  </a:solidFill>
                  <a:effectLst/>
                  <a:uLnTx/>
                  <a:uFillTx/>
                  <a:latin typeface="Arial Narrow" panose="020B0606020202030204" pitchFamily="34" charset="0"/>
                </a:rPr>
                <a:t>0.08</a:t>
              </a:r>
            </a:p>
          </p:txBody>
        </p:sp>
        <p:sp>
          <p:nvSpPr>
            <p:cNvPr id="400" name="TextBox 399">
              <a:extLst>
                <a:ext uri="{FF2B5EF4-FFF2-40B4-BE49-F238E27FC236}">
                  <a16:creationId xmlns:a16="http://schemas.microsoft.com/office/drawing/2014/main" id="{E46D4414-3D6E-4A63-87C7-4612030B29C0}"/>
                </a:ext>
              </a:extLst>
            </p:cNvPr>
            <p:cNvSpPr txBox="1"/>
            <p:nvPr/>
          </p:nvSpPr>
          <p:spPr>
            <a:xfrm>
              <a:off x="2391533" y="4582612"/>
              <a:ext cx="495649" cy="30777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err="1">
                  <a:ln>
                    <a:noFill/>
                  </a:ln>
                  <a:solidFill>
                    <a:prstClr val="black"/>
                  </a:solidFill>
                  <a:effectLst/>
                  <a:uLnTx/>
                  <a:uFillTx/>
                  <a:latin typeface="Arial Narrow" panose="020B0606020202030204" pitchFamily="34" charset="0"/>
                </a:rPr>
                <a:t>Mois</a:t>
              </a:r>
              <a:endParaRPr kumimoji="0" lang="en-GB" sz="1400" b="0" i="0" u="none" strike="noStrike" kern="0" cap="none" spc="0" normalizeH="0" baseline="0" noProof="0" dirty="0">
                <a:ln>
                  <a:noFill/>
                </a:ln>
                <a:solidFill>
                  <a:prstClr val="black"/>
                </a:solidFill>
                <a:effectLst/>
                <a:uLnTx/>
                <a:uFillTx/>
                <a:latin typeface="Arial Narrow" panose="020B0606020202030204" pitchFamily="34" charset="0"/>
              </a:endParaRPr>
            </a:p>
          </p:txBody>
        </p:sp>
        <p:sp>
          <p:nvSpPr>
            <p:cNvPr id="401" name="TextBox 400">
              <a:extLst>
                <a:ext uri="{FF2B5EF4-FFF2-40B4-BE49-F238E27FC236}">
                  <a16:creationId xmlns:a16="http://schemas.microsoft.com/office/drawing/2014/main" id="{D63C1D98-7C0D-4FBB-9669-36677105BAE4}"/>
                </a:ext>
              </a:extLst>
            </p:cNvPr>
            <p:cNvSpPr txBox="1"/>
            <p:nvPr/>
          </p:nvSpPr>
          <p:spPr>
            <a:xfrm rot="16200000">
              <a:off x="-169102" y="3034950"/>
              <a:ext cx="1412566" cy="30777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prstClr val="black"/>
                  </a:solidFill>
                  <a:effectLst/>
                  <a:uLnTx/>
                  <a:uFillTx/>
                  <a:latin typeface="Arial Narrow" panose="020B0606020202030204" pitchFamily="34" charset="0"/>
                </a:rPr>
                <a:t>Cumulative hazard</a:t>
              </a:r>
            </a:p>
          </p:txBody>
        </p:sp>
        <p:sp>
          <p:nvSpPr>
            <p:cNvPr id="402" name="TextBox 401">
              <a:extLst>
                <a:ext uri="{FF2B5EF4-FFF2-40B4-BE49-F238E27FC236}">
                  <a16:creationId xmlns:a16="http://schemas.microsoft.com/office/drawing/2014/main" id="{1B90B9B1-F4AE-4751-AE6E-9B84A1BDFA2A}"/>
                </a:ext>
              </a:extLst>
            </p:cNvPr>
            <p:cNvSpPr txBox="1"/>
            <p:nvPr/>
          </p:nvSpPr>
          <p:spPr>
            <a:xfrm>
              <a:off x="2712615" y="3584049"/>
              <a:ext cx="797014" cy="30777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prstClr val="black"/>
                  </a:solidFill>
                  <a:effectLst/>
                  <a:uLnTx/>
                  <a:uFillTx/>
                  <a:latin typeface="Arial Narrow" panose="020B0606020202030204" pitchFamily="34" charset="0"/>
                </a:rPr>
                <a:t>Apixaban</a:t>
              </a:r>
            </a:p>
          </p:txBody>
        </p:sp>
        <p:sp>
          <p:nvSpPr>
            <p:cNvPr id="403" name="TextBox 402">
              <a:extLst>
                <a:ext uri="{FF2B5EF4-FFF2-40B4-BE49-F238E27FC236}">
                  <a16:creationId xmlns:a16="http://schemas.microsoft.com/office/drawing/2014/main" id="{902CA258-8335-4E06-9E40-905D121AE439}"/>
                </a:ext>
              </a:extLst>
            </p:cNvPr>
            <p:cNvSpPr txBox="1"/>
            <p:nvPr/>
          </p:nvSpPr>
          <p:spPr>
            <a:xfrm>
              <a:off x="3363219" y="3993912"/>
              <a:ext cx="478016" cy="30777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prstClr val="black"/>
                  </a:solidFill>
                  <a:effectLst/>
                  <a:uLnTx/>
                  <a:uFillTx/>
                  <a:latin typeface="Arial Narrow" panose="020B0606020202030204" pitchFamily="34" charset="0"/>
                </a:rPr>
                <a:t>AAS</a:t>
              </a:r>
            </a:p>
          </p:txBody>
        </p:sp>
        <p:sp>
          <p:nvSpPr>
            <p:cNvPr id="404" name="TextBox 403">
              <a:extLst>
                <a:ext uri="{FF2B5EF4-FFF2-40B4-BE49-F238E27FC236}">
                  <a16:creationId xmlns:a16="http://schemas.microsoft.com/office/drawing/2014/main" id="{5CC91D74-90C1-4A3F-BB6C-B36933FC91DB}"/>
                </a:ext>
              </a:extLst>
            </p:cNvPr>
            <p:cNvSpPr txBox="1"/>
            <p:nvPr/>
          </p:nvSpPr>
          <p:spPr>
            <a:xfrm>
              <a:off x="163730" y="4776186"/>
              <a:ext cx="1127232" cy="30777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400" b="1" i="0" u="none" strike="noStrike" kern="0" cap="none" spc="0" normalizeH="0" baseline="0" noProof="0" dirty="0" err="1">
                  <a:ln>
                    <a:noFill/>
                  </a:ln>
                  <a:solidFill>
                    <a:prstClr val="black"/>
                  </a:solidFill>
                  <a:effectLst/>
                  <a:uLnTx/>
                  <a:uFillTx/>
                  <a:latin typeface="Arial Narrow" panose="020B0606020202030204" pitchFamily="34" charset="0"/>
                </a:rPr>
                <a:t>Nbre</a:t>
              </a:r>
              <a:r>
                <a:rPr kumimoji="0" lang="en-GB" sz="1400" b="1" i="0" u="none" strike="noStrike" kern="0" cap="none" spc="0" normalizeH="0" noProof="0" dirty="0">
                  <a:ln>
                    <a:noFill/>
                  </a:ln>
                  <a:solidFill>
                    <a:prstClr val="black"/>
                  </a:solidFill>
                  <a:effectLst/>
                  <a:uLnTx/>
                  <a:uFillTx/>
                  <a:latin typeface="Arial Narrow" panose="020B0606020202030204" pitchFamily="34" charset="0"/>
                </a:rPr>
                <a:t> à </a:t>
              </a:r>
              <a:r>
                <a:rPr kumimoji="0" lang="en-GB" sz="1400" b="1" i="0" u="none" strike="noStrike" kern="0" cap="none" spc="0" normalizeH="0" noProof="0" dirty="0" err="1">
                  <a:ln>
                    <a:noFill/>
                  </a:ln>
                  <a:solidFill>
                    <a:prstClr val="black"/>
                  </a:solidFill>
                  <a:effectLst/>
                  <a:uLnTx/>
                  <a:uFillTx/>
                  <a:latin typeface="Arial Narrow" panose="020B0606020202030204" pitchFamily="34" charset="0"/>
                </a:rPr>
                <a:t>risque</a:t>
              </a:r>
              <a:endParaRPr kumimoji="0" lang="en-GB" sz="1400" b="1" i="0" u="none" strike="noStrike" kern="0" cap="none" spc="0" normalizeH="0" baseline="0" noProof="0" dirty="0">
                <a:ln>
                  <a:noFill/>
                </a:ln>
                <a:solidFill>
                  <a:prstClr val="black"/>
                </a:solidFill>
                <a:effectLst/>
                <a:uLnTx/>
                <a:uFillTx/>
                <a:latin typeface="Arial Narrow" panose="020B0606020202030204" pitchFamily="34" charset="0"/>
              </a:endParaRPr>
            </a:p>
          </p:txBody>
        </p:sp>
        <p:sp>
          <p:nvSpPr>
            <p:cNvPr id="405" name="TextBox 404">
              <a:extLst>
                <a:ext uri="{FF2B5EF4-FFF2-40B4-BE49-F238E27FC236}">
                  <a16:creationId xmlns:a16="http://schemas.microsoft.com/office/drawing/2014/main" id="{A11ACD3B-29DE-4BA8-9C97-1B201442ED19}"/>
                </a:ext>
              </a:extLst>
            </p:cNvPr>
            <p:cNvSpPr txBox="1"/>
            <p:nvPr/>
          </p:nvSpPr>
          <p:spPr>
            <a:xfrm>
              <a:off x="176552" y="4978549"/>
              <a:ext cx="478016" cy="30777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prstClr val="black"/>
                  </a:solidFill>
                  <a:effectLst/>
                  <a:uLnTx/>
                  <a:uFillTx/>
                  <a:latin typeface="Arial Narrow" panose="020B0606020202030204" pitchFamily="34" charset="0"/>
                </a:rPr>
                <a:t>AAS</a:t>
              </a:r>
            </a:p>
          </p:txBody>
        </p:sp>
        <p:sp>
          <p:nvSpPr>
            <p:cNvPr id="406" name="TextBox 405">
              <a:extLst>
                <a:ext uri="{FF2B5EF4-FFF2-40B4-BE49-F238E27FC236}">
                  <a16:creationId xmlns:a16="http://schemas.microsoft.com/office/drawing/2014/main" id="{576BCE72-4BB7-42AC-A1FD-DA10F2C8D3D8}"/>
                </a:ext>
              </a:extLst>
            </p:cNvPr>
            <p:cNvSpPr txBox="1"/>
            <p:nvPr/>
          </p:nvSpPr>
          <p:spPr>
            <a:xfrm>
              <a:off x="176553" y="5176264"/>
              <a:ext cx="797014" cy="30777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prstClr val="black"/>
                  </a:solidFill>
                  <a:effectLst/>
                  <a:uLnTx/>
                  <a:uFillTx/>
                  <a:latin typeface="Arial Narrow" panose="020B0606020202030204" pitchFamily="34" charset="0"/>
                </a:rPr>
                <a:t>Apixaban</a:t>
              </a:r>
            </a:p>
          </p:txBody>
        </p:sp>
        <p:sp>
          <p:nvSpPr>
            <p:cNvPr id="407" name="TextBox 406">
              <a:extLst>
                <a:ext uri="{FF2B5EF4-FFF2-40B4-BE49-F238E27FC236}">
                  <a16:creationId xmlns:a16="http://schemas.microsoft.com/office/drawing/2014/main" id="{9D86FDDB-DDC3-40F0-AE01-352781F631CB}"/>
                </a:ext>
              </a:extLst>
            </p:cNvPr>
            <p:cNvSpPr txBox="1"/>
            <p:nvPr/>
          </p:nvSpPr>
          <p:spPr>
            <a:xfrm>
              <a:off x="952186" y="4973829"/>
              <a:ext cx="511679" cy="30777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prstClr val="black"/>
                  </a:solidFill>
                  <a:effectLst/>
                  <a:uLnTx/>
                  <a:uFillTx/>
                  <a:latin typeface="Arial Narrow" panose="020B0606020202030204" pitchFamily="34" charset="0"/>
                </a:rPr>
                <a:t>1799</a:t>
              </a:r>
            </a:p>
          </p:txBody>
        </p:sp>
        <p:sp>
          <p:nvSpPr>
            <p:cNvPr id="408" name="TextBox 407">
              <a:extLst>
                <a:ext uri="{FF2B5EF4-FFF2-40B4-BE49-F238E27FC236}">
                  <a16:creationId xmlns:a16="http://schemas.microsoft.com/office/drawing/2014/main" id="{0E1FC32B-DD2F-4D59-92AF-5CD25290FDC6}"/>
                </a:ext>
              </a:extLst>
            </p:cNvPr>
            <p:cNvSpPr txBox="1"/>
            <p:nvPr/>
          </p:nvSpPr>
          <p:spPr>
            <a:xfrm>
              <a:off x="952186" y="5176264"/>
              <a:ext cx="511679" cy="30777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prstClr val="black"/>
                  </a:solidFill>
                  <a:effectLst/>
                  <a:uLnTx/>
                  <a:uFillTx/>
                  <a:latin typeface="Arial Narrow" panose="020B0606020202030204" pitchFamily="34" charset="0"/>
                </a:rPr>
                <a:t>1901</a:t>
              </a:r>
            </a:p>
          </p:txBody>
        </p:sp>
        <p:sp>
          <p:nvSpPr>
            <p:cNvPr id="409" name="TextBox 408">
              <a:extLst>
                <a:ext uri="{FF2B5EF4-FFF2-40B4-BE49-F238E27FC236}">
                  <a16:creationId xmlns:a16="http://schemas.microsoft.com/office/drawing/2014/main" id="{AAE60E15-0C99-4B6F-BF3E-001C8F7D9392}"/>
                </a:ext>
              </a:extLst>
            </p:cNvPr>
            <p:cNvSpPr txBox="1"/>
            <p:nvPr/>
          </p:nvSpPr>
          <p:spPr>
            <a:xfrm>
              <a:off x="1427488" y="4983407"/>
              <a:ext cx="511680" cy="30777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prstClr val="black"/>
                  </a:solidFill>
                  <a:effectLst/>
                  <a:uLnTx/>
                  <a:uFillTx/>
                  <a:latin typeface="Arial Narrow" panose="020B0606020202030204" pitchFamily="34" charset="0"/>
                </a:rPr>
                <a:t>1776</a:t>
              </a:r>
            </a:p>
          </p:txBody>
        </p:sp>
        <p:sp>
          <p:nvSpPr>
            <p:cNvPr id="410" name="TextBox 409">
              <a:extLst>
                <a:ext uri="{FF2B5EF4-FFF2-40B4-BE49-F238E27FC236}">
                  <a16:creationId xmlns:a16="http://schemas.microsoft.com/office/drawing/2014/main" id="{81EE775B-62A7-45EA-AAE1-69BF1430896A}"/>
                </a:ext>
              </a:extLst>
            </p:cNvPr>
            <p:cNvSpPr txBox="1"/>
            <p:nvPr/>
          </p:nvSpPr>
          <p:spPr>
            <a:xfrm>
              <a:off x="1427488" y="5176264"/>
              <a:ext cx="511680" cy="30777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prstClr val="black"/>
                  </a:solidFill>
                  <a:effectLst/>
                  <a:uLnTx/>
                  <a:uFillTx/>
                  <a:latin typeface="Arial Narrow" panose="020B0606020202030204" pitchFamily="34" charset="0"/>
                </a:rPr>
                <a:t>1872</a:t>
              </a:r>
            </a:p>
          </p:txBody>
        </p:sp>
        <p:sp>
          <p:nvSpPr>
            <p:cNvPr id="411" name="TextBox 410">
              <a:extLst>
                <a:ext uri="{FF2B5EF4-FFF2-40B4-BE49-F238E27FC236}">
                  <a16:creationId xmlns:a16="http://schemas.microsoft.com/office/drawing/2014/main" id="{E6444B3E-83F0-4E3A-AB48-10625620C2CA}"/>
                </a:ext>
              </a:extLst>
            </p:cNvPr>
            <p:cNvSpPr txBox="1"/>
            <p:nvPr/>
          </p:nvSpPr>
          <p:spPr>
            <a:xfrm>
              <a:off x="1898856" y="4983407"/>
              <a:ext cx="511680" cy="30777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prstClr val="black"/>
                  </a:solidFill>
                  <a:effectLst/>
                  <a:uLnTx/>
                  <a:uFillTx/>
                  <a:latin typeface="Arial Narrow" panose="020B0606020202030204" pitchFamily="34" charset="0"/>
                </a:rPr>
                <a:t>1654</a:t>
              </a:r>
            </a:p>
          </p:txBody>
        </p:sp>
        <p:sp>
          <p:nvSpPr>
            <p:cNvPr id="412" name="TextBox 411">
              <a:extLst>
                <a:ext uri="{FF2B5EF4-FFF2-40B4-BE49-F238E27FC236}">
                  <a16:creationId xmlns:a16="http://schemas.microsoft.com/office/drawing/2014/main" id="{D4F9AE55-DFD5-4436-8E83-66AEC6E085D3}"/>
                </a:ext>
              </a:extLst>
            </p:cNvPr>
            <p:cNvSpPr txBox="1"/>
            <p:nvPr/>
          </p:nvSpPr>
          <p:spPr>
            <a:xfrm>
              <a:off x="1898856" y="5176264"/>
              <a:ext cx="511680" cy="30777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prstClr val="black"/>
                  </a:solidFill>
                  <a:effectLst/>
                  <a:uLnTx/>
                  <a:uFillTx/>
                  <a:latin typeface="Arial Narrow" panose="020B0606020202030204" pitchFamily="34" charset="0"/>
                </a:rPr>
                <a:t>1748</a:t>
              </a:r>
            </a:p>
          </p:txBody>
        </p:sp>
        <p:sp>
          <p:nvSpPr>
            <p:cNvPr id="413" name="TextBox 412">
              <a:extLst>
                <a:ext uri="{FF2B5EF4-FFF2-40B4-BE49-F238E27FC236}">
                  <a16:creationId xmlns:a16="http://schemas.microsoft.com/office/drawing/2014/main" id="{780DFB9F-9E0B-4C1E-98C8-C4B770059F50}"/>
                </a:ext>
              </a:extLst>
            </p:cNvPr>
            <p:cNvSpPr txBox="1"/>
            <p:nvPr/>
          </p:nvSpPr>
          <p:spPr>
            <a:xfrm>
              <a:off x="2399793" y="4988199"/>
              <a:ext cx="511679" cy="30777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prstClr val="black"/>
                  </a:solidFill>
                  <a:effectLst/>
                  <a:uLnTx/>
                  <a:uFillTx/>
                  <a:latin typeface="Arial Narrow" panose="020B0606020202030204" pitchFamily="34" charset="0"/>
                </a:rPr>
                <a:t>1397</a:t>
              </a:r>
            </a:p>
          </p:txBody>
        </p:sp>
        <p:sp>
          <p:nvSpPr>
            <p:cNvPr id="414" name="TextBox 413">
              <a:extLst>
                <a:ext uri="{FF2B5EF4-FFF2-40B4-BE49-F238E27FC236}">
                  <a16:creationId xmlns:a16="http://schemas.microsoft.com/office/drawing/2014/main" id="{E335CB9A-BF5B-40D6-B818-F8FC21C23E83}"/>
                </a:ext>
              </a:extLst>
            </p:cNvPr>
            <p:cNvSpPr txBox="1"/>
            <p:nvPr/>
          </p:nvSpPr>
          <p:spPr>
            <a:xfrm>
              <a:off x="2399792" y="5176264"/>
              <a:ext cx="511679" cy="30777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prstClr val="black"/>
                  </a:solidFill>
                  <a:effectLst/>
                  <a:uLnTx/>
                  <a:uFillTx/>
                  <a:latin typeface="Arial Narrow" panose="020B0606020202030204" pitchFamily="34" charset="0"/>
                </a:rPr>
                <a:t>1455</a:t>
              </a:r>
            </a:p>
          </p:txBody>
        </p:sp>
        <p:sp>
          <p:nvSpPr>
            <p:cNvPr id="415" name="TextBox 414">
              <a:extLst>
                <a:ext uri="{FF2B5EF4-FFF2-40B4-BE49-F238E27FC236}">
                  <a16:creationId xmlns:a16="http://schemas.microsoft.com/office/drawing/2014/main" id="{F15F6D90-FF24-4568-B2AD-DFDABA70CC4D}"/>
                </a:ext>
              </a:extLst>
            </p:cNvPr>
            <p:cNvSpPr txBox="1"/>
            <p:nvPr/>
          </p:nvSpPr>
          <p:spPr>
            <a:xfrm>
              <a:off x="2850440" y="4973305"/>
              <a:ext cx="511679" cy="30777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prstClr val="black"/>
                  </a:solidFill>
                  <a:effectLst/>
                  <a:uLnTx/>
                  <a:uFillTx/>
                  <a:latin typeface="Arial Narrow" panose="020B0606020202030204" pitchFamily="34" charset="0"/>
                </a:rPr>
                <a:t>1019</a:t>
              </a:r>
            </a:p>
          </p:txBody>
        </p:sp>
        <p:sp>
          <p:nvSpPr>
            <p:cNvPr id="416" name="TextBox 415">
              <a:extLst>
                <a:ext uri="{FF2B5EF4-FFF2-40B4-BE49-F238E27FC236}">
                  <a16:creationId xmlns:a16="http://schemas.microsoft.com/office/drawing/2014/main" id="{69C8A443-FC09-487E-B75E-C9CC425FE0FD}"/>
                </a:ext>
              </a:extLst>
            </p:cNvPr>
            <p:cNvSpPr txBox="1"/>
            <p:nvPr/>
          </p:nvSpPr>
          <p:spPr>
            <a:xfrm>
              <a:off x="2850440" y="5176264"/>
              <a:ext cx="511680" cy="30777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prstClr val="black"/>
                  </a:solidFill>
                  <a:effectLst/>
                  <a:uLnTx/>
                  <a:uFillTx/>
                  <a:latin typeface="Arial Narrow" panose="020B0606020202030204" pitchFamily="34" charset="0"/>
                </a:rPr>
                <a:t>1040</a:t>
              </a:r>
            </a:p>
          </p:txBody>
        </p:sp>
        <p:sp>
          <p:nvSpPr>
            <p:cNvPr id="417" name="TextBox 416">
              <a:extLst>
                <a:ext uri="{FF2B5EF4-FFF2-40B4-BE49-F238E27FC236}">
                  <a16:creationId xmlns:a16="http://schemas.microsoft.com/office/drawing/2014/main" id="{350E433F-0942-425E-AE4F-6B3A9C35B3E6}"/>
                </a:ext>
              </a:extLst>
            </p:cNvPr>
            <p:cNvSpPr txBox="1"/>
            <p:nvPr/>
          </p:nvSpPr>
          <p:spPr>
            <a:xfrm>
              <a:off x="3352163" y="4979062"/>
              <a:ext cx="429926" cy="30777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prstClr val="black"/>
                  </a:solidFill>
                  <a:effectLst/>
                  <a:uLnTx/>
                  <a:uFillTx/>
                  <a:latin typeface="Arial Narrow" panose="020B0606020202030204" pitchFamily="34" charset="0"/>
                </a:rPr>
                <a:t>682</a:t>
              </a:r>
            </a:p>
          </p:txBody>
        </p:sp>
        <p:sp>
          <p:nvSpPr>
            <p:cNvPr id="418" name="TextBox 417">
              <a:extLst>
                <a:ext uri="{FF2B5EF4-FFF2-40B4-BE49-F238E27FC236}">
                  <a16:creationId xmlns:a16="http://schemas.microsoft.com/office/drawing/2014/main" id="{97BA5A43-0B2A-4B3A-BFB1-1B32BF1A5D20}"/>
                </a:ext>
              </a:extLst>
            </p:cNvPr>
            <p:cNvSpPr txBox="1"/>
            <p:nvPr/>
          </p:nvSpPr>
          <p:spPr>
            <a:xfrm>
              <a:off x="3352162" y="5176264"/>
              <a:ext cx="429926" cy="30777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prstClr val="black"/>
                  </a:solidFill>
                  <a:effectLst/>
                  <a:uLnTx/>
                  <a:uFillTx/>
                  <a:latin typeface="Arial Narrow" panose="020B0606020202030204" pitchFamily="34" charset="0"/>
                </a:rPr>
                <a:t>724</a:t>
              </a:r>
            </a:p>
          </p:txBody>
        </p:sp>
        <p:sp>
          <p:nvSpPr>
            <p:cNvPr id="419" name="TextBox 418">
              <a:extLst>
                <a:ext uri="{FF2B5EF4-FFF2-40B4-BE49-F238E27FC236}">
                  <a16:creationId xmlns:a16="http://schemas.microsoft.com/office/drawing/2014/main" id="{BE4D78FC-12AC-48DC-8CF6-EF492F04B37C}"/>
                </a:ext>
              </a:extLst>
            </p:cNvPr>
            <p:cNvSpPr txBox="1"/>
            <p:nvPr/>
          </p:nvSpPr>
          <p:spPr>
            <a:xfrm>
              <a:off x="3834298" y="4978312"/>
              <a:ext cx="429926" cy="30777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prstClr val="black"/>
                  </a:solidFill>
                  <a:effectLst/>
                  <a:uLnTx/>
                  <a:uFillTx/>
                  <a:latin typeface="Arial Narrow" panose="020B0606020202030204" pitchFamily="34" charset="0"/>
                </a:rPr>
                <a:t>407</a:t>
              </a:r>
            </a:p>
          </p:txBody>
        </p:sp>
        <p:sp>
          <p:nvSpPr>
            <p:cNvPr id="420" name="TextBox 419">
              <a:extLst>
                <a:ext uri="{FF2B5EF4-FFF2-40B4-BE49-F238E27FC236}">
                  <a16:creationId xmlns:a16="http://schemas.microsoft.com/office/drawing/2014/main" id="{B88EC2E9-C7A1-4F41-8089-15CD806CFDF2}"/>
                </a:ext>
              </a:extLst>
            </p:cNvPr>
            <p:cNvSpPr txBox="1"/>
            <p:nvPr/>
          </p:nvSpPr>
          <p:spPr>
            <a:xfrm>
              <a:off x="3834299" y="5176264"/>
              <a:ext cx="429926" cy="30777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prstClr val="black"/>
                  </a:solidFill>
                  <a:effectLst/>
                  <a:uLnTx/>
                  <a:uFillTx/>
                  <a:latin typeface="Arial Narrow" panose="020B0606020202030204" pitchFamily="34" charset="0"/>
                </a:rPr>
                <a:t>424</a:t>
              </a:r>
            </a:p>
          </p:txBody>
        </p:sp>
        <p:sp>
          <p:nvSpPr>
            <p:cNvPr id="421" name="Freeform 99">
              <a:extLst>
                <a:ext uri="{FF2B5EF4-FFF2-40B4-BE49-F238E27FC236}">
                  <a16:creationId xmlns:a16="http://schemas.microsoft.com/office/drawing/2014/main" id="{77850BE8-E4BF-49AC-8294-0FF299FF528F}"/>
                </a:ext>
              </a:extLst>
            </p:cNvPr>
            <p:cNvSpPr/>
            <p:nvPr/>
          </p:nvSpPr>
          <p:spPr bwMode="auto">
            <a:xfrm>
              <a:off x="5682079" y="2045810"/>
              <a:ext cx="2947181" cy="2250831"/>
            </a:xfrm>
            <a:custGeom>
              <a:avLst/>
              <a:gdLst>
                <a:gd name="connsiteX0" fmla="*/ 0 w 2947181"/>
                <a:gd name="connsiteY0" fmla="*/ 0 h 2250831"/>
                <a:gd name="connsiteX1" fmla="*/ 0 w 2947181"/>
                <a:gd name="connsiteY1" fmla="*/ 2250831 h 2250831"/>
                <a:gd name="connsiteX2" fmla="*/ 2947181 w 2947181"/>
                <a:gd name="connsiteY2" fmla="*/ 2250831 h 2250831"/>
              </a:gdLst>
              <a:ahLst/>
              <a:cxnLst>
                <a:cxn ang="0">
                  <a:pos x="connsiteX0" y="connsiteY0"/>
                </a:cxn>
                <a:cxn ang="0">
                  <a:pos x="connsiteX1" y="connsiteY1"/>
                </a:cxn>
                <a:cxn ang="0">
                  <a:pos x="connsiteX2" y="connsiteY2"/>
                </a:cxn>
              </a:cxnLst>
              <a:rect l="l" t="t" r="r" b="b"/>
              <a:pathLst>
                <a:path w="2947181" h="2250831">
                  <a:moveTo>
                    <a:pt x="0" y="0"/>
                  </a:moveTo>
                  <a:lnTo>
                    <a:pt x="0" y="2250831"/>
                  </a:lnTo>
                  <a:lnTo>
                    <a:pt x="2947181" y="2250831"/>
                  </a:lnTo>
                </a:path>
              </a:pathLst>
            </a:custGeom>
            <a:noFill/>
            <a:ln w="28575" cap="flat" cmpd="sng" algn="ctr">
              <a:solidFill>
                <a:sysClr val="windowText" lastClr="000000"/>
              </a:solidFill>
              <a:prstDash val="solid"/>
              <a:roun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noProof="0" dirty="0">
                <a:ln>
                  <a:noFill/>
                </a:ln>
                <a:solidFill>
                  <a:prstClr val="black"/>
                </a:solidFill>
                <a:effectLst/>
                <a:uLnTx/>
                <a:uFillTx/>
                <a:latin typeface="Arial Narrow" panose="020B0606020202030204" pitchFamily="34" charset="0"/>
              </a:endParaRPr>
            </a:p>
          </p:txBody>
        </p:sp>
        <p:sp>
          <p:nvSpPr>
            <p:cNvPr id="422" name="Freeform 100">
              <a:extLst>
                <a:ext uri="{FF2B5EF4-FFF2-40B4-BE49-F238E27FC236}">
                  <a16:creationId xmlns:a16="http://schemas.microsoft.com/office/drawing/2014/main" id="{6CD51B3A-3A2E-42CB-9DF3-3814E2EFA86E}"/>
                </a:ext>
              </a:extLst>
            </p:cNvPr>
            <p:cNvSpPr/>
            <p:nvPr/>
          </p:nvSpPr>
          <p:spPr bwMode="auto">
            <a:xfrm>
              <a:off x="8563557" y="4295602"/>
              <a:ext cx="45719" cy="68463"/>
            </a:xfrm>
            <a:custGeom>
              <a:avLst/>
              <a:gdLst>
                <a:gd name="connsiteX0" fmla="*/ 0 w 0"/>
                <a:gd name="connsiteY0" fmla="*/ 0 h 140277"/>
                <a:gd name="connsiteX1" fmla="*/ 0 w 0"/>
                <a:gd name="connsiteY1" fmla="*/ 140277 h 140277"/>
              </a:gdLst>
              <a:ahLst/>
              <a:cxnLst>
                <a:cxn ang="0">
                  <a:pos x="connsiteX0" y="connsiteY0"/>
                </a:cxn>
                <a:cxn ang="0">
                  <a:pos x="connsiteX1" y="connsiteY1"/>
                </a:cxn>
              </a:cxnLst>
              <a:rect l="l" t="t" r="r" b="b"/>
              <a:pathLst>
                <a:path h="140277">
                  <a:moveTo>
                    <a:pt x="0" y="0"/>
                  </a:moveTo>
                  <a:lnTo>
                    <a:pt x="0" y="140277"/>
                  </a:lnTo>
                </a:path>
              </a:pathLst>
            </a:custGeom>
            <a:noFill/>
            <a:ln w="28575" cap="flat" cmpd="sng" algn="ctr">
              <a:solidFill>
                <a:sysClr val="windowText" lastClr="000000"/>
              </a:solidFill>
              <a:prstDash val="solid"/>
              <a:roun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noProof="0" dirty="0">
                <a:ln>
                  <a:noFill/>
                </a:ln>
                <a:solidFill>
                  <a:prstClr val="black"/>
                </a:solidFill>
                <a:effectLst/>
                <a:uLnTx/>
                <a:uFillTx/>
                <a:latin typeface="Arial Narrow" panose="020B0606020202030204" pitchFamily="34" charset="0"/>
              </a:endParaRPr>
            </a:p>
          </p:txBody>
        </p:sp>
        <p:sp>
          <p:nvSpPr>
            <p:cNvPr id="423" name="Freeform 101">
              <a:extLst>
                <a:ext uri="{FF2B5EF4-FFF2-40B4-BE49-F238E27FC236}">
                  <a16:creationId xmlns:a16="http://schemas.microsoft.com/office/drawing/2014/main" id="{824AECD5-78B4-4DFC-AE0C-589D9FF7C701}"/>
                </a:ext>
              </a:extLst>
            </p:cNvPr>
            <p:cNvSpPr/>
            <p:nvPr/>
          </p:nvSpPr>
          <p:spPr bwMode="auto">
            <a:xfrm>
              <a:off x="8095966" y="4295602"/>
              <a:ext cx="45719" cy="68463"/>
            </a:xfrm>
            <a:custGeom>
              <a:avLst/>
              <a:gdLst>
                <a:gd name="connsiteX0" fmla="*/ 0 w 0"/>
                <a:gd name="connsiteY0" fmla="*/ 0 h 140277"/>
                <a:gd name="connsiteX1" fmla="*/ 0 w 0"/>
                <a:gd name="connsiteY1" fmla="*/ 140277 h 140277"/>
              </a:gdLst>
              <a:ahLst/>
              <a:cxnLst>
                <a:cxn ang="0">
                  <a:pos x="connsiteX0" y="connsiteY0"/>
                </a:cxn>
                <a:cxn ang="0">
                  <a:pos x="connsiteX1" y="connsiteY1"/>
                </a:cxn>
              </a:cxnLst>
              <a:rect l="l" t="t" r="r" b="b"/>
              <a:pathLst>
                <a:path h="140277">
                  <a:moveTo>
                    <a:pt x="0" y="0"/>
                  </a:moveTo>
                  <a:lnTo>
                    <a:pt x="0" y="140277"/>
                  </a:lnTo>
                </a:path>
              </a:pathLst>
            </a:custGeom>
            <a:noFill/>
            <a:ln w="28575" cap="flat" cmpd="sng" algn="ctr">
              <a:solidFill>
                <a:sysClr val="windowText" lastClr="000000"/>
              </a:solidFill>
              <a:prstDash val="solid"/>
              <a:roun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noProof="0" dirty="0">
                <a:ln>
                  <a:noFill/>
                </a:ln>
                <a:solidFill>
                  <a:prstClr val="black"/>
                </a:solidFill>
                <a:effectLst/>
                <a:uLnTx/>
                <a:uFillTx/>
                <a:latin typeface="Arial Narrow" panose="020B0606020202030204" pitchFamily="34" charset="0"/>
              </a:endParaRPr>
            </a:p>
          </p:txBody>
        </p:sp>
        <p:sp>
          <p:nvSpPr>
            <p:cNvPr id="424" name="Freeform 102">
              <a:extLst>
                <a:ext uri="{FF2B5EF4-FFF2-40B4-BE49-F238E27FC236}">
                  <a16:creationId xmlns:a16="http://schemas.microsoft.com/office/drawing/2014/main" id="{E192790D-C4C9-49E9-9DC6-82A6E682BFE2}"/>
                </a:ext>
              </a:extLst>
            </p:cNvPr>
            <p:cNvSpPr/>
            <p:nvPr/>
          </p:nvSpPr>
          <p:spPr bwMode="auto">
            <a:xfrm>
              <a:off x="7623180" y="4295602"/>
              <a:ext cx="45719" cy="68463"/>
            </a:xfrm>
            <a:custGeom>
              <a:avLst/>
              <a:gdLst>
                <a:gd name="connsiteX0" fmla="*/ 0 w 0"/>
                <a:gd name="connsiteY0" fmla="*/ 0 h 140277"/>
                <a:gd name="connsiteX1" fmla="*/ 0 w 0"/>
                <a:gd name="connsiteY1" fmla="*/ 140277 h 140277"/>
              </a:gdLst>
              <a:ahLst/>
              <a:cxnLst>
                <a:cxn ang="0">
                  <a:pos x="connsiteX0" y="connsiteY0"/>
                </a:cxn>
                <a:cxn ang="0">
                  <a:pos x="connsiteX1" y="connsiteY1"/>
                </a:cxn>
              </a:cxnLst>
              <a:rect l="l" t="t" r="r" b="b"/>
              <a:pathLst>
                <a:path h="140277">
                  <a:moveTo>
                    <a:pt x="0" y="0"/>
                  </a:moveTo>
                  <a:lnTo>
                    <a:pt x="0" y="140277"/>
                  </a:lnTo>
                </a:path>
              </a:pathLst>
            </a:custGeom>
            <a:noFill/>
            <a:ln w="28575" cap="flat" cmpd="sng" algn="ctr">
              <a:solidFill>
                <a:sysClr val="windowText" lastClr="000000"/>
              </a:solidFill>
              <a:prstDash val="solid"/>
              <a:roun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noProof="0" dirty="0">
                <a:ln>
                  <a:noFill/>
                </a:ln>
                <a:solidFill>
                  <a:prstClr val="black"/>
                </a:solidFill>
                <a:effectLst/>
                <a:uLnTx/>
                <a:uFillTx/>
                <a:latin typeface="Arial Narrow" panose="020B0606020202030204" pitchFamily="34" charset="0"/>
              </a:endParaRPr>
            </a:p>
          </p:txBody>
        </p:sp>
        <p:sp>
          <p:nvSpPr>
            <p:cNvPr id="425" name="Freeform 103">
              <a:extLst>
                <a:ext uri="{FF2B5EF4-FFF2-40B4-BE49-F238E27FC236}">
                  <a16:creationId xmlns:a16="http://schemas.microsoft.com/office/drawing/2014/main" id="{957C9DB0-7B0B-45DE-A0E5-9916F3F31B32}"/>
                </a:ext>
              </a:extLst>
            </p:cNvPr>
            <p:cNvSpPr/>
            <p:nvPr/>
          </p:nvSpPr>
          <p:spPr bwMode="auto">
            <a:xfrm>
              <a:off x="7150394" y="4295602"/>
              <a:ext cx="45719" cy="68463"/>
            </a:xfrm>
            <a:custGeom>
              <a:avLst/>
              <a:gdLst>
                <a:gd name="connsiteX0" fmla="*/ 0 w 0"/>
                <a:gd name="connsiteY0" fmla="*/ 0 h 140277"/>
                <a:gd name="connsiteX1" fmla="*/ 0 w 0"/>
                <a:gd name="connsiteY1" fmla="*/ 140277 h 140277"/>
              </a:gdLst>
              <a:ahLst/>
              <a:cxnLst>
                <a:cxn ang="0">
                  <a:pos x="connsiteX0" y="connsiteY0"/>
                </a:cxn>
                <a:cxn ang="0">
                  <a:pos x="connsiteX1" y="connsiteY1"/>
                </a:cxn>
              </a:cxnLst>
              <a:rect l="l" t="t" r="r" b="b"/>
              <a:pathLst>
                <a:path h="140277">
                  <a:moveTo>
                    <a:pt x="0" y="0"/>
                  </a:moveTo>
                  <a:lnTo>
                    <a:pt x="0" y="140277"/>
                  </a:lnTo>
                </a:path>
              </a:pathLst>
            </a:custGeom>
            <a:noFill/>
            <a:ln w="28575" cap="flat" cmpd="sng" algn="ctr">
              <a:solidFill>
                <a:sysClr val="windowText" lastClr="000000"/>
              </a:solidFill>
              <a:prstDash val="solid"/>
              <a:roun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noProof="0" dirty="0">
                <a:ln>
                  <a:noFill/>
                </a:ln>
                <a:solidFill>
                  <a:prstClr val="black"/>
                </a:solidFill>
                <a:effectLst/>
                <a:uLnTx/>
                <a:uFillTx/>
                <a:latin typeface="Arial Narrow" panose="020B0606020202030204" pitchFamily="34" charset="0"/>
              </a:endParaRPr>
            </a:p>
          </p:txBody>
        </p:sp>
        <p:sp>
          <p:nvSpPr>
            <p:cNvPr id="426" name="Freeform 104">
              <a:extLst>
                <a:ext uri="{FF2B5EF4-FFF2-40B4-BE49-F238E27FC236}">
                  <a16:creationId xmlns:a16="http://schemas.microsoft.com/office/drawing/2014/main" id="{32E15D8D-16A5-4C5A-8604-F93EB21240D2}"/>
                </a:ext>
              </a:extLst>
            </p:cNvPr>
            <p:cNvSpPr/>
            <p:nvPr/>
          </p:nvSpPr>
          <p:spPr bwMode="auto">
            <a:xfrm>
              <a:off x="6677608" y="4295602"/>
              <a:ext cx="45719" cy="68463"/>
            </a:xfrm>
            <a:custGeom>
              <a:avLst/>
              <a:gdLst>
                <a:gd name="connsiteX0" fmla="*/ 0 w 0"/>
                <a:gd name="connsiteY0" fmla="*/ 0 h 140277"/>
                <a:gd name="connsiteX1" fmla="*/ 0 w 0"/>
                <a:gd name="connsiteY1" fmla="*/ 140277 h 140277"/>
              </a:gdLst>
              <a:ahLst/>
              <a:cxnLst>
                <a:cxn ang="0">
                  <a:pos x="connsiteX0" y="connsiteY0"/>
                </a:cxn>
                <a:cxn ang="0">
                  <a:pos x="connsiteX1" y="connsiteY1"/>
                </a:cxn>
              </a:cxnLst>
              <a:rect l="l" t="t" r="r" b="b"/>
              <a:pathLst>
                <a:path h="140277">
                  <a:moveTo>
                    <a:pt x="0" y="0"/>
                  </a:moveTo>
                  <a:lnTo>
                    <a:pt x="0" y="140277"/>
                  </a:lnTo>
                </a:path>
              </a:pathLst>
            </a:custGeom>
            <a:noFill/>
            <a:ln w="28575" cap="flat" cmpd="sng" algn="ctr">
              <a:solidFill>
                <a:sysClr val="windowText" lastClr="000000"/>
              </a:solidFill>
              <a:prstDash val="solid"/>
              <a:roun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noProof="0" dirty="0">
                <a:ln>
                  <a:noFill/>
                </a:ln>
                <a:solidFill>
                  <a:prstClr val="black"/>
                </a:solidFill>
                <a:effectLst/>
                <a:uLnTx/>
                <a:uFillTx/>
                <a:latin typeface="Arial Narrow" panose="020B0606020202030204" pitchFamily="34" charset="0"/>
              </a:endParaRPr>
            </a:p>
          </p:txBody>
        </p:sp>
        <p:sp>
          <p:nvSpPr>
            <p:cNvPr id="427" name="Freeform 105">
              <a:extLst>
                <a:ext uri="{FF2B5EF4-FFF2-40B4-BE49-F238E27FC236}">
                  <a16:creationId xmlns:a16="http://schemas.microsoft.com/office/drawing/2014/main" id="{E45AB795-C2D6-49C2-ACA6-E2ABA179B5CA}"/>
                </a:ext>
              </a:extLst>
            </p:cNvPr>
            <p:cNvSpPr/>
            <p:nvPr/>
          </p:nvSpPr>
          <p:spPr bwMode="auto">
            <a:xfrm>
              <a:off x="6204822" y="4295602"/>
              <a:ext cx="45719" cy="68463"/>
            </a:xfrm>
            <a:custGeom>
              <a:avLst/>
              <a:gdLst>
                <a:gd name="connsiteX0" fmla="*/ 0 w 0"/>
                <a:gd name="connsiteY0" fmla="*/ 0 h 140277"/>
                <a:gd name="connsiteX1" fmla="*/ 0 w 0"/>
                <a:gd name="connsiteY1" fmla="*/ 140277 h 140277"/>
              </a:gdLst>
              <a:ahLst/>
              <a:cxnLst>
                <a:cxn ang="0">
                  <a:pos x="connsiteX0" y="connsiteY0"/>
                </a:cxn>
                <a:cxn ang="0">
                  <a:pos x="connsiteX1" y="connsiteY1"/>
                </a:cxn>
              </a:cxnLst>
              <a:rect l="l" t="t" r="r" b="b"/>
              <a:pathLst>
                <a:path h="140277">
                  <a:moveTo>
                    <a:pt x="0" y="0"/>
                  </a:moveTo>
                  <a:lnTo>
                    <a:pt x="0" y="140277"/>
                  </a:lnTo>
                </a:path>
              </a:pathLst>
            </a:custGeom>
            <a:noFill/>
            <a:ln w="28575" cap="flat" cmpd="sng" algn="ctr">
              <a:solidFill>
                <a:sysClr val="windowText" lastClr="000000"/>
              </a:solidFill>
              <a:prstDash val="solid"/>
              <a:roun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noProof="0" dirty="0">
                <a:ln>
                  <a:noFill/>
                </a:ln>
                <a:solidFill>
                  <a:prstClr val="black"/>
                </a:solidFill>
                <a:effectLst/>
                <a:uLnTx/>
                <a:uFillTx/>
                <a:latin typeface="Arial Narrow" panose="020B0606020202030204" pitchFamily="34" charset="0"/>
              </a:endParaRPr>
            </a:p>
          </p:txBody>
        </p:sp>
        <p:sp>
          <p:nvSpPr>
            <p:cNvPr id="428" name="Freeform 106">
              <a:extLst>
                <a:ext uri="{FF2B5EF4-FFF2-40B4-BE49-F238E27FC236}">
                  <a16:creationId xmlns:a16="http://schemas.microsoft.com/office/drawing/2014/main" id="{31E36F69-D288-4B37-AD94-52E00F0F10FA}"/>
                </a:ext>
              </a:extLst>
            </p:cNvPr>
            <p:cNvSpPr/>
            <p:nvPr/>
          </p:nvSpPr>
          <p:spPr bwMode="auto">
            <a:xfrm>
              <a:off x="5732036" y="4295602"/>
              <a:ext cx="45719" cy="68463"/>
            </a:xfrm>
            <a:custGeom>
              <a:avLst/>
              <a:gdLst>
                <a:gd name="connsiteX0" fmla="*/ 0 w 0"/>
                <a:gd name="connsiteY0" fmla="*/ 0 h 140277"/>
                <a:gd name="connsiteX1" fmla="*/ 0 w 0"/>
                <a:gd name="connsiteY1" fmla="*/ 140277 h 140277"/>
              </a:gdLst>
              <a:ahLst/>
              <a:cxnLst>
                <a:cxn ang="0">
                  <a:pos x="connsiteX0" y="connsiteY0"/>
                </a:cxn>
                <a:cxn ang="0">
                  <a:pos x="connsiteX1" y="connsiteY1"/>
                </a:cxn>
              </a:cxnLst>
              <a:rect l="l" t="t" r="r" b="b"/>
              <a:pathLst>
                <a:path h="140277">
                  <a:moveTo>
                    <a:pt x="0" y="0"/>
                  </a:moveTo>
                  <a:lnTo>
                    <a:pt x="0" y="140277"/>
                  </a:lnTo>
                </a:path>
              </a:pathLst>
            </a:custGeom>
            <a:noFill/>
            <a:ln w="28575" cap="flat" cmpd="sng" algn="ctr">
              <a:solidFill>
                <a:sysClr val="windowText" lastClr="000000"/>
              </a:solidFill>
              <a:prstDash val="solid"/>
              <a:roun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noProof="0" dirty="0">
                <a:ln>
                  <a:noFill/>
                </a:ln>
                <a:solidFill>
                  <a:prstClr val="black"/>
                </a:solidFill>
                <a:effectLst/>
                <a:uLnTx/>
                <a:uFillTx/>
                <a:latin typeface="Arial Narrow" panose="020B0606020202030204" pitchFamily="34" charset="0"/>
              </a:endParaRPr>
            </a:p>
          </p:txBody>
        </p:sp>
        <p:sp>
          <p:nvSpPr>
            <p:cNvPr id="429" name="Freeform 107">
              <a:extLst>
                <a:ext uri="{FF2B5EF4-FFF2-40B4-BE49-F238E27FC236}">
                  <a16:creationId xmlns:a16="http://schemas.microsoft.com/office/drawing/2014/main" id="{37FEE212-F8C5-4E32-BF16-41CC26E6856B}"/>
                </a:ext>
              </a:extLst>
            </p:cNvPr>
            <p:cNvSpPr/>
            <p:nvPr/>
          </p:nvSpPr>
          <p:spPr bwMode="auto">
            <a:xfrm rot="5400000">
              <a:off x="5624988" y="4219423"/>
              <a:ext cx="45719" cy="68463"/>
            </a:xfrm>
            <a:custGeom>
              <a:avLst/>
              <a:gdLst>
                <a:gd name="connsiteX0" fmla="*/ 0 w 0"/>
                <a:gd name="connsiteY0" fmla="*/ 0 h 140277"/>
                <a:gd name="connsiteX1" fmla="*/ 0 w 0"/>
                <a:gd name="connsiteY1" fmla="*/ 140277 h 140277"/>
              </a:gdLst>
              <a:ahLst/>
              <a:cxnLst>
                <a:cxn ang="0">
                  <a:pos x="connsiteX0" y="connsiteY0"/>
                </a:cxn>
                <a:cxn ang="0">
                  <a:pos x="connsiteX1" y="connsiteY1"/>
                </a:cxn>
              </a:cxnLst>
              <a:rect l="l" t="t" r="r" b="b"/>
              <a:pathLst>
                <a:path h="140277">
                  <a:moveTo>
                    <a:pt x="0" y="0"/>
                  </a:moveTo>
                  <a:lnTo>
                    <a:pt x="0" y="140277"/>
                  </a:lnTo>
                </a:path>
              </a:pathLst>
            </a:custGeom>
            <a:noFill/>
            <a:ln w="28575" cap="flat" cmpd="sng" algn="ctr">
              <a:solidFill>
                <a:sysClr val="windowText" lastClr="000000"/>
              </a:solidFill>
              <a:prstDash val="solid"/>
              <a:roun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noProof="0" dirty="0">
                <a:ln>
                  <a:noFill/>
                </a:ln>
                <a:solidFill>
                  <a:prstClr val="black"/>
                </a:solidFill>
                <a:effectLst/>
                <a:uLnTx/>
                <a:uFillTx/>
                <a:latin typeface="Arial Narrow" panose="020B0606020202030204" pitchFamily="34" charset="0"/>
              </a:endParaRPr>
            </a:p>
          </p:txBody>
        </p:sp>
        <p:sp>
          <p:nvSpPr>
            <p:cNvPr id="430" name="Freeform 108">
              <a:extLst>
                <a:ext uri="{FF2B5EF4-FFF2-40B4-BE49-F238E27FC236}">
                  <a16:creationId xmlns:a16="http://schemas.microsoft.com/office/drawing/2014/main" id="{DB05A114-60E0-4EB5-972D-E198C7A9040D}"/>
                </a:ext>
              </a:extLst>
            </p:cNvPr>
            <p:cNvSpPr/>
            <p:nvPr/>
          </p:nvSpPr>
          <p:spPr bwMode="auto">
            <a:xfrm rot="5400000">
              <a:off x="5624988" y="3952960"/>
              <a:ext cx="45719" cy="68463"/>
            </a:xfrm>
            <a:custGeom>
              <a:avLst/>
              <a:gdLst>
                <a:gd name="connsiteX0" fmla="*/ 0 w 0"/>
                <a:gd name="connsiteY0" fmla="*/ 0 h 140277"/>
                <a:gd name="connsiteX1" fmla="*/ 0 w 0"/>
                <a:gd name="connsiteY1" fmla="*/ 140277 h 140277"/>
              </a:gdLst>
              <a:ahLst/>
              <a:cxnLst>
                <a:cxn ang="0">
                  <a:pos x="connsiteX0" y="connsiteY0"/>
                </a:cxn>
                <a:cxn ang="0">
                  <a:pos x="connsiteX1" y="connsiteY1"/>
                </a:cxn>
              </a:cxnLst>
              <a:rect l="l" t="t" r="r" b="b"/>
              <a:pathLst>
                <a:path h="140277">
                  <a:moveTo>
                    <a:pt x="0" y="0"/>
                  </a:moveTo>
                  <a:lnTo>
                    <a:pt x="0" y="140277"/>
                  </a:lnTo>
                </a:path>
              </a:pathLst>
            </a:custGeom>
            <a:noFill/>
            <a:ln w="28575" cap="flat" cmpd="sng" algn="ctr">
              <a:solidFill>
                <a:sysClr val="windowText" lastClr="000000"/>
              </a:solidFill>
              <a:prstDash val="solid"/>
              <a:roun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noProof="0" dirty="0">
                <a:ln>
                  <a:noFill/>
                </a:ln>
                <a:solidFill>
                  <a:prstClr val="black"/>
                </a:solidFill>
                <a:effectLst/>
                <a:uLnTx/>
                <a:uFillTx/>
                <a:latin typeface="Arial Narrow" panose="020B0606020202030204" pitchFamily="34" charset="0"/>
              </a:endParaRPr>
            </a:p>
          </p:txBody>
        </p:sp>
        <p:sp>
          <p:nvSpPr>
            <p:cNvPr id="431" name="Freeform 109">
              <a:extLst>
                <a:ext uri="{FF2B5EF4-FFF2-40B4-BE49-F238E27FC236}">
                  <a16:creationId xmlns:a16="http://schemas.microsoft.com/office/drawing/2014/main" id="{67B421C7-4D3F-49D0-949A-98219C542D6B}"/>
                </a:ext>
              </a:extLst>
            </p:cNvPr>
            <p:cNvSpPr/>
            <p:nvPr/>
          </p:nvSpPr>
          <p:spPr bwMode="auto">
            <a:xfrm rot="5400000">
              <a:off x="5624988" y="3686496"/>
              <a:ext cx="45719" cy="68463"/>
            </a:xfrm>
            <a:custGeom>
              <a:avLst/>
              <a:gdLst>
                <a:gd name="connsiteX0" fmla="*/ 0 w 0"/>
                <a:gd name="connsiteY0" fmla="*/ 0 h 140277"/>
                <a:gd name="connsiteX1" fmla="*/ 0 w 0"/>
                <a:gd name="connsiteY1" fmla="*/ 140277 h 140277"/>
              </a:gdLst>
              <a:ahLst/>
              <a:cxnLst>
                <a:cxn ang="0">
                  <a:pos x="connsiteX0" y="connsiteY0"/>
                </a:cxn>
                <a:cxn ang="0">
                  <a:pos x="connsiteX1" y="connsiteY1"/>
                </a:cxn>
              </a:cxnLst>
              <a:rect l="l" t="t" r="r" b="b"/>
              <a:pathLst>
                <a:path h="140277">
                  <a:moveTo>
                    <a:pt x="0" y="0"/>
                  </a:moveTo>
                  <a:lnTo>
                    <a:pt x="0" y="140277"/>
                  </a:lnTo>
                </a:path>
              </a:pathLst>
            </a:custGeom>
            <a:noFill/>
            <a:ln w="28575" cap="flat" cmpd="sng" algn="ctr">
              <a:solidFill>
                <a:sysClr val="windowText" lastClr="000000"/>
              </a:solidFill>
              <a:prstDash val="solid"/>
              <a:roun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noProof="0" dirty="0">
                <a:ln>
                  <a:noFill/>
                </a:ln>
                <a:solidFill>
                  <a:prstClr val="black"/>
                </a:solidFill>
                <a:effectLst/>
                <a:uLnTx/>
                <a:uFillTx/>
                <a:latin typeface="Arial Narrow" panose="020B0606020202030204" pitchFamily="34" charset="0"/>
              </a:endParaRPr>
            </a:p>
          </p:txBody>
        </p:sp>
        <p:sp>
          <p:nvSpPr>
            <p:cNvPr id="432" name="Freeform 110">
              <a:extLst>
                <a:ext uri="{FF2B5EF4-FFF2-40B4-BE49-F238E27FC236}">
                  <a16:creationId xmlns:a16="http://schemas.microsoft.com/office/drawing/2014/main" id="{5993A318-A1F3-4B24-9DDE-C4111DAC26C3}"/>
                </a:ext>
              </a:extLst>
            </p:cNvPr>
            <p:cNvSpPr/>
            <p:nvPr/>
          </p:nvSpPr>
          <p:spPr bwMode="auto">
            <a:xfrm rot="5400000">
              <a:off x="5624988" y="3420032"/>
              <a:ext cx="45719" cy="68463"/>
            </a:xfrm>
            <a:custGeom>
              <a:avLst/>
              <a:gdLst>
                <a:gd name="connsiteX0" fmla="*/ 0 w 0"/>
                <a:gd name="connsiteY0" fmla="*/ 0 h 140277"/>
                <a:gd name="connsiteX1" fmla="*/ 0 w 0"/>
                <a:gd name="connsiteY1" fmla="*/ 140277 h 140277"/>
              </a:gdLst>
              <a:ahLst/>
              <a:cxnLst>
                <a:cxn ang="0">
                  <a:pos x="connsiteX0" y="connsiteY0"/>
                </a:cxn>
                <a:cxn ang="0">
                  <a:pos x="connsiteX1" y="connsiteY1"/>
                </a:cxn>
              </a:cxnLst>
              <a:rect l="l" t="t" r="r" b="b"/>
              <a:pathLst>
                <a:path h="140277">
                  <a:moveTo>
                    <a:pt x="0" y="0"/>
                  </a:moveTo>
                  <a:lnTo>
                    <a:pt x="0" y="140277"/>
                  </a:lnTo>
                </a:path>
              </a:pathLst>
            </a:custGeom>
            <a:noFill/>
            <a:ln w="28575" cap="flat" cmpd="sng" algn="ctr">
              <a:solidFill>
                <a:sysClr val="windowText" lastClr="000000"/>
              </a:solidFill>
              <a:prstDash val="solid"/>
              <a:roun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noProof="0" dirty="0">
                <a:ln>
                  <a:noFill/>
                </a:ln>
                <a:solidFill>
                  <a:prstClr val="black"/>
                </a:solidFill>
                <a:effectLst/>
                <a:uLnTx/>
                <a:uFillTx/>
                <a:latin typeface="Arial Narrow" panose="020B0606020202030204" pitchFamily="34" charset="0"/>
              </a:endParaRPr>
            </a:p>
          </p:txBody>
        </p:sp>
        <p:sp>
          <p:nvSpPr>
            <p:cNvPr id="433" name="Freeform 111">
              <a:extLst>
                <a:ext uri="{FF2B5EF4-FFF2-40B4-BE49-F238E27FC236}">
                  <a16:creationId xmlns:a16="http://schemas.microsoft.com/office/drawing/2014/main" id="{6DCF2444-8851-4ED5-883E-82B371899E20}"/>
                </a:ext>
              </a:extLst>
            </p:cNvPr>
            <p:cNvSpPr/>
            <p:nvPr/>
          </p:nvSpPr>
          <p:spPr bwMode="auto">
            <a:xfrm rot="5400000">
              <a:off x="5624988" y="3153568"/>
              <a:ext cx="45719" cy="68463"/>
            </a:xfrm>
            <a:custGeom>
              <a:avLst/>
              <a:gdLst>
                <a:gd name="connsiteX0" fmla="*/ 0 w 0"/>
                <a:gd name="connsiteY0" fmla="*/ 0 h 140277"/>
                <a:gd name="connsiteX1" fmla="*/ 0 w 0"/>
                <a:gd name="connsiteY1" fmla="*/ 140277 h 140277"/>
              </a:gdLst>
              <a:ahLst/>
              <a:cxnLst>
                <a:cxn ang="0">
                  <a:pos x="connsiteX0" y="connsiteY0"/>
                </a:cxn>
                <a:cxn ang="0">
                  <a:pos x="connsiteX1" y="connsiteY1"/>
                </a:cxn>
              </a:cxnLst>
              <a:rect l="l" t="t" r="r" b="b"/>
              <a:pathLst>
                <a:path h="140277">
                  <a:moveTo>
                    <a:pt x="0" y="0"/>
                  </a:moveTo>
                  <a:lnTo>
                    <a:pt x="0" y="140277"/>
                  </a:lnTo>
                </a:path>
              </a:pathLst>
            </a:custGeom>
            <a:noFill/>
            <a:ln w="28575" cap="flat" cmpd="sng" algn="ctr">
              <a:solidFill>
                <a:sysClr val="windowText" lastClr="000000"/>
              </a:solidFill>
              <a:prstDash val="solid"/>
              <a:roun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noProof="0" dirty="0">
                <a:ln>
                  <a:noFill/>
                </a:ln>
                <a:solidFill>
                  <a:prstClr val="black"/>
                </a:solidFill>
                <a:effectLst/>
                <a:uLnTx/>
                <a:uFillTx/>
                <a:latin typeface="Arial Narrow" panose="020B0606020202030204" pitchFamily="34" charset="0"/>
              </a:endParaRPr>
            </a:p>
          </p:txBody>
        </p:sp>
        <p:sp>
          <p:nvSpPr>
            <p:cNvPr id="434" name="Freeform 112">
              <a:extLst>
                <a:ext uri="{FF2B5EF4-FFF2-40B4-BE49-F238E27FC236}">
                  <a16:creationId xmlns:a16="http://schemas.microsoft.com/office/drawing/2014/main" id="{F08EED88-3FE3-4610-A9D4-35A62D2E8D94}"/>
                </a:ext>
              </a:extLst>
            </p:cNvPr>
            <p:cNvSpPr/>
            <p:nvPr/>
          </p:nvSpPr>
          <p:spPr bwMode="auto">
            <a:xfrm rot="5400000">
              <a:off x="5624988" y="2887104"/>
              <a:ext cx="45719" cy="68463"/>
            </a:xfrm>
            <a:custGeom>
              <a:avLst/>
              <a:gdLst>
                <a:gd name="connsiteX0" fmla="*/ 0 w 0"/>
                <a:gd name="connsiteY0" fmla="*/ 0 h 140277"/>
                <a:gd name="connsiteX1" fmla="*/ 0 w 0"/>
                <a:gd name="connsiteY1" fmla="*/ 140277 h 140277"/>
              </a:gdLst>
              <a:ahLst/>
              <a:cxnLst>
                <a:cxn ang="0">
                  <a:pos x="connsiteX0" y="connsiteY0"/>
                </a:cxn>
                <a:cxn ang="0">
                  <a:pos x="connsiteX1" y="connsiteY1"/>
                </a:cxn>
              </a:cxnLst>
              <a:rect l="l" t="t" r="r" b="b"/>
              <a:pathLst>
                <a:path h="140277">
                  <a:moveTo>
                    <a:pt x="0" y="0"/>
                  </a:moveTo>
                  <a:lnTo>
                    <a:pt x="0" y="140277"/>
                  </a:lnTo>
                </a:path>
              </a:pathLst>
            </a:custGeom>
            <a:noFill/>
            <a:ln w="28575" cap="flat" cmpd="sng" algn="ctr">
              <a:solidFill>
                <a:sysClr val="windowText" lastClr="000000"/>
              </a:solidFill>
              <a:prstDash val="solid"/>
              <a:roun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noProof="0" dirty="0">
                <a:ln>
                  <a:noFill/>
                </a:ln>
                <a:solidFill>
                  <a:prstClr val="black"/>
                </a:solidFill>
                <a:effectLst/>
                <a:uLnTx/>
                <a:uFillTx/>
                <a:latin typeface="Arial Narrow" panose="020B0606020202030204" pitchFamily="34" charset="0"/>
              </a:endParaRPr>
            </a:p>
          </p:txBody>
        </p:sp>
        <p:sp>
          <p:nvSpPr>
            <p:cNvPr id="435" name="Freeform 113">
              <a:extLst>
                <a:ext uri="{FF2B5EF4-FFF2-40B4-BE49-F238E27FC236}">
                  <a16:creationId xmlns:a16="http://schemas.microsoft.com/office/drawing/2014/main" id="{8C3DDCF7-C9C1-47CF-B00D-F79BD0E8A4CB}"/>
                </a:ext>
              </a:extLst>
            </p:cNvPr>
            <p:cNvSpPr/>
            <p:nvPr/>
          </p:nvSpPr>
          <p:spPr bwMode="auto">
            <a:xfrm rot="5400000">
              <a:off x="5624988" y="2620640"/>
              <a:ext cx="45719" cy="68463"/>
            </a:xfrm>
            <a:custGeom>
              <a:avLst/>
              <a:gdLst>
                <a:gd name="connsiteX0" fmla="*/ 0 w 0"/>
                <a:gd name="connsiteY0" fmla="*/ 0 h 140277"/>
                <a:gd name="connsiteX1" fmla="*/ 0 w 0"/>
                <a:gd name="connsiteY1" fmla="*/ 140277 h 140277"/>
              </a:gdLst>
              <a:ahLst/>
              <a:cxnLst>
                <a:cxn ang="0">
                  <a:pos x="connsiteX0" y="connsiteY0"/>
                </a:cxn>
                <a:cxn ang="0">
                  <a:pos x="connsiteX1" y="connsiteY1"/>
                </a:cxn>
              </a:cxnLst>
              <a:rect l="l" t="t" r="r" b="b"/>
              <a:pathLst>
                <a:path h="140277">
                  <a:moveTo>
                    <a:pt x="0" y="0"/>
                  </a:moveTo>
                  <a:lnTo>
                    <a:pt x="0" y="140277"/>
                  </a:lnTo>
                </a:path>
              </a:pathLst>
            </a:custGeom>
            <a:noFill/>
            <a:ln w="28575" cap="flat" cmpd="sng" algn="ctr">
              <a:solidFill>
                <a:sysClr val="windowText" lastClr="000000"/>
              </a:solidFill>
              <a:prstDash val="solid"/>
              <a:roun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noProof="0" dirty="0">
                <a:ln>
                  <a:noFill/>
                </a:ln>
                <a:solidFill>
                  <a:prstClr val="black"/>
                </a:solidFill>
                <a:effectLst/>
                <a:uLnTx/>
                <a:uFillTx/>
                <a:latin typeface="Arial Narrow" panose="020B0606020202030204" pitchFamily="34" charset="0"/>
              </a:endParaRPr>
            </a:p>
          </p:txBody>
        </p:sp>
        <p:sp>
          <p:nvSpPr>
            <p:cNvPr id="436" name="Freeform 114">
              <a:extLst>
                <a:ext uri="{FF2B5EF4-FFF2-40B4-BE49-F238E27FC236}">
                  <a16:creationId xmlns:a16="http://schemas.microsoft.com/office/drawing/2014/main" id="{1C926118-B629-4B46-937E-4582E9FB079C}"/>
                </a:ext>
              </a:extLst>
            </p:cNvPr>
            <p:cNvSpPr/>
            <p:nvPr/>
          </p:nvSpPr>
          <p:spPr bwMode="auto">
            <a:xfrm rot="5400000">
              <a:off x="5624988" y="2354176"/>
              <a:ext cx="45719" cy="68463"/>
            </a:xfrm>
            <a:custGeom>
              <a:avLst/>
              <a:gdLst>
                <a:gd name="connsiteX0" fmla="*/ 0 w 0"/>
                <a:gd name="connsiteY0" fmla="*/ 0 h 140277"/>
                <a:gd name="connsiteX1" fmla="*/ 0 w 0"/>
                <a:gd name="connsiteY1" fmla="*/ 140277 h 140277"/>
              </a:gdLst>
              <a:ahLst/>
              <a:cxnLst>
                <a:cxn ang="0">
                  <a:pos x="connsiteX0" y="connsiteY0"/>
                </a:cxn>
                <a:cxn ang="0">
                  <a:pos x="connsiteX1" y="connsiteY1"/>
                </a:cxn>
              </a:cxnLst>
              <a:rect l="l" t="t" r="r" b="b"/>
              <a:pathLst>
                <a:path h="140277">
                  <a:moveTo>
                    <a:pt x="0" y="0"/>
                  </a:moveTo>
                  <a:lnTo>
                    <a:pt x="0" y="140277"/>
                  </a:lnTo>
                </a:path>
              </a:pathLst>
            </a:custGeom>
            <a:noFill/>
            <a:ln w="28575" cap="flat" cmpd="sng" algn="ctr">
              <a:solidFill>
                <a:sysClr val="windowText" lastClr="000000"/>
              </a:solidFill>
              <a:prstDash val="solid"/>
              <a:roun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noProof="0" dirty="0">
                <a:ln>
                  <a:noFill/>
                </a:ln>
                <a:solidFill>
                  <a:prstClr val="black"/>
                </a:solidFill>
                <a:effectLst/>
                <a:uLnTx/>
                <a:uFillTx/>
                <a:latin typeface="Arial Narrow" panose="020B0606020202030204" pitchFamily="34" charset="0"/>
              </a:endParaRPr>
            </a:p>
          </p:txBody>
        </p:sp>
        <p:sp>
          <p:nvSpPr>
            <p:cNvPr id="437" name="Freeform 115">
              <a:extLst>
                <a:ext uri="{FF2B5EF4-FFF2-40B4-BE49-F238E27FC236}">
                  <a16:creationId xmlns:a16="http://schemas.microsoft.com/office/drawing/2014/main" id="{5CC67A9F-3865-4050-BFAD-6C4754247644}"/>
                </a:ext>
              </a:extLst>
            </p:cNvPr>
            <p:cNvSpPr/>
            <p:nvPr/>
          </p:nvSpPr>
          <p:spPr bwMode="auto">
            <a:xfrm rot="5400000">
              <a:off x="5624988" y="2087712"/>
              <a:ext cx="45719" cy="68463"/>
            </a:xfrm>
            <a:custGeom>
              <a:avLst/>
              <a:gdLst>
                <a:gd name="connsiteX0" fmla="*/ 0 w 0"/>
                <a:gd name="connsiteY0" fmla="*/ 0 h 140277"/>
                <a:gd name="connsiteX1" fmla="*/ 0 w 0"/>
                <a:gd name="connsiteY1" fmla="*/ 140277 h 140277"/>
              </a:gdLst>
              <a:ahLst/>
              <a:cxnLst>
                <a:cxn ang="0">
                  <a:pos x="connsiteX0" y="connsiteY0"/>
                </a:cxn>
                <a:cxn ang="0">
                  <a:pos x="connsiteX1" y="connsiteY1"/>
                </a:cxn>
              </a:cxnLst>
              <a:rect l="l" t="t" r="r" b="b"/>
              <a:pathLst>
                <a:path h="140277">
                  <a:moveTo>
                    <a:pt x="0" y="0"/>
                  </a:moveTo>
                  <a:lnTo>
                    <a:pt x="0" y="140277"/>
                  </a:lnTo>
                </a:path>
              </a:pathLst>
            </a:custGeom>
            <a:noFill/>
            <a:ln w="28575" cap="flat" cmpd="sng" algn="ctr">
              <a:solidFill>
                <a:sysClr val="windowText" lastClr="000000"/>
              </a:solidFill>
              <a:prstDash val="solid"/>
              <a:roun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noProof="0" dirty="0">
                <a:ln>
                  <a:noFill/>
                </a:ln>
                <a:solidFill>
                  <a:prstClr val="black"/>
                </a:solidFill>
                <a:effectLst/>
                <a:uLnTx/>
                <a:uFillTx/>
                <a:latin typeface="Arial Narrow" panose="020B0606020202030204" pitchFamily="34" charset="0"/>
              </a:endParaRPr>
            </a:p>
          </p:txBody>
        </p:sp>
        <p:sp>
          <p:nvSpPr>
            <p:cNvPr id="438" name="TextBox 437">
              <a:extLst>
                <a:ext uri="{FF2B5EF4-FFF2-40B4-BE49-F238E27FC236}">
                  <a16:creationId xmlns:a16="http://schemas.microsoft.com/office/drawing/2014/main" id="{983F522B-0836-4BFC-81E0-A6A27FAF50DE}"/>
                </a:ext>
              </a:extLst>
            </p:cNvPr>
            <p:cNvSpPr txBox="1"/>
            <p:nvPr/>
          </p:nvSpPr>
          <p:spPr>
            <a:xfrm>
              <a:off x="5598826" y="4321006"/>
              <a:ext cx="266420" cy="30777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prstClr val="black"/>
                  </a:solidFill>
                  <a:effectLst/>
                  <a:uLnTx/>
                  <a:uFillTx/>
                  <a:latin typeface="Arial Narrow" panose="020B0606020202030204" pitchFamily="34" charset="0"/>
                </a:rPr>
                <a:t>0</a:t>
              </a:r>
            </a:p>
          </p:txBody>
        </p:sp>
        <p:sp>
          <p:nvSpPr>
            <p:cNvPr id="439" name="TextBox 438">
              <a:extLst>
                <a:ext uri="{FF2B5EF4-FFF2-40B4-BE49-F238E27FC236}">
                  <a16:creationId xmlns:a16="http://schemas.microsoft.com/office/drawing/2014/main" id="{209CFE83-C705-4DC4-9D46-F29039A21866}"/>
                </a:ext>
              </a:extLst>
            </p:cNvPr>
            <p:cNvSpPr txBox="1"/>
            <p:nvPr/>
          </p:nvSpPr>
          <p:spPr>
            <a:xfrm>
              <a:off x="6085771" y="4321006"/>
              <a:ext cx="266420" cy="30777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prstClr val="black"/>
                  </a:solidFill>
                  <a:effectLst/>
                  <a:uLnTx/>
                  <a:uFillTx/>
                  <a:latin typeface="Arial Narrow" panose="020B0606020202030204" pitchFamily="34" charset="0"/>
                </a:rPr>
                <a:t>3</a:t>
              </a:r>
            </a:p>
          </p:txBody>
        </p:sp>
        <p:sp>
          <p:nvSpPr>
            <p:cNvPr id="440" name="TextBox 439">
              <a:extLst>
                <a:ext uri="{FF2B5EF4-FFF2-40B4-BE49-F238E27FC236}">
                  <a16:creationId xmlns:a16="http://schemas.microsoft.com/office/drawing/2014/main" id="{0977593C-75D3-4343-9838-9D1404928C02}"/>
                </a:ext>
              </a:extLst>
            </p:cNvPr>
            <p:cNvSpPr txBox="1"/>
            <p:nvPr/>
          </p:nvSpPr>
          <p:spPr>
            <a:xfrm>
              <a:off x="6548823" y="4321006"/>
              <a:ext cx="266420" cy="30777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prstClr val="black"/>
                  </a:solidFill>
                  <a:effectLst/>
                  <a:uLnTx/>
                  <a:uFillTx/>
                  <a:latin typeface="Arial Narrow" panose="020B0606020202030204" pitchFamily="34" charset="0"/>
                </a:rPr>
                <a:t>6</a:t>
              </a:r>
            </a:p>
          </p:txBody>
        </p:sp>
        <p:sp>
          <p:nvSpPr>
            <p:cNvPr id="441" name="TextBox 440">
              <a:extLst>
                <a:ext uri="{FF2B5EF4-FFF2-40B4-BE49-F238E27FC236}">
                  <a16:creationId xmlns:a16="http://schemas.microsoft.com/office/drawing/2014/main" id="{9D8BC095-458E-4B85-8999-6408B97D5348}"/>
                </a:ext>
              </a:extLst>
            </p:cNvPr>
            <p:cNvSpPr txBox="1"/>
            <p:nvPr/>
          </p:nvSpPr>
          <p:spPr>
            <a:xfrm>
              <a:off x="7025271" y="4321006"/>
              <a:ext cx="266420" cy="30777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prstClr val="black"/>
                  </a:solidFill>
                  <a:effectLst/>
                  <a:uLnTx/>
                  <a:uFillTx/>
                  <a:latin typeface="Arial Narrow" panose="020B0606020202030204" pitchFamily="34" charset="0"/>
                </a:rPr>
                <a:t>9</a:t>
              </a:r>
            </a:p>
          </p:txBody>
        </p:sp>
        <p:sp>
          <p:nvSpPr>
            <p:cNvPr id="442" name="TextBox 441">
              <a:extLst>
                <a:ext uri="{FF2B5EF4-FFF2-40B4-BE49-F238E27FC236}">
                  <a16:creationId xmlns:a16="http://schemas.microsoft.com/office/drawing/2014/main" id="{D8D23AED-27FA-4606-9504-5B67B29D1C15}"/>
                </a:ext>
              </a:extLst>
            </p:cNvPr>
            <p:cNvSpPr txBox="1"/>
            <p:nvPr/>
          </p:nvSpPr>
          <p:spPr>
            <a:xfrm>
              <a:off x="7443899" y="4321006"/>
              <a:ext cx="348173" cy="30777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prstClr val="black"/>
                  </a:solidFill>
                  <a:effectLst/>
                  <a:uLnTx/>
                  <a:uFillTx/>
                  <a:latin typeface="Arial Narrow" panose="020B0606020202030204" pitchFamily="34" charset="0"/>
                </a:rPr>
                <a:t>12</a:t>
              </a:r>
            </a:p>
          </p:txBody>
        </p:sp>
        <p:sp>
          <p:nvSpPr>
            <p:cNvPr id="443" name="TextBox 442">
              <a:extLst>
                <a:ext uri="{FF2B5EF4-FFF2-40B4-BE49-F238E27FC236}">
                  <a16:creationId xmlns:a16="http://schemas.microsoft.com/office/drawing/2014/main" id="{328C28F3-931C-4676-A62E-802A9CC196D0}"/>
                </a:ext>
              </a:extLst>
            </p:cNvPr>
            <p:cNvSpPr txBox="1"/>
            <p:nvPr/>
          </p:nvSpPr>
          <p:spPr>
            <a:xfrm>
              <a:off x="7911490" y="4321006"/>
              <a:ext cx="348172" cy="30777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prstClr val="black"/>
                  </a:solidFill>
                  <a:effectLst/>
                  <a:uLnTx/>
                  <a:uFillTx/>
                  <a:latin typeface="Arial Narrow" panose="020B0606020202030204" pitchFamily="34" charset="0"/>
                </a:rPr>
                <a:t>15</a:t>
              </a:r>
            </a:p>
          </p:txBody>
        </p:sp>
        <p:sp>
          <p:nvSpPr>
            <p:cNvPr id="444" name="TextBox 443">
              <a:extLst>
                <a:ext uri="{FF2B5EF4-FFF2-40B4-BE49-F238E27FC236}">
                  <a16:creationId xmlns:a16="http://schemas.microsoft.com/office/drawing/2014/main" id="{8A15760E-EB29-43CD-B428-CF17B2C9E59E}"/>
                </a:ext>
              </a:extLst>
            </p:cNvPr>
            <p:cNvSpPr txBox="1"/>
            <p:nvPr/>
          </p:nvSpPr>
          <p:spPr>
            <a:xfrm>
              <a:off x="8389471" y="4321006"/>
              <a:ext cx="348173" cy="30777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prstClr val="black"/>
                  </a:solidFill>
                  <a:effectLst/>
                  <a:uLnTx/>
                  <a:uFillTx/>
                  <a:latin typeface="Arial Narrow" panose="020B0606020202030204" pitchFamily="34" charset="0"/>
                </a:rPr>
                <a:t>18</a:t>
              </a:r>
            </a:p>
          </p:txBody>
        </p:sp>
        <p:sp>
          <p:nvSpPr>
            <p:cNvPr id="445" name="TextBox 444">
              <a:extLst>
                <a:ext uri="{FF2B5EF4-FFF2-40B4-BE49-F238E27FC236}">
                  <a16:creationId xmlns:a16="http://schemas.microsoft.com/office/drawing/2014/main" id="{D14B5092-9972-4D9F-81D0-2AAE7BE5FBC9}"/>
                </a:ext>
              </a:extLst>
            </p:cNvPr>
            <p:cNvSpPr txBox="1"/>
            <p:nvPr/>
          </p:nvSpPr>
          <p:spPr>
            <a:xfrm>
              <a:off x="5223344" y="4087066"/>
              <a:ext cx="471604" cy="30777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prstClr val="black"/>
                  </a:solidFill>
                  <a:effectLst/>
                  <a:uLnTx/>
                  <a:uFillTx/>
                  <a:latin typeface="Arial Narrow" panose="020B0606020202030204" pitchFamily="34" charset="0"/>
                </a:rPr>
                <a:t>0.00</a:t>
              </a:r>
            </a:p>
          </p:txBody>
        </p:sp>
        <p:sp>
          <p:nvSpPr>
            <p:cNvPr id="446" name="TextBox 445">
              <a:extLst>
                <a:ext uri="{FF2B5EF4-FFF2-40B4-BE49-F238E27FC236}">
                  <a16:creationId xmlns:a16="http://schemas.microsoft.com/office/drawing/2014/main" id="{98AA2B9C-04CB-4795-B820-F57FD5CCD94A}"/>
                </a:ext>
              </a:extLst>
            </p:cNvPr>
            <p:cNvSpPr txBox="1"/>
            <p:nvPr/>
          </p:nvSpPr>
          <p:spPr>
            <a:xfrm>
              <a:off x="5223344" y="3821956"/>
              <a:ext cx="471604" cy="30777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prstClr val="black"/>
                  </a:solidFill>
                  <a:effectLst/>
                  <a:uLnTx/>
                  <a:uFillTx/>
                  <a:latin typeface="Arial Narrow" panose="020B0606020202030204" pitchFamily="34" charset="0"/>
                </a:rPr>
                <a:t>0.01</a:t>
              </a:r>
            </a:p>
          </p:txBody>
        </p:sp>
        <p:sp>
          <p:nvSpPr>
            <p:cNvPr id="447" name="TextBox 446">
              <a:extLst>
                <a:ext uri="{FF2B5EF4-FFF2-40B4-BE49-F238E27FC236}">
                  <a16:creationId xmlns:a16="http://schemas.microsoft.com/office/drawing/2014/main" id="{0878E521-07AA-42E3-8081-BA2A1574F979}"/>
                </a:ext>
              </a:extLst>
            </p:cNvPr>
            <p:cNvSpPr txBox="1"/>
            <p:nvPr/>
          </p:nvSpPr>
          <p:spPr>
            <a:xfrm>
              <a:off x="5223343" y="3556842"/>
              <a:ext cx="471604" cy="30777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prstClr val="black"/>
                  </a:solidFill>
                  <a:effectLst/>
                  <a:uLnTx/>
                  <a:uFillTx/>
                  <a:latin typeface="Arial Narrow" panose="020B0606020202030204" pitchFamily="34" charset="0"/>
                </a:rPr>
                <a:t>0.02</a:t>
              </a:r>
            </a:p>
          </p:txBody>
        </p:sp>
        <p:sp>
          <p:nvSpPr>
            <p:cNvPr id="448" name="TextBox 447">
              <a:extLst>
                <a:ext uri="{FF2B5EF4-FFF2-40B4-BE49-F238E27FC236}">
                  <a16:creationId xmlns:a16="http://schemas.microsoft.com/office/drawing/2014/main" id="{C43E6998-3CD0-4619-A0D1-6868A74B16E7}"/>
                </a:ext>
              </a:extLst>
            </p:cNvPr>
            <p:cNvSpPr txBox="1"/>
            <p:nvPr/>
          </p:nvSpPr>
          <p:spPr>
            <a:xfrm>
              <a:off x="5223343" y="3291728"/>
              <a:ext cx="471604" cy="30777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prstClr val="black"/>
                  </a:solidFill>
                  <a:effectLst/>
                  <a:uLnTx/>
                  <a:uFillTx/>
                  <a:latin typeface="Arial Narrow" panose="020B0606020202030204" pitchFamily="34" charset="0"/>
                </a:rPr>
                <a:t>0.03</a:t>
              </a:r>
            </a:p>
          </p:txBody>
        </p:sp>
        <p:sp>
          <p:nvSpPr>
            <p:cNvPr id="449" name="TextBox 448">
              <a:extLst>
                <a:ext uri="{FF2B5EF4-FFF2-40B4-BE49-F238E27FC236}">
                  <a16:creationId xmlns:a16="http://schemas.microsoft.com/office/drawing/2014/main" id="{09C1AD8B-84AC-48B1-8BDE-DFA0FF5A1CCC}"/>
                </a:ext>
              </a:extLst>
            </p:cNvPr>
            <p:cNvSpPr txBox="1"/>
            <p:nvPr/>
          </p:nvSpPr>
          <p:spPr>
            <a:xfrm>
              <a:off x="5223343" y="3026614"/>
              <a:ext cx="471604" cy="30777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prstClr val="black"/>
                  </a:solidFill>
                  <a:effectLst/>
                  <a:uLnTx/>
                  <a:uFillTx/>
                  <a:latin typeface="Arial Narrow" panose="020B0606020202030204" pitchFamily="34" charset="0"/>
                </a:rPr>
                <a:t>0.04</a:t>
              </a:r>
            </a:p>
          </p:txBody>
        </p:sp>
        <p:sp>
          <p:nvSpPr>
            <p:cNvPr id="450" name="TextBox 449">
              <a:extLst>
                <a:ext uri="{FF2B5EF4-FFF2-40B4-BE49-F238E27FC236}">
                  <a16:creationId xmlns:a16="http://schemas.microsoft.com/office/drawing/2014/main" id="{DD17B1B2-4C70-48E4-B79B-3B5C778688C0}"/>
                </a:ext>
              </a:extLst>
            </p:cNvPr>
            <p:cNvSpPr txBox="1"/>
            <p:nvPr/>
          </p:nvSpPr>
          <p:spPr>
            <a:xfrm>
              <a:off x="5223343" y="2761500"/>
              <a:ext cx="471604" cy="30777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prstClr val="black"/>
                  </a:solidFill>
                  <a:effectLst/>
                  <a:uLnTx/>
                  <a:uFillTx/>
                  <a:latin typeface="Arial Narrow" panose="020B0606020202030204" pitchFamily="34" charset="0"/>
                </a:rPr>
                <a:t>0.05</a:t>
              </a:r>
            </a:p>
          </p:txBody>
        </p:sp>
        <p:sp>
          <p:nvSpPr>
            <p:cNvPr id="451" name="TextBox 450">
              <a:extLst>
                <a:ext uri="{FF2B5EF4-FFF2-40B4-BE49-F238E27FC236}">
                  <a16:creationId xmlns:a16="http://schemas.microsoft.com/office/drawing/2014/main" id="{90F5CDA5-5CBC-4032-930F-85629BF75EAF}"/>
                </a:ext>
              </a:extLst>
            </p:cNvPr>
            <p:cNvSpPr txBox="1"/>
            <p:nvPr/>
          </p:nvSpPr>
          <p:spPr>
            <a:xfrm>
              <a:off x="5223343" y="2496386"/>
              <a:ext cx="471604" cy="30777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prstClr val="black"/>
                  </a:solidFill>
                  <a:effectLst/>
                  <a:uLnTx/>
                  <a:uFillTx/>
                  <a:latin typeface="Arial Narrow" panose="020B0606020202030204" pitchFamily="34" charset="0"/>
                </a:rPr>
                <a:t>0.06</a:t>
              </a:r>
            </a:p>
          </p:txBody>
        </p:sp>
        <p:sp>
          <p:nvSpPr>
            <p:cNvPr id="452" name="TextBox 451">
              <a:extLst>
                <a:ext uri="{FF2B5EF4-FFF2-40B4-BE49-F238E27FC236}">
                  <a16:creationId xmlns:a16="http://schemas.microsoft.com/office/drawing/2014/main" id="{5CD5157A-5AB1-4F89-86C8-CBBBF8C156A4}"/>
                </a:ext>
              </a:extLst>
            </p:cNvPr>
            <p:cNvSpPr txBox="1"/>
            <p:nvPr/>
          </p:nvSpPr>
          <p:spPr>
            <a:xfrm>
              <a:off x="5223343" y="2231272"/>
              <a:ext cx="471604" cy="30777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prstClr val="black"/>
                  </a:solidFill>
                  <a:effectLst/>
                  <a:uLnTx/>
                  <a:uFillTx/>
                  <a:latin typeface="Arial Narrow" panose="020B0606020202030204" pitchFamily="34" charset="0"/>
                </a:rPr>
                <a:t>0.07</a:t>
              </a:r>
            </a:p>
          </p:txBody>
        </p:sp>
        <p:sp>
          <p:nvSpPr>
            <p:cNvPr id="453" name="TextBox 452">
              <a:extLst>
                <a:ext uri="{FF2B5EF4-FFF2-40B4-BE49-F238E27FC236}">
                  <a16:creationId xmlns:a16="http://schemas.microsoft.com/office/drawing/2014/main" id="{C54DE23E-98E2-4072-A844-F1C81D266663}"/>
                </a:ext>
              </a:extLst>
            </p:cNvPr>
            <p:cNvSpPr txBox="1"/>
            <p:nvPr/>
          </p:nvSpPr>
          <p:spPr>
            <a:xfrm>
              <a:off x="6913026" y="4581573"/>
              <a:ext cx="495649" cy="30777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err="1">
                  <a:ln>
                    <a:noFill/>
                  </a:ln>
                  <a:solidFill>
                    <a:prstClr val="black"/>
                  </a:solidFill>
                  <a:effectLst/>
                  <a:uLnTx/>
                  <a:uFillTx/>
                  <a:latin typeface="Arial Narrow" panose="020B0606020202030204" pitchFamily="34" charset="0"/>
                </a:rPr>
                <a:t>Mois</a:t>
              </a:r>
              <a:endParaRPr kumimoji="0" lang="en-GB" sz="1400" b="0" i="0" u="none" strike="noStrike" kern="0" cap="none" spc="0" normalizeH="0" baseline="0" noProof="0" dirty="0">
                <a:ln>
                  <a:noFill/>
                </a:ln>
                <a:solidFill>
                  <a:prstClr val="black"/>
                </a:solidFill>
                <a:effectLst/>
                <a:uLnTx/>
                <a:uFillTx/>
                <a:latin typeface="Arial Narrow" panose="020B0606020202030204" pitchFamily="34" charset="0"/>
              </a:endParaRPr>
            </a:p>
          </p:txBody>
        </p:sp>
        <p:sp>
          <p:nvSpPr>
            <p:cNvPr id="454" name="TextBox 453">
              <a:extLst>
                <a:ext uri="{FF2B5EF4-FFF2-40B4-BE49-F238E27FC236}">
                  <a16:creationId xmlns:a16="http://schemas.microsoft.com/office/drawing/2014/main" id="{556AE76D-E477-4E9D-957D-1ABEDE4EBA8E}"/>
                </a:ext>
              </a:extLst>
            </p:cNvPr>
            <p:cNvSpPr txBox="1"/>
            <p:nvPr/>
          </p:nvSpPr>
          <p:spPr>
            <a:xfrm rot="16200000">
              <a:off x="4352392" y="3033911"/>
              <a:ext cx="1412566" cy="30777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prstClr val="black"/>
                  </a:solidFill>
                  <a:effectLst/>
                  <a:uLnTx/>
                  <a:uFillTx/>
                  <a:latin typeface="Arial Narrow" panose="020B0606020202030204" pitchFamily="34" charset="0"/>
                </a:rPr>
                <a:t>Cumulative hazard</a:t>
              </a:r>
            </a:p>
          </p:txBody>
        </p:sp>
        <p:sp>
          <p:nvSpPr>
            <p:cNvPr id="455" name="TextBox 454">
              <a:extLst>
                <a:ext uri="{FF2B5EF4-FFF2-40B4-BE49-F238E27FC236}">
                  <a16:creationId xmlns:a16="http://schemas.microsoft.com/office/drawing/2014/main" id="{75EAE022-D075-450E-96DF-D770FFD0AF1F}"/>
                </a:ext>
              </a:extLst>
            </p:cNvPr>
            <p:cNvSpPr txBox="1"/>
            <p:nvPr/>
          </p:nvSpPr>
          <p:spPr>
            <a:xfrm>
              <a:off x="6817071" y="3068960"/>
              <a:ext cx="797014" cy="30777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prstClr val="black"/>
                  </a:solidFill>
                  <a:effectLst/>
                  <a:uLnTx/>
                  <a:uFillTx/>
                  <a:latin typeface="Arial Narrow" panose="020B0606020202030204" pitchFamily="34" charset="0"/>
                </a:rPr>
                <a:t>Apixaban</a:t>
              </a:r>
            </a:p>
          </p:txBody>
        </p:sp>
        <p:sp>
          <p:nvSpPr>
            <p:cNvPr id="456" name="TextBox 455">
              <a:extLst>
                <a:ext uri="{FF2B5EF4-FFF2-40B4-BE49-F238E27FC236}">
                  <a16:creationId xmlns:a16="http://schemas.microsoft.com/office/drawing/2014/main" id="{129B7B92-2CCD-44B1-96B7-8AD8D6B25927}"/>
                </a:ext>
              </a:extLst>
            </p:cNvPr>
            <p:cNvSpPr txBox="1"/>
            <p:nvPr/>
          </p:nvSpPr>
          <p:spPr>
            <a:xfrm>
              <a:off x="7683700" y="3584049"/>
              <a:ext cx="478016" cy="30777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prstClr val="black"/>
                  </a:solidFill>
                  <a:effectLst/>
                  <a:uLnTx/>
                  <a:uFillTx/>
                  <a:latin typeface="Arial Narrow" panose="020B0606020202030204" pitchFamily="34" charset="0"/>
                </a:rPr>
                <a:t>AAS</a:t>
              </a:r>
            </a:p>
          </p:txBody>
        </p:sp>
        <p:sp>
          <p:nvSpPr>
            <p:cNvPr id="457" name="TextBox 456">
              <a:extLst>
                <a:ext uri="{FF2B5EF4-FFF2-40B4-BE49-F238E27FC236}">
                  <a16:creationId xmlns:a16="http://schemas.microsoft.com/office/drawing/2014/main" id="{4F9B4787-D4C9-49C3-B5C1-39CDDC6B743F}"/>
                </a:ext>
              </a:extLst>
            </p:cNvPr>
            <p:cNvSpPr txBox="1"/>
            <p:nvPr/>
          </p:nvSpPr>
          <p:spPr>
            <a:xfrm>
              <a:off x="4706996" y="4774712"/>
              <a:ext cx="1127232" cy="30777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400" b="1" i="0" u="none" strike="noStrike" kern="0" cap="none" spc="0" normalizeH="0" baseline="0" noProof="0" dirty="0" err="1">
                  <a:ln>
                    <a:noFill/>
                  </a:ln>
                  <a:solidFill>
                    <a:prstClr val="black"/>
                  </a:solidFill>
                  <a:effectLst/>
                  <a:uLnTx/>
                  <a:uFillTx/>
                  <a:latin typeface="Arial Narrow" panose="020B0606020202030204" pitchFamily="34" charset="0"/>
                </a:rPr>
                <a:t>Nbre</a:t>
              </a:r>
              <a:r>
                <a:rPr kumimoji="0" lang="en-GB" sz="1400" b="1" i="0" u="none" strike="noStrike" kern="0" cap="none" spc="0" normalizeH="0" baseline="0" noProof="0" dirty="0">
                  <a:ln>
                    <a:noFill/>
                  </a:ln>
                  <a:solidFill>
                    <a:prstClr val="black"/>
                  </a:solidFill>
                  <a:effectLst/>
                  <a:uLnTx/>
                  <a:uFillTx/>
                  <a:latin typeface="Arial Narrow" panose="020B0606020202030204" pitchFamily="34" charset="0"/>
                </a:rPr>
                <a:t> à </a:t>
              </a:r>
              <a:r>
                <a:rPr kumimoji="0" lang="en-GB" sz="1400" b="1" i="0" u="none" strike="noStrike" kern="0" cap="none" spc="0" normalizeH="0" baseline="0" noProof="0" dirty="0" err="1">
                  <a:ln>
                    <a:noFill/>
                  </a:ln>
                  <a:solidFill>
                    <a:prstClr val="black"/>
                  </a:solidFill>
                  <a:effectLst/>
                  <a:uLnTx/>
                  <a:uFillTx/>
                  <a:latin typeface="Arial Narrow" panose="020B0606020202030204" pitchFamily="34" charset="0"/>
                </a:rPr>
                <a:t>risque</a:t>
              </a:r>
              <a:endParaRPr kumimoji="0" lang="en-GB" sz="1400" b="1" i="0" u="none" strike="noStrike" kern="0" cap="none" spc="0" normalizeH="0" baseline="0" noProof="0" dirty="0">
                <a:ln>
                  <a:noFill/>
                </a:ln>
                <a:solidFill>
                  <a:prstClr val="black"/>
                </a:solidFill>
                <a:effectLst/>
                <a:uLnTx/>
                <a:uFillTx/>
                <a:latin typeface="Arial Narrow" panose="020B0606020202030204" pitchFamily="34" charset="0"/>
              </a:endParaRPr>
            </a:p>
          </p:txBody>
        </p:sp>
        <p:sp>
          <p:nvSpPr>
            <p:cNvPr id="458" name="TextBox 457">
              <a:extLst>
                <a:ext uri="{FF2B5EF4-FFF2-40B4-BE49-F238E27FC236}">
                  <a16:creationId xmlns:a16="http://schemas.microsoft.com/office/drawing/2014/main" id="{87773E16-38AD-4BE7-969A-1E9CE7F59F4D}"/>
                </a:ext>
              </a:extLst>
            </p:cNvPr>
            <p:cNvSpPr txBox="1"/>
            <p:nvPr/>
          </p:nvSpPr>
          <p:spPr>
            <a:xfrm>
              <a:off x="4698046" y="4977510"/>
              <a:ext cx="478016" cy="30777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prstClr val="black"/>
                  </a:solidFill>
                  <a:effectLst/>
                  <a:uLnTx/>
                  <a:uFillTx/>
                  <a:latin typeface="Arial Narrow" panose="020B0606020202030204" pitchFamily="34" charset="0"/>
                </a:rPr>
                <a:t>AAS</a:t>
              </a:r>
            </a:p>
          </p:txBody>
        </p:sp>
        <p:sp>
          <p:nvSpPr>
            <p:cNvPr id="459" name="TextBox 458">
              <a:extLst>
                <a:ext uri="{FF2B5EF4-FFF2-40B4-BE49-F238E27FC236}">
                  <a16:creationId xmlns:a16="http://schemas.microsoft.com/office/drawing/2014/main" id="{5CD33EF7-8A0E-4E16-AEFB-FB2822D0CFD7}"/>
                </a:ext>
              </a:extLst>
            </p:cNvPr>
            <p:cNvSpPr txBox="1"/>
            <p:nvPr/>
          </p:nvSpPr>
          <p:spPr>
            <a:xfrm>
              <a:off x="4698047" y="5175225"/>
              <a:ext cx="797014" cy="30777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prstClr val="black"/>
                  </a:solidFill>
                  <a:effectLst/>
                  <a:uLnTx/>
                  <a:uFillTx/>
                  <a:latin typeface="Arial Narrow" panose="020B0606020202030204" pitchFamily="34" charset="0"/>
                </a:rPr>
                <a:t>Apixaban</a:t>
              </a:r>
            </a:p>
          </p:txBody>
        </p:sp>
        <p:sp>
          <p:nvSpPr>
            <p:cNvPr id="460" name="TextBox 459">
              <a:extLst>
                <a:ext uri="{FF2B5EF4-FFF2-40B4-BE49-F238E27FC236}">
                  <a16:creationId xmlns:a16="http://schemas.microsoft.com/office/drawing/2014/main" id="{44CE8F19-6712-4D5E-9020-F451A3327632}"/>
                </a:ext>
              </a:extLst>
            </p:cNvPr>
            <p:cNvSpPr txBox="1"/>
            <p:nvPr/>
          </p:nvSpPr>
          <p:spPr>
            <a:xfrm>
              <a:off x="5514557" y="4972790"/>
              <a:ext cx="429926" cy="30777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prstClr val="black"/>
                  </a:solidFill>
                  <a:effectLst/>
                  <a:uLnTx/>
                  <a:uFillTx/>
                  <a:latin typeface="Arial Narrow" panose="020B0606020202030204" pitchFamily="34" charset="0"/>
                </a:rPr>
                <a:t>992</a:t>
              </a:r>
            </a:p>
          </p:txBody>
        </p:sp>
        <p:sp>
          <p:nvSpPr>
            <p:cNvPr id="461" name="TextBox 460">
              <a:extLst>
                <a:ext uri="{FF2B5EF4-FFF2-40B4-BE49-F238E27FC236}">
                  <a16:creationId xmlns:a16="http://schemas.microsoft.com/office/drawing/2014/main" id="{334004ED-FE9E-4B55-8B74-FCF9F0971292}"/>
                </a:ext>
              </a:extLst>
            </p:cNvPr>
            <p:cNvSpPr txBox="1"/>
            <p:nvPr/>
          </p:nvSpPr>
          <p:spPr>
            <a:xfrm>
              <a:off x="5514556" y="5175225"/>
              <a:ext cx="429926" cy="30777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prstClr val="black"/>
                  </a:solidFill>
                  <a:effectLst/>
                  <a:uLnTx/>
                  <a:uFillTx/>
                  <a:latin typeface="Arial Narrow" panose="020B0606020202030204" pitchFamily="34" charset="0"/>
                </a:rPr>
                <a:t>906</a:t>
              </a:r>
            </a:p>
          </p:txBody>
        </p:sp>
        <p:sp>
          <p:nvSpPr>
            <p:cNvPr id="462" name="TextBox 461">
              <a:extLst>
                <a:ext uri="{FF2B5EF4-FFF2-40B4-BE49-F238E27FC236}">
                  <a16:creationId xmlns:a16="http://schemas.microsoft.com/office/drawing/2014/main" id="{0B6B56FA-83CE-409B-B34B-6FF1940377E3}"/>
                </a:ext>
              </a:extLst>
            </p:cNvPr>
            <p:cNvSpPr txBox="1"/>
            <p:nvPr/>
          </p:nvSpPr>
          <p:spPr>
            <a:xfrm>
              <a:off x="5989858" y="4982368"/>
              <a:ext cx="429926" cy="30777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prstClr val="black"/>
                  </a:solidFill>
                  <a:effectLst/>
                  <a:uLnTx/>
                  <a:uFillTx/>
                  <a:latin typeface="Arial Narrow" panose="020B0606020202030204" pitchFamily="34" charset="0"/>
                </a:rPr>
                <a:t>960</a:t>
              </a:r>
            </a:p>
          </p:txBody>
        </p:sp>
        <p:sp>
          <p:nvSpPr>
            <p:cNvPr id="463" name="TextBox 462">
              <a:extLst>
                <a:ext uri="{FF2B5EF4-FFF2-40B4-BE49-F238E27FC236}">
                  <a16:creationId xmlns:a16="http://schemas.microsoft.com/office/drawing/2014/main" id="{27FDCE8D-59DF-41BB-9F5F-D0153ACA84BD}"/>
                </a:ext>
              </a:extLst>
            </p:cNvPr>
            <p:cNvSpPr txBox="1"/>
            <p:nvPr/>
          </p:nvSpPr>
          <p:spPr>
            <a:xfrm>
              <a:off x="5989859" y="5175225"/>
              <a:ext cx="429926" cy="30777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prstClr val="black"/>
                  </a:solidFill>
                  <a:effectLst/>
                  <a:uLnTx/>
                  <a:uFillTx/>
                  <a:latin typeface="Arial Narrow" panose="020B0606020202030204" pitchFamily="34" charset="0"/>
                </a:rPr>
                <a:t>885</a:t>
              </a:r>
            </a:p>
          </p:txBody>
        </p:sp>
        <p:sp>
          <p:nvSpPr>
            <p:cNvPr id="464" name="TextBox 463">
              <a:extLst>
                <a:ext uri="{FF2B5EF4-FFF2-40B4-BE49-F238E27FC236}">
                  <a16:creationId xmlns:a16="http://schemas.microsoft.com/office/drawing/2014/main" id="{39536842-0EDC-4C2B-B3AA-AAEEC4723FEF}"/>
                </a:ext>
              </a:extLst>
            </p:cNvPr>
            <p:cNvSpPr txBox="1"/>
            <p:nvPr/>
          </p:nvSpPr>
          <p:spPr>
            <a:xfrm>
              <a:off x="6461227" y="4982368"/>
              <a:ext cx="429926" cy="30777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prstClr val="black"/>
                  </a:solidFill>
                  <a:effectLst/>
                  <a:uLnTx/>
                  <a:uFillTx/>
                  <a:latin typeface="Arial Narrow" panose="020B0606020202030204" pitchFamily="34" charset="0"/>
                </a:rPr>
                <a:t>896</a:t>
              </a:r>
            </a:p>
          </p:txBody>
        </p:sp>
        <p:sp>
          <p:nvSpPr>
            <p:cNvPr id="465" name="TextBox 464">
              <a:extLst>
                <a:ext uri="{FF2B5EF4-FFF2-40B4-BE49-F238E27FC236}">
                  <a16:creationId xmlns:a16="http://schemas.microsoft.com/office/drawing/2014/main" id="{87B8F7FF-6360-4B79-8635-3179A8047E23}"/>
                </a:ext>
              </a:extLst>
            </p:cNvPr>
            <p:cNvSpPr txBox="1"/>
            <p:nvPr/>
          </p:nvSpPr>
          <p:spPr>
            <a:xfrm>
              <a:off x="6461227" y="5175225"/>
              <a:ext cx="429926" cy="30777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prstClr val="black"/>
                  </a:solidFill>
                  <a:effectLst/>
                  <a:uLnTx/>
                  <a:uFillTx/>
                  <a:latin typeface="Arial Narrow" panose="020B0606020202030204" pitchFamily="34" charset="0"/>
                </a:rPr>
                <a:t>816</a:t>
              </a:r>
            </a:p>
          </p:txBody>
        </p:sp>
        <p:sp>
          <p:nvSpPr>
            <p:cNvPr id="466" name="TextBox 465">
              <a:extLst>
                <a:ext uri="{FF2B5EF4-FFF2-40B4-BE49-F238E27FC236}">
                  <a16:creationId xmlns:a16="http://schemas.microsoft.com/office/drawing/2014/main" id="{07875543-AB94-46A3-8B3E-84FFFB5181D8}"/>
                </a:ext>
              </a:extLst>
            </p:cNvPr>
            <p:cNvSpPr txBox="1"/>
            <p:nvPr/>
          </p:nvSpPr>
          <p:spPr>
            <a:xfrm>
              <a:off x="6962163" y="4987160"/>
              <a:ext cx="429926" cy="30777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prstClr val="black"/>
                  </a:solidFill>
                  <a:effectLst/>
                  <a:uLnTx/>
                  <a:uFillTx/>
                  <a:latin typeface="Arial Narrow" panose="020B0606020202030204" pitchFamily="34" charset="0"/>
                </a:rPr>
                <a:t>740</a:t>
              </a:r>
            </a:p>
          </p:txBody>
        </p:sp>
        <p:sp>
          <p:nvSpPr>
            <p:cNvPr id="467" name="TextBox 466">
              <a:extLst>
                <a:ext uri="{FF2B5EF4-FFF2-40B4-BE49-F238E27FC236}">
                  <a16:creationId xmlns:a16="http://schemas.microsoft.com/office/drawing/2014/main" id="{DB4865C2-EBBE-4216-92AC-1FEA05EA4CEF}"/>
                </a:ext>
              </a:extLst>
            </p:cNvPr>
            <p:cNvSpPr txBox="1"/>
            <p:nvPr/>
          </p:nvSpPr>
          <p:spPr>
            <a:xfrm>
              <a:off x="6962163" y="5175225"/>
              <a:ext cx="429926" cy="30777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prstClr val="black"/>
                  </a:solidFill>
                  <a:effectLst/>
                  <a:uLnTx/>
                  <a:uFillTx/>
                  <a:latin typeface="Arial Narrow" panose="020B0606020202030204" pitchFamily="34" charset="0"/>
                </a:rPr>
                <a:t>645</a:t>
              </a:r>
            </a:p>
          </p:txBody>
        </p:sp>
        <p:sp>
          <p:nvSpPr>
            <p:cNvPr id="468" name="TextBox 467">
              <a:extLst>
                <a:ext uri="{FF2B5EF4-FFF2-40B4-BE49-F238E27FC236}">
                  <a16:creationId xmlns:a16="http://schemas.microsoft.com/office/drawing/2014/main" id="{F3397F3B-727E-497F-8DAF-90973A4D41DD}"/>
                </a:ext>
              </a:extLst>
            </p:cNvPr>
            <p:cNvSpPr txBox="1"/>
            <p:nvPr/>
          </p:nvSpPr>
          <p:spPr>
            <a:xfrm>
              <a:off x="7412810" y="4972266"/>
              <a:ext cx="429926" cy="30777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prstClr val="black"/>
                  </a:solidFill>
                  <a:effectLst/>
                  <a:uLnTx/>
                  <a:uFillTx/>
                  <a:latin typeface="Arial Narrow" panose="020B0606020202030204" pitchFamily="34" charset="0"/>
                </a:rPr>
                <a:t>548</a:t>
              </a:r>
            </a:p>
          </p:txBody>
        </p:sp>
        <p:sp>
          <p:nvSpPr>
            <p:cNvPr id="469" name="TextBox 468">
              <a:extLst>
                <a:ext uri="{FF2B5EF4-FFF2-40B4-BE49-F238E27FC236}">
                  <a16:creationId xmlns:a16="http://schemas.microsoft.com/office/drawing/2014/main" id="{EBF818C2-9BD4-409F-8B41-BA3E3581B537}"/>
                </a:ext>
              </a:extLst>
            </p:cNvPr>
            <p:cNvSpPr txBox="1"/>
            <p:nvPr/>
          </p:nvSpPr>
          <p:spPr>
            <a:xfrm>
              <a:off x="7412810" y="5175225"/>
              <a:ext cx="429926" cy="30777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prstClr val="black"/>
                  </a:solidFill>
                  <a:effectLst/>
                  <a:uLnTx/>
                  <a:uFillTx/>
                  <a:latin typeface="Arial Narrow" panose="020B0606020202030204" pitchFamily="34" charset="0"/>
                </a:rPr>
                <a:t>474</a:t>
              </a:r>
            </a:p>
          </p:txBody>
        </p:sp>
        <p:sp>
          <p:nvSpPr>
            <p:cNvPr id="470" name="TextBox 469">
              <a:extLst>
                <a:ext uri="{FF2B5EF4-FFF2-40B4-BE49-F238E27FC236}">
                  <a16:creationId xmlns:a16="http://schemas.microsoft.com/office/drawing/2014/main" id="{2586F8F6-D334-4759-9780-6AD86963C354}"/>
                </a:ext>
              </a:extLst>
            </p:cNvPr>
            <p:cNvSpPr txBox="1"/>
            <p:nvPr/>
          </p:nvSpPr>
          <p:spPr>
            <a:xfrm>
              <a:off x="7873657" y="4978023"/>
              <a:ext cx="429926" cy="30777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prstClr val="black"/>
                  </a:solidFill>
                  <a:effectLst/>
                  <a:uLnTx/>
                  <a:uFillTx/>
                  <a:latin typeface="Arial Narrow" panose="020B0606020202030204" pitchFamily="34" charset="0"/>
                </a:rPr>
                <a:t>382</a:t>
              </a:r>
            </a:p>
          </p:txBody>
        </p:sp>
        <p:sp>
          <p:nvSpPr>
            <p:cNvPr id="471" name="TextBox 470">
              <a:extLst>
                <a:ext uri="{FF2B5EF4-FFF2-40B4-BE49-F238E27FC236}">
                  <a16:creationId xmlns:a16="http://schemas.microsoft.com/office/drawing/2014/main" id="{6CC4AB47-5669-42A3-8CBE-2CDF7408FEEB}"/>
                </a:ext>
              </a:extLst>
            </p:cNvPr>
            <p:cNvSpPr txBox="1"/>
            <p:nvPr/>
          </p:nvSpPr>
          <p:spPr>
            <a:xfrm>
              <a:off x="7873657" y="5175225"/>
              <a:ext cx="429926" cy="30777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prstClr val="black"/>
                  </a:solidFill>
                  <a:effectLst/>
                  <a:uLnTx/>
                  <a:uFillTx/>
                  <a:latin typeface="Arial Narrow" panose="020B0606020202030204" pitchFamily="34" charset="0"/>
                </a:rPr>
                <a:t>321</a:t>
              </a:r>
            </a:p>
          </p:txBody>
        </p:sp>
        <p:sp>
          <p:nvSpPr>
            <p:cNvPr id="472" name="TextBox 471">
              <a:extLst>
                <a:ext uri="{FF2B5EF4-FFF2-40B4-BE49-F238E27FC236}">
                  <a16:creationId xmlns:a16="http://schemas.microsoft.com/office/drawing/2014/main" id="{E696F9EB-A1DA-4E2E-86CB-478537FC3EB1}"/>
                </a:ext>
              </a:extLst>
            </p:cNvPr>
            <p:cNvSpPr txBox="1"/>
            <p:nvPr/>
          </p:nvSpPr>
          <p:spPr>
            <a:xfrm>
              <a:off x="8355793" y="4977273"/>
              <a:ext cx="429926" cy="30777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prstClr val="black"/>
                  </a:solidFill>
                  <a:effectLst/>
                  <a:uLnTx/>
                  <a:uFillTx/>
                  <a:latin typeface="Arial Narrow" panose="020B0606020202030204" pitchFamily="34" charset="0"/>
                </a:rPr>
                <a:t>233</a:t>
              </a:r>
            </a:p>
          </p:txBody>
        </p:sp>
        <p:sp>
          <p:nvSpPr>
            <p:cNvPr id="473" name="TextBox 472">
              <a:extLst>
                <a:ext uri="{FF2B5EF4-FFF2-40B4-BE49-F238E27FC236}">
                  <a16:creationId xmlns:a16="http://schemas.microsoft.com/office/drawing/2014/main" id="{B852DAEF-0D59-4B2D-865D-F9F1B5D3262A}"/>
                </a:ext>
              </a:extLst>
            </p:cNvPr>
            <p:cNvSpPr txBox="1"/>
            <p:nvPr/>
          </p:nvSpPr>
          <p:spPr>
            <a:xfrm>
              <a:off x="8355793" y="5175225"/>
              <a:ext cx="429926" cy="30777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prstClr val="black"/>
                  </a:solidFill>
                  <a:effectLst/>
                  <a:uLnTx/>
                  <a:uFillTx/>
                  <a:latin typeface="Arial Narrow" panose="020B0606020202030204" pitchFamily="34" charset="0"/>
                </a:rPr>
                <a:t>195</a:t>
              </a:r>
            </a:p>
          </p:txBody>
        </p:sp>
        <p:sp>
          <p:nvSpPr>
            <p:cNvPr id="474" name="TextBox 473">
              <a:extLst>
                <a:ext uri="{FF2B5EF4-FFF2-40B4-BE49-F238E27FC236}">
                  <a16:creationId xmlns:a16="http://schemas.microsoft.com/office/drawing/2014/main" id="{4B7BD8FD-2350-4800-ABAE-704D6DC78D93}"/>
                </a:ext>
              </a:extLst>
            </p:cNvPr>
            <p:cNvSpPr txBox="1"/>
            <p:nvPr/>
          </p:nvSpPr>
          <p:spPr>
            <a:xfrm>
              <a:off x="5223343" y="1966158"/>
              <a:ext cx="471604" cy="30777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prstClr val="black"/>
                  </a:solidFill>
                  <a:effectLst/>
                  <a:uLnTx/>
                  <a:uFillTx/>
                  <a:latin typeface="Arial Narrow" panose="020B0606020202030204" pitchFamily="34" charset="0"/>
                </a:rPr>
                <a:t>0.08</a:t>
              </a:r>
            </a:p>
          </p:txBody>
        </p:sp>
        <p:sp>
          <p:nvSpPr>
            <p:cNvPr id="475" name="TextBox 474">
              <a:extLst>
                <a:ext uri="{FF2B5EF4-FFF2-40B4-BE49-F238E27FC236}">
                  <a16:creationId xmlns:a16="http://schemas.microsoft.com/office/drawing/2014/main" id="{DA0A4ED1-81B3-42C2-94A2-CC25F564AF33}"/>
                </a:ext>
              </a:extLst>
            </p:cNvPr>
            <p:cNvSpPr txBox="1"/>
            <p:nvPr/>
          </p:nvSpPr>
          <p:spPr>
            <a:xfrm>
              <a:off x="1413532" y="1442125"/>
              <a:ext cx="2443298" cy="923330"/>
            </a:xfrm>
            <a:prstGeom prst="rect">
              <a:avLst/>
            </a:prstGeom>
            <a:noFill/>
          </p:spPr>
          <p:txBody>
            <a:bodyPr wrap="none" rtlCol="0">
              <a:spAutoFit/>
            </a:bodyPr>
            <a:lstStyle/>
            <a:p>
              <a:pPr lvl="0" algn="ctr" defTabSz="914400">
                <a:defRPr/>
              </a:pPr>
              <a:r>
                <a:rPr lang="fr-FR" b="1" kern="0" dirty="0">
                  <a:solidFill>
                    <a:prstClr val="black"/>
                  </a:solidFill>
                  <a:latin typeface="Arial Narrow" panose="020B0606020202030204" pitchFamily="34" charset="0"/>
                </a:rPr>
                <a:t>Âge </a:t>
              </a:r>
              <a:r>
                <a:rPr lang="fr-FR" b="1" kern="0" dirty="0">
                  <a:solidFill>
                    <a:srgbClr val="3F7FFF"/>
                  </a:solidFill>
                  <a:latin typeface="Arial Narrow" panose="020B0606020202030204" pitchFamily="34" charset="0"/>
                </a:rPr>
                <a:t>&lt; 75 </a:t>
              </a:r>
              <a:r>
                <a:rPr lang="fr-FR" b="1" kern="0" dirty="0">
                  <a:solidFill>
                    <a:prstClr val="black"/>
                  </a:solidFill>
                  <a:latin typeface="Arial Narrow" panose="020B0606020202030204" pitchFamily="34" charset="0"/>
                </a:rPr>
                <a:t>ans</a:t>
              </a:r>
            </a:p>
            <a:p>
              <a:pPr lvl="0" algn="ctr" defTabSz="914400">
                <a:defRPr/>
              </a:pPr>
              <a:r>
                <a:rPr lang="fr-FR" b="1" kern="0" dirty="0">
                  <a:solidFill>
                    <a:prstClr val="black"/>
                  </a:solidFill>
                  <a:latin typeface="Arial Narrow" panose="020B0606020202030204" pitchFamily="34" charset="0"/>
                </a:rPr>
                <a:t>RRI avec l’</a:t>
              </a:r>
              <a:r>
                <a:rPr lang="fr-FR" b="1" kern="0" dirty="0" err="1">
                  <a:solidFill>
                    <a:prstClr val="black"/>
                  </a:solidFill>
                  <a:latin typeface="Arial Narrow" panose="020B0606020202030204" pitchFamily="34" charset="0"/>
                </a:rPr>
                <a:t>apixaban</a:t>
              </a:r>
              <a:r>
                <a:rPr lang="fr-FR" b="1" kern="0" dirty="0">
                  <a:solidFill>
                    <a:prstClr val="black"/>
                  </a:solidFill>
                  <a:latin typeface="Arial Narrow" panose="020B0606020202030204" pitchFamily="34" charset="0"/>
                </a:rPr>
                <a:t>, 1,14</a:t>
              </a:r>
            </a:p>
            <a:p>
              <a:pPr lvl="0" algn="ctr" defTabSz="914400">
                <a:defRPr/>
              </a:pPr>
              <a:r>
                <a:rPr lang="fr-FR" b="1" kern="0" dirty="0">
                  <a:solidFill>
                    <a:prstClr val="black"/>
                  </a:solidFill>
                  <a:latin typeface="Arial Narrow" panose="020B0606020202030204" pitchFamily="34" charset="0"/>
                </a:rPr>
                <a:t>(IC à 95%, 0,58-2,30)</a:t>
              </a:r>
            </a:p>
          </p:txBody>
        </p:sp>
        <p:sp>
          <p:nvSpPr>
            <p:cNvPr id="476" name="TextBox 475">
              <a:extLst>
                <a:ext uri="{FF2B5EF4-FFF2-40B4-BE49-F238E27FC236}">
                  <a16:creationId xmlns:a16="http://schemas.microsoft.com/office/drawing/2014/main" id="{573F86D9-F7EC-4616-B895-1C3E5F94DD6C}"/>
                </a:ext>
              </a:extLst>
            </p:cNvPr>
            <p:cNvSpPr txBox="1"/>
            <p:nvPr/>
          </p:nvSpPr>
          <p:spPr>
            <a:xfrm>
              <a:off x="5926786" y="1442125"/>
              <a:ext cx="2443298" cy="923330"/>
            </a:xfrm>
            <a:prstGeom prst="rect">
              <a:avLst/>
            </a:prstGeom>
            <a:noFill/>
          </p:spPr>
          <p:txBody>
            <a:bodyPr wrap="none" rtlCol="0">
              <a:spAutoFit/>
            </a:bodyPr>
            <a:lstStyle/>
            <a:p>
              <a:pPr lvl="0" algn="ctr" defTabSz="914400">
                <a:defRPr/>
              </a:pPr>
              <a:r>
                <a:rPr lang="fr-FR" b="1" kern="0" dirty="0">
                  <a:solidFill>
                    <a:prstClr val="black"/>
                  </a:solidFill>
                  <a:latin typeface="Arial Narrow" panose="020B0606020202030204" pitchFamily="34" charset="0"/>
                </a:rPr>
                <a:t>Âge </a:t>
              </a:r>
              <a:r>
                <a:rPr lang="fr-FR" b="1" kern="0" dirty="0">
                  <a:solidFill>
                    <a:srgbClr val="3F7FFF"/>
                  </a:solidFill>
                  <a:latin typeface="Arial Narrow" panose="020B0606020202030204" pitchFamily="34" charset="0"/>
                </a:rPr>
                <a:t>≥ 75 </a:t>
              </a:r>
              <a:r>
                <a:rPr lang="fr-FR" b="1" kern="0" dirty="0">
                  <a:solidFill>
                    <a:prstClr val="black"/>
                  </a:solidFill>
                  <a:latin typeface="Arial Narrow" panose="020B0606020202030204" pitchFamily="34" charset="0"/>
                </a:rPr>
                <a:t>ans</a:t>
              </a:r>
            </a:p>
            <a:p>
              <a:pPr lvl="0" algn="ctr" defTabSz="914400">
                <a:defRPr/>
              </a:pPr>
              <a:r>
                <a:rPr lang="fr-FR" b="1" kern="0" dirty="0">
                  <a:solidFill>
                    <a:prstClr val="black"/>
                  </a:solidFill>
                  <a:latin typeface="Arial Narrow" panose="020B0606020202030204" pitchFamily="34" charset="0"/>
                </a:rPr>
                <a:t>RRI avec l’</a:t>
              </a:r>
              <a:r>
                <a:rPr lang="fr-FR" b="1" kern="0" dirty="0" err="1">
                  <a:solidFill>
                    <a:prstClr val="black"/>
                  </a:solidFill>
                  <a:latin typeface="Arial Narrow" panose="020B0606020202030204" pitchFamily="34" charset="0"/>
                </a:rPr>
                <a:t>apixaban</a:t>
              </a:r>
              <a:r>
                <a:rPr lang="fr-FR" b="1" kern="0" dirty="0">
                  <a:solidFill>
                    <a:prstClr val="black"/>
                  </a:solidFill>
                  <a:latin typeface="Arial Narrow" panose="020B0606020202030204" pitchFamily="34" charset="0"/>
                </a:rPr>
                <a:t>, 1,21</a:t>
              </a:r>
            </a:p>
            <a:p>
              <a:pPr lvl="0" algn="ctr" defTabSz="914400">
                <a:defRPr/>
              </a:pPr>
              <a:r>
                <a:rPr lang="fr-FR" b="1" kern="0" dirty="0">
                  <a:solidFill>
                    <a:prstClr val="black"/>
                  </a:solidFill>
                  <a:latin typeface="Arial Narrow" panose="020B0606020202030204" pitchFamily="34" charset="0"/>
                </a:rPr>
                <a:t>(IC à 95%, 0,69-2,12) </a:t>
              </a:r>
            </a:p>
          </p:txBody>
        </p:sp>
        <p:grpSp>
          <p:nvGrpSpPr>
            <p:cNvPr id="477" name="Group 476">
              <a:extLst>
                <a:ext uri="{FF2B5EF4-FFF2-40B4-BE49-F238E27FC236}">
                  <a16:creationId xmlns:a16="http://schemas.microsoft.com/office/drawing/2014/main" id="{A5CB0A09-4219-4BBD-8339-F4607A42183F}"/>
                </a:ext>
              </a:extLst>
            </p:cNvPr>
            <p:cNvGrpSpPr>
              <a:grpSpLocks noChangeAspect="1"/>
            </p:cNvGrpSpPr>
            <p:nvPr/>
          </p:nvGrpSpPr>
          <p:grpSpPr bwMode="auto">
            <a:xfrm>
              <a:off x="1208088" y="3900488"/>
              <a:ext cx="2854326" cy="336550"/>
              <a:chOff x="761" y="2457"/>
              <a:chExt cx="1798" cy="212"/>
            </a:xfrm>
          </p:grpSpPr>
          <p:sp>
            <p:nvSpPr>
              <p:cNvPr id="480" name="Freeform 5">
                <a:extLst>
                  <a:ext uri="{FF2B5EF4-FFF2-40B4-BE49-F238E27FC236}">
                    <a16:creationId xmlns:a16="http://schemas.microsoft.com/office/drawing/2014/main" id="{0605F5A0-DEDA-46B1-A64E-20516ECA5074}"/>
                  </a:ext>
                </a:extLst>
              </p:cNvPr>
              <p:cNvSpPr>
                <a:spLocks/>
              </p:cNvSpPr>
              <p:nvPr/>
            </p:nvSpPr>
            <p:spPr bwMode="auto">
              <a:xfrm>
                <a:off x="766" y="2457"/>
                <a:ext cx="1788" cy="210"/>
              </a:xfrm>
              <a:custGeom>
                <a:avLst/>
                <a:gdLst>
                  <a:gd name="T0" fmla="*/ 0 w 1781"/>
                  <a:gd name="T1" fmla="*/ 210 h 210"/>
                  <a:gd name="T2" fmla="*/ 43 w 1781"/>
                  <a:gd name="T3" fmla="*/ 210 h 210"/>
                  <a:gd name="T4" fmla="*/ 43 w 1781"/>
                  <a:gd name="T5" fmla="*/ 198 h 210"/>
                  <a:gd name="T6" fmla="*/ 236 w 1781"/>
                  <a:gd name="T7" fmla="*/ 198 h 210"/>
                  <a:gd name="T8" fmla="*/ 236 w 1781"/>
                  <a:gd name="T9" fmla="*/ 191 h 210"/>
                  <a:gd name="T10" fmla="*/ 277 w 1781"/>
                  <a:gd name="T11" fmla="*/ 191 h 210"/>
                  <a:gd name="T12" fmla="*/ 277 w 1781"/>
                  <a:gd name="T13" fmla="*/ 180 h 210"/>
                  <a:gd name="T14" fmla="*/ 306 w 1781"/>
                  <a:gd name="T15" fmla="*/ 180 h 210"/>
                  <a:gd name="T16" fmla="*/ 306 w 1781"/>
                  <a:gd name="T17" fmla="*/ 168 h 210"/>
                  <a:gd name="T18" fmla="*/ 349 w 1781"/>
                  <a:gd name="T19" fmla="*/ 168 h 210"/>
                  <a:gd name="T20" fmla="*/ 349 w 1781"/>
                  <a:gd name="T21" fmla="*/ 161 h 210"/>
                  <a:gd name="T22" fmla="*/ 356 w 1781"/>
                  <a:gd name="T23" fmla="*/ 161 h 210"/>
                  <a:gd name="T24" fmla="*/ 356 w 1781"/>
                  <a:gd name="T25" fmla="*/ 152 h 210"/>
                  <a:gd name="T26" fmla="*/ 569 w 1781"/>
                  <a:gd name="T27" fmla="*/ 152 h 210"/>
                  <a:gd name="T28" fmla="*/ 569 w 1781"/>
                  <a:gd name="T29" fmla="*/ 147 h 210"/>
                  <a:gd name="T30" fmla="*/ 578 w 1781"/>
                  <a:gd name="T31" fmla="*/ 147 h 210"/>
                  <a:gd name="T32" fmla="*/ 578 w 1781"/>
                  <a:gd name="T33" fmla="*/ 133 h 210"/>
                  <a:gd name="T34" fmla="*/ 712 w 1781"/>
                  <a:gd name="T35" fmla="*/ 133 h 210"/>
                  <a:gd name="T36" fmla="*/ 712 w 1781"/>
                  <a:gd name="T37" fmla="*/ 126 h 210"/>
                  <a:gd name="T38" fmla="*/ 748 w 1781"/>
                  <a:gd name="T39" fmla="*/ 126 h 210"/>
                  <a:gd name="T40" fmla="*/ 748 w 1781"/>
                  <a:gd name="T41" fmla="*/ 117 h 210"/>
                  <a:gd name="T42" fmla="*/ 776 w 1781"/>
                  <a:gd name="T43" fmla="*/ 117 h 210"/>
                  <a:gd name="T44" fmla="*/ 776 w 1781"/>
                  <a:gd name="T45" fmla="*/ 105 h 210"/>
                  <a:gd name="T46" fmla="*/ 864 w 1781"/>
                  <a:gd name="T47" fmla="*/ 105 h 210"/>
                  <a:gd name="T48" fmla="*/ 864 w 1781"/>
                  <a:gd name="T49" fmla="*/ 91 h 210"/>
                  <a:gd name="T50" fmla="*/ 873 w 1781"/>
                  <a:gd name="T51" fmla="*/ 91 h 210"/>
                  <a:gd name="T52" fmla="*/ 873 w 1781"/>
                  <a:gd name="T53" fmla="*/ 84 h 210"/>
                  <a:gd name="T54" fmla="*/ 939 w 1781"/>
                  <a:gd name="T55" fmla="*/ 84 h 210"/>
                  <a:gd name="T56" fmla="*/ 939 w 1781"/>
                  <a:gd name="T57" fmla="*/ 70 h 210"/>
                  <a:gd name="T58" fmla="*/ 975 w 1781"/>
                  <a:gd name="T59" fmla="*/ 70 h 210"/>
                  <a:gd name="T60" fmla="*/ 975 w 1781"/>
                  <a:gd name="T61" fmla="*/ 58 h 210"/>
                  <a:gd name="T62" fmla="*/ 1207 w 1781"/>
                  <a:gd name="T63" fmla="*/ 58 h 210"/>
                  <a:gd name="T64" fmla="*/ 1207 w 1781"/>
                  <a:gd name="T65" fmla="*/ 37 h 210"/>
                  <a:gd name="T66" fmla="*/ 1363 w 1781"/>
                  <a:gd name="T67" fmla="*/ 37 h 210"/>
                  <a:gd name="T68" fmla="*/ 1363 w 1781"/>
                  <a:gd name="T69" fmla="*/ 21 h 210"/>
                  <a:gd name="T70" fmla="*/ 1413 w 1781"/>
                  <a:gd name="T71" fmla="*/ 21 h 210"/>
                  <a:gd name="T72" fmla="*/ 1413 w 1781"/>
                  <a:gd name="T73" fmla="*/ 0 h 210"/>
                  <a:gd name="T74" fmla="*/ 1781 w 1781"/>
                  <a:gd name="T75"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781" h="210">
                    <a:moveTo>
                      <a:pt x="0" y="210"/>
                    </a:moveTo>
                    <a:lnTo>
                      <a:pt x="43" y="210"/>
                    </a:lnTo>
                    <a:lnTo>
                      <a:pt x="43" y="198"/>
                    </a:lnTo>
                    <a:lnTo>
                      <a:pt x="236" y="198"/>
                    </a:lnTo>
                    <a:lnTo>
                      <a:pt x="236" y="191"/>
                    </a:lnTo>
                    <a:lnTo>
                      <a:pt x="277" y="191"/>
                    </a:lnTo>
                    <a:lnTo>
                      <a:pt x="277" y="180"/>
                    </a:lnTo>
                    <a:lnTo>
                      <a:pt x="306" y="180"/>
                    </a:lnTo>
                    <a:lnTo>
                      <a:pt x="306" y="168"/>
                    </a:lnTo>
                    <a:lnTo>
                      <a:pt x="349" y="168"/>
                    </a:lnTo>
                    <a:lnTo>
                      <a:pt x="349" y="161"/>
                    </a:lnTo>
                    <a:lnTo>
                      <a:pt x="356" y="161"/>
                    </a:lnTo>
                    <a:lnTo>
                      <a:pt x="356" y="152"/>
                    </a:lnTo>
                    <a:lnTo>
                      <a:pt x="569" y="152"/>
                    </a:lnTo>
                    <a:lnTo>
                      <a:pt x="569" y="147"/>
                    </a:lnTo>
                    <a:lnTo>
                      <a:pt x="578" y="147"/>
                    </a:lnTo>
                    <a:lnTo>
                      <a:pt x="578" y="133"/>
                    </a:lnTo>
                    <a:lnTo>
                      <a:pt x="712" y="133"/>
                    </a:lnTo>
                    <a:lnTo>
                      <a:pt x="712" y="126"/>
                    </a:lnTo>
                    <a:lnTo>
                      <a:pt x="748" y="126"/>
                    </a:lnTo>
                    <a:lnTo>
                      <a:pt x="748" y="117"/>
                    </a:lnTo>
                    <a:lnTo>
                      <a:pt x="776" y="117"/>
                    </a:lnTo>
                    <a:lnTo>
                      <a:pt x="776" y="105"/>
                    </a:lnTo>
                    <a:lnTo>
                      <a:pt x="864" y="105"/>
                    </a:lnTo>
                    <a:lnTo>
                      <a:pt x="864" y="91"/>
                    </a:lnTo>
                    <a:lnTo>
                      <a:pt x="873" y="91"/>
                    </a:lnTo>
                    <a:lnTo>
                      <a:pt x="873" y="84"/>
                    </a:lnTo>
                    <a:lnTo>
                      <a:pt x="939" y="84"/>
                    </a:lnTo>
                    <a:lnTo>
                      <a:pt x="939" y="70"/>
                    </a:lnTo>
                    <a:lnTo>
                      <a:pt x="975" y="70"/>
                    </a:lnTo>
                    <a:lnTo>
                      <a:pt x="975" y="58"/>
                    </a:lnTo>
                    <a:lnTo>
                      <a:pt x="1207" y="58"/>
                    </a:lnTo>
                    <a:lnTo>
                      <a:pt x="1207" y="37"/>
                    </a:lnTo>
                    <a:lnTo>
                      <a:pt x="1363" y="37"/>
                    </a:lnTo>
                    <a:lnTo>
                      <a:pt x="1363" y="21"/>
                    </a:lnTo>
                    <a:lnTo>
                      <a:pt x="1413" y="21"/>
                    </a:lnTo>
                    <a:lnTo>
                      <a:pt x="1413" y="0"/>
                    </a:lnTo>
                    <a:lnTo>
                      <a:pt x="1781" y="0"/>
                    </a:lnTo>
                  </a:path>
                </a:pathLst>
              </a:custGeom>
              <a:noFill/>
              <a:ln w="19050" cap="flat" cmpd="sng" algn="ctr">
                <a:solidFill>
                  <a:srgbClr val="183059"/>
                </a:solidFill>
                <a:prstDash val="solid"/>
                <a:miter lim="800000"/>
                <a:headEnd/>
                <a:tailEnd/>
              </a:ln>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noProof="0" dirty="0">
                  <a:ln>
                    <a:noFill/>
                  </a:ln>
                  <a:solidFill>
                    <a:prstClr val="black"/>
                  </a:solidFill>
                  <a:effectLst/>
                  <a:uLnTx/>
                  <a:uFillTx/>
                  <a:latin typeface="Arial Narrow" panose="020B0606020202030204" pitchFamily="34" charset="0"/>
                </a:endParaRPr>
              </a:p>
            </p:txBody>
          </p:sp>
          <p:sp>
            <p:nvSpPr>
              <p:cNvPr id="481" name="Freeform 6">
                <a:extLst>
                  <a:ext uri="{FF2B5EF4-FFF2-40B4-BE49-F238E27FC236}">
                    <a16:creationId xmlns:a16="http://schemas.microsoft.com/office/drawing/2014/main" id="{6482620E-7853-44EB-8EA1-D3B591A9DA28}"/>
                  </a:ext>
                </a:extLst>
              </p:cNvPr>
              <p:cNvSpPr>
                <a:spLocks/>
              </p:cNvSpPr>
              <p:nvPr/>
            </p:nvSpPr>
            <p:spPr bwMode="auto">
              <a:xfrm>
                <a:off x="761" y="2464"/>
                <a:ext cx="1798" cy="205"/>
              </a:xfrm>
              <a:custGeom>
                <a:avLst/>
                <a:gdLst>
                  <a:gd name="T0" fmla="*/ 0 w 1786"/>
                  <a:gd name="T1" fmla="*/ 205 h 205"/>
                  <a:gd name="T2" fmla="*/ 98 w 1786"/>
                  <a:gd name="T3" fmla="*/ 205 h 205"/>
                  <a:gd name="T4" fmla="*/ 98 w 1786"/>
                  <a:gd name="T5" fmla="*/ 177 h 205"/>
                  <a:gd name="T6" fmla="*/ 397 w 1786"/>
                  <a:gd name="T7" fmla="*/ 177 h 205"/>
                  <a:gd name="T8" fmla="*/ 397 w 1786"/>
                  <a:gd name="T9" fmla="*/ 173 h 205"/>
                  <a:gd name="T10" fmla="*/ 565 w 1786"/>
                  <a:gd name="T11" fmla="*/ 173 h 205"/>
                  <a:gd name="T12" fmla="*/ 565 w 1786"/>
                  <a:gd name="T13" fmla="*/ 161 h 205"/>
                  <a:gd name="T14" fmla="*/ 601 w 1786"/>
                  <a:gd name="T15" fmla="*/ 161 h 205"/>
                  <a:gd name="T16" fmla="*/ 601 w 1786"/>
                  <a:gd name="T17" fmla="*/ 149 h 205"/>
                  <a:gd name="T18" fmla="*/ 772 w 1786"/>
                  <a:gd name="T19" fmla="*/ 149 h 205"/>
                  <a:gd name="T20" fmla="*/ 772 w 1786"/>
                  <a:gd name="T21" fmla="*/ 140 h 205"/>
                  <a:gd name="T22" fmla="*/ 821 w 1786"/>
                  <a:gd name="T23" fmla="*/ 140 h 205"/>
                  <a:gd name="T24" fmla="*/ 821 w 1786"/>
                  <a:gd name="T25" fmla="*/ 133 h 205"/>
                  <a:gd name="T26" fmla="*/ 821 w 1786"/>
                  <a:gd name="T27" fmla="*/ 128 h 205"/>
                  <a:gd name="T28" fmla="*/ 1035 w 1786"/>
                  <a:gd name="T29" fmla="*/ 128 h 205"/>
                  <a:gd name="T30" fmla="*/ 1035 w 1786"/>
                  <a:gd name="T31" fmla="*/ 117 h 205"/>
                  <a:gd name="T32" fmla="*/ 1141 w 1786"/>
                  <a:gd name="T33" fmla="*/ 117 h 205"/>
                  <a:gd name="T34" fmla="*/ 1141 w 1786"/>
                  <a:gd name="T35" fmla="*/ 103 h 205"/>
                  <a:gd name="T36" fmla="*/ 1189 w 1786"/>
                  <a:gd name="T37" fmla="*/ 103 h 205"/>
                  <a:gd name="T38" fmla="*/ 1189 w 1786"/>
                  <a:gd name="T39" fmla="*/ 82 h 205"/>
                  <a:gd name="T40" fmla="*/ 1223 w 1786"/>
                  <a:gd name="T41" fmla="*/ 82 h 205"/>
                  <a:gd name="T42" fmla="*/ 1223 w 1786"/>
                  <a:gd name="T43" fmla="*/ 65 h 205"/>
                  <a:gd name="T44" fmla="*/ 1321 w 1786"/>
                  <a:gd name="T45" fmla="*/ 65 h 205"/>
                  <a:gd name="T46" fmla="*/ 1321 w 1786"/>
                  <a:gd name="T47" fmla="*/ 47 h 205"/>
                  <a:gd name="T48" fmla="*/ 1439 w 1786"/>
                  <a:gd name="T49" fmla="*/ 47 h 205"/>
                  <a:gd name="T50" fmla="*/ 1439 w 1786"/>
                  <a:gd name="T51" fmla="*/ 21 h 205"/>
                  <a:gd name="T52" fmla="*/ 1452 w 1786"/>
                  <a:gd name="T53" fmla="*/ 21 h 205"/>
                  <a:gd name="T54" fmla="*/ 1452 w 1786"/>
                  <a:gd name="T55" fmla="*/ 7 h 205"/>
                  <a:gd name="T56" fmla="*/ 1452 w 1786"/>
                  <a:gd name="T57" fmla="*/ 0 h 205"/>
                  <a:gd name="T58" fmla="*/ 1786 w 1786"/>
                  <a:gd name="T59" fmla="*/ 0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786" h="205">
                    <a:moveTo>
                      <a:pt x="0" y="205"/>
                    </a:moveTo>
                    <a:lnTo>
                      <a:pt x="98" y="205"/>
                    </a:lnTo>
                    <a:lnTo>
                      <a:pt x="98" y="177"/>
                    </a:lnTo>
                    <a:lnTo>
                      <a:pt x="397" y="177"/>
                    </a:lnTo>
                    <a:lnTo>
                      <a:pt x="397" y="173"/>
                    </a:lnTo>
                    <a:lnTo>
                      <a:pt x="565" y="173"/>
                    </a:lnTo>
                    <a:lnTo>
                      <a:pt x="565" y="161"/>
                    </a:lnTo>
                    <a:lnTo>
                      <a:pt x="601" y="161"/>
                    </a:lnTo>
                    <a:lnTo>
                      <a:pt x="601" y="149"/>
                    </a:lnTo>
                    <a:lnTo>
                      <a:pt x="772" y="149"/>
                    </a:lnTo>
                    <a:lnTo>
                      <a:pt x="772" y="140"/>
                    </a:lnTo>
                    <a:lnTo>
                      <a:pt x="821" y="140"/>
                    </a:lnTo>
                    <a:lnTo>
                      <a:pt x="821" y="133"/>
                    </a:lnTo>
                    <a:lnTo>
                      <a:pt x="821" y="128"/>
                    </a:lnTo>
                    <a:lnTo>
                      <a:pt x="1035" y="128"/>
                    </a:lnTo>
                    <a:lnTo>
                      <a:pt x="1035" y="117"/>
                    </a:lnTo>
                    <a:lnTo>
                      <a:pt x="1141" y="117"/>
                    </a:lnTo>
                    <a:lnTo>
                      <a:pt x="1141" y="103"/>
                    </a:lnTo>
                    <a:lnTo>
                      <a:pt x="1189" y="103"/>
                    </a:lnTo>
                    <a:lnTo>
                      <a:pt x="1189" y="82"/>
                    </a:lnTo>
                    <a:lnTo>
                      <a:pt x="1223" y="82"/>
                    </a:lnTo>
                    <a:lnTo>
                      <a:pt x="1223" y="65"/>
                    </a:lnTo>
                    <a:lnTo>
                      <a:pt x="1321" y="65"/>
                    </a:lnTo>
                    <a:lnTo>
                      <a:pt x="1321" y="47"/>
                    </a:lnTo>
                    <a:lnTo>
                      <a:pt x="1439" y="47"/>
                    </a:lnTo>
                    <a:lnTo>
                      <a:pt x="1439" y="21"/>
                    </a:lnTo>
                    <a:lnTo>
                      <a:pt x="1452" y="21"/>
                    </a:lnTo>
                    <a:lnTo>
                      <a:pt x="1452" y="7"/>
                    </a:lnTo>
                    <a:lnTo>
                      <a:pt x="1452" y="0"/>
                    </a:lnTo>
                    <a:lnTo>
                      <a:pt x="1786" y="0"/>
                    </a:lnTo>
                  </a:path>
                </a:pathLst>
              </a:custGeom>
              <a:noFill/>
              <a:ln w="28575" cap="flat">
                <a:solidFill>
                  <a:srgbClr val="97BA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noProof="0" dirty="0">
                  <a:ln>
                    <a:noFill/>
                  </a:ln>
                  <a:solidFill>
                    <a:prstClr val="black"/>
                  </a:solidFill>
                  <a:effectLst/>
                  <a:uLnTx/>
                  <a:uFillTx/>
                  <a:latin typeface="Arial Narrow" panose="020B0606020202030204" pitchFamily="34" charset="0"/>
                </a:endParaRPr>
              </a:p>
            </p:txBody>
          </p:sp>
        </p:grpSp>
        <p:sp>
          <p:nvSpPr>
            <p:cNvPr id="478" name="Freeform 10">
              <a:extLst>
                <a:ext uri="{FF2B5EF4-FFF2-40B4-BE49-F238E27FC236}">
                  <a16:creationId xmlns:a16="http://schemas.microsoft.com/office/drawing/2014/main" id="{92AB9AC8-13FF-4DD4-97D6-D6D0B7311142}"/>
                </a:ext>
              </a:extLst>
            </p:cNvPr>
            <p:cNvSpPr>
              <a:spLocks/>
            </p:cNvSpPr>
            <p:nvPr/>
          </p:nvSpPr>
          <p:spPr bwMode="auto">
            <a:xfrm>
              <a:off x="5721117" y="3359669"/>
              <a:ext cx="2847975" cy="884238"/>
            </a:xfrm>
            <a:custGeom>
              <a:avLst/>
              <a:gdLst>
                <a:gd name="T0" fmla="*/ 0 w 1794"/>
                <a:gd name="T1" fmla="*/ 557 h 557"/>
                <a:gd name="T2" fmla="*/ 23 w 1794"/>
                <a:gd name="T3" fmla="*/ 557 h 557"/>
                <a:gd name="T4" fmla="*/ 32 w 1794"/>
                <a:gd name="T5" fmla="*/ 557 h 557"/>
                <a:gd name="T6" fmla="*/ 32 w 1794"/>
                <a:gd name="T7" fmla="*/ 525 h 557"/>
                <a:gd name="T8" fmla="*/ 96 w 1794"/>
                <a:gd name="T9" fmla="*/ 525 h 557"/>
                <a:gd name="T10" fmla="*/ 96 w 1794"/>
                <a:gd name="T11" fmla="*/ 511 h 557"/>
                <a:gd name="T12" fmla="*/ 133 w 1794"/>
                <a:gd name="T13" fmla="*/ 511 h 557"/>
                <a:gd name="T14" fmla="*/ 133 w 1794"/>
                <a:gd name="T15" fmla="*/ 490 h 557"/>
                <a:gd name="T16" fmla="*/ 245 w 1794"/>
                <a:gd name="T17" fmla="*/ 490 h 557"/>
                <a:gd name="T18" fmla="*/ 245 w 1794"/>
                <a:gd name="T19" fmla="*/ 473 h 557"/>
                <a:gd name="T20" fmla="*/ 382 w 1794"/>
                <a:gd name="T21" fmla="*/ 473 h 557"/>
                <a:gd name="T22" fmla="*/ 382 w 1794"/>
                <a:gd name="T23" fmla="*/ 455 h 557"/>
                <a:gd name="T24" fmla="*/ 394 w 1794"/>
                <a:gd name="T25" fmla="*/ 455 h 557"/>
                <a:gd name="T26" fmla="*/ 394 w 1794"/>
                <a:gd name="T27" fmla="*/ 431 h 557"/>
                <a:gd name="T28" fmla="*/ 405 w 1794"/>
                <a:gd name="T29" fmla="*/ 431 h 557"/>
                <a:gd name="T30" fmla="*/ 405 w 1794"/>
                <a:gd name="T31" fmla="*/ 415 h 557"/>
                <a:gd name="T32" fmla="*/ 439 w 1794"/>
                <a:gd name="T33" fmla="*/ 415 h 557"/>
                <a:gd name="T34" fmla="*/ 439 w 1794"/>
                <a:gd name="T35" fmla="*/ 399 h 557"/>
                <a:gd name="T36" fmla="*/ 533 w 1794"/>
                <a:gd name="T37" fmla="*/ 399 h 557"/>
                <a:gd name="T38" fmla="*/ 533 w 1794"/>
                <a:gd name="T39" fmla="*/ 382 h 557"/>
                <a:gd name="T40" fmla="*/ 565 w 1794"/>
                <a:gd name="T41" fmla="*/ 382 h 557"/>
                <a:gd name="T42" fmla="*/ 565 w 1794"/>
                <a:gd name="T43" fmla="*/ 361 h 557"/>
                <a:gd name="T44" fmla="*/ 574 w 1794"/>
                <a:gd name="T45" fmla="*/ 361 h 557"/>
                <a:gd name="T46" fmla="*/ 574 w 1794"/>
                <a:gd name="T47" fmla="*/ 343 h 557"/>
                <a:gd name="T48" fmla="*/ 691 w 1794"/>
                <a:gd name="T49" fmla="*/ 343 h 557"/>
                <a:gd name="T50" fmla="*/ 691 w 1794"/>
                <a:gd name="T51" fmla="*/ 322 h 557"/>
                <a:gd name="T52" fmla="*/ 703 w 1794"/>
                <a:gd name="T53" fmla="*/ 322 h 557"/>
                <a:gd name="T54" fmla="*/ 703 w 1794"/>
                <a:gd name="T55" fmla="*/ 301 h 557"/>
                <a:gd name="T56" fmla="*/ 723 w 1794"/>
                <a:gd name="T57" fmla="*/ 301 h 557"/>
                <a:gd name="T58" fmla="*/ 723 w 1794"/>
                <a:gd name="T59" fmla="*/ 280 h 557"/>
                <a:gd name="T60" fmla="*/ 851 w 1794"/>
                <a:gd name="T61" fmla="*/ 280 h 557"/>
                <a:gd name="T62" fmla="*/ 856 w 1794"/>
                <a:gd name="T63" fmla="*/ 280 h 557"/>
                <a:gd name="T64" fmla="*/ 856 w 1794"/>
                <a:gd name="T65" fmla="*/ 238 h 557"/>
                <a:gd name="T66" fmla="*/ 1009 w 1794"/>
                <a:gd name="T67" fmla="*/ 238 h 557"/>
                <a:gd name="T68" fmla="*/ 1009 w 1794"/>
                <a:gd name="T69" fmla="*/ 212 h 557"/>
                <a:gd name="T70" fmla="*/ 1009 w 1794"/>
                <a:gd name="T71" fmla="*/ 210 h 557"/>
                <a:gd name="T72" fmla="*/ 1176 w 1794"/>
                <a:gd name="T73" fmla="*/ 210 h 557"/>
                <a:gd name="T74" fmla="*/ 1176 w 1794"/>
                <a:gd name="T75" fmla="*/ 184 h 557"/>
                <a:gd name="T76" fmla="*/ 1176 w 1794"/>
                <a:gd name="T77" fmla="*/ 179 h 557"/>
                <a:gd name="T78" fmla="*/ 1186 w 1794"/>
                <a:gd name="T79" fmla="*/ 179 h 557"/>
                <a:gd name="T80" fmla="*/ 1186 w 1794"/>
                <a:gd name="T81" fmla="*/ 154 h 557"/>
                <a:gd name="T82" fmla="*/ 1186 w 1794"/>
                <a:gd name="T83" fmla="*/ 147 h 557"/>
                <a:gd name="T84" fmla="*/ 1321 w 1794"/>
                <a:gd name="T85" fmla="*/ 147 h 557"/>
                <a:gd name="T86" fmla="*/ 1321 w 1794"/>
                <a:gd name="T87" fmla="*/ 114 h 557"/>
                <a:gd name="T88" fmla="*/ 1334 w 1794"/>
                <a:gd name="T89" fmla="*/ 114 h 557"/>
                <a:gd name="T90" fmla="*/ 1334 w 1794"/>
                <a:gd name="T91" fmla="*/ 77 h 557"/>
                <a:gd name="T92" fmla="*/ 1380 w 1794"/>
                <a:gd name="T93" fmla="*/ 77 h 557"/>
                <a:gd name="T94" fmla="*/ 1380 w 1794"/>
                <a:gd name="T95" fmla="*/ 42 h 557"/>
                <a:gd name="T96" fmla="*/ 1410 w 1794"/>
                <a:gd name="T97" fmla="*/ 42 h 557"/>
                <a:gd name="T98" fmla="*/ 1410 w 1794"/>
                <a:gd name="T99" fmla="*/ 0 h 557"/>
                <a:gd name="T100" fmla="*/ 1794 w 1794"/>
                <a:gd name="T101" fmla="*/ 0 h 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794" h="557">
                  <a:moveTo>
                    <a:pt x="0" y="557"/>
                  </a:moveTo>
                  <a:lnTo>
                    <a:pt x="23" y="557"/>
                  </a:lnTo>
                  <a:lnTo>
                    <a:pt x="32" y="557"/>
                  </a:lnTo>
                  <a:lnTo>
                    <a:pt x="32" y="525"/>
                  </a:lnTo>
                  <a:lnTo>
                    <a:pt x="96" y="525"/>
                  </a:lnTo>
                  <a:lnTo>
                    <a:pt x="96" y="511"/>
                  </a:lnTo>
                  <a:lnTo>
                    <a:pt x="133" y="511"/>
                  </a:lnTo>
                  <a:lnTo>
                    <a:pt x="133" y="490"/>
                  </a:lnTo>
                  <a:lnTo>
                    <a:pt x="245" y="490"/>
                  </a:lnTo>
                  <a:lnTo>
                    <a:pt x="245" y="473"/>
                  </a:lnTo>
                  <a:lnTo>
                    <a:pt x="382" y="473"/>
                  </a:lnTo>
                  <a:lnTo>
                    <a:pt x="382" y="455"/>
                  </a:lnTo>
                  <a:lnTo>
                    <a:pt x="394" y="455"/>
                  </a:lnTo>
                  <a:lnTo>
                    <a:pt x="394" y="431"/>
                  </a:lnTo>
                  <a:lnTo>
                    <a:pt x="405" y="431"/>
                  </a:lnTo>
                  <a:lnTo>
                    <a:pt x="405" y="415"/>
                  </a:lnTo>
                  <a:lnTo>
                    <a:pt x="439" y="415"/>
                  </a:lnTo>
                  <a:lnTo>
                    <a:pt x="439" y="399"/>
                  </a:lnTo>
                  <a:lnTo>
                    <a:pt x="533" y="399"/>
                  </a:lnTo>
                  <a:lnTo>
                    <a:pt x="533" y="382"/>
                  </a:lnTo>
                  <a:lnTo>
                    <a:pt x="565" y="382"/>
                  </a:lnTo>
                  <a:lnTo>
                    <a:pt x="565" y="361"/>
                  </a:lnTo>
                  <a:lnTo>
                    <a:pt x="574" y="361"/>
                  </a:lnTo>
                  <a:lnTo>
                    <a:pt x="574" y="343"/>
                  </a:lnTo>
                  <a:lnTo>
                    <a:pt x="691" y="343"/>
                  </a:lnTo>
                  <a:lnTo>
                    <a:pt x="691" y="322"/>
                  </a:lnTo>
                  <a:lnTo>
                    <a:pt x="703" y="322"/>
                  </a:lnTo>
                  <a:lnTo>
                    <a:pt x="703" y="301"/>
                  </a:lnTo>
                  <a:lnTo>
                    <a:pt x="723" y="301"/>
                  </a:lnTo>
                  <a:lnTo>
                    <a:pt x="723" y="280"/>
                  </a:lnTo>
                  <a:lnTo>
                    <a:pt x="851" y="280"/>
                  </a:lnTo>
                  <a:lnTo>
                    <a:pt x="856" y="280"/>
                  </a:lnTo>
                  <a:lnTo>
                    <a:pt x="856" y="238"/>
                  </a:lnTo>
                  <a:lnTo>
                    <a:pt x="1009" y="238"/>
                  </a:lnTo>
                  <a:lnTo>
                    <a:pt x="1009" y="212"/>
                  </a:lnTo>
                  <a:lnTo>
                    <a:pt x="1009" y="210"/>
                  </a:lnTo>
                  <a:lnTo>
                    <a:pt x="1176" y="210"/>
                  </a:lnTo>
                  <a:lnTo>
                    <a:pt x="1176" y="184"/>
                  </a:lnTo>
                  <a:lnTo>
                    <a:pt x="1176" y="179"/>
                  </a:lnTo>
                  <a:lnTo>
                    <a:pt x="1186" y="179"/>
                  </a:lnTo>
                  <a:lnTo>
                    <a:pt x="1186" y="154"/>
                  </a:lnTo>
                  <a:lnTo>
                    <a:pt x="1186" y="147"/>
                  </a:lnTo>
                  <a:lnTo>
                    <a:pt x="1321" y="147"/>
                  </a:lnTo>
                  <a:lnTo>
                    <a:pt x="1321" y="114"/>
                  </a:lnTo>
                  <a:lnTo>
                    <a:pt x="1334" y="114"/>
                  </a:lnTo>
                  <a:lnTo>
                    <a:pt x="1334" y="77"/>
                  </a:lnTo>
                  <a:lnTo>
                    <a:pt x="1380" y="77"/>
                  </a:lnTo>
                  <a:lnTo>
                    <a:pt x="1380" y="42"/>
                  </a:lnTo>
                  <a:lnTo>
                    <a:pt x="1410" y="42"/>
                  </a:lnTo>
                  <a:lnTo>
                    <a:pt x="1410" y="0"/>
                  </a:lnTo>
                  <a:lnTo>
                    <a:pt x="1794" y="0"/>
                  </a:lnTo>
                </a:path>
              </a:pathLst>
            </a:custGeom>
            <a:noFill/>
            <a:ln w="28575" cap="flat">
              <a:solidFill>
                <a:srgbClr val="97BA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noProof="0" dirty="0">
                <a:ln>
                  <a:noFill/>
                </a:ln>
                <a:solidFill>
                  <a:prstClr val="black"/>
                </a:solidFill>
                <a:effectLst/>
                <a:uLnTx/>
                <a:uFillTx/>
                <a:latin typeface="Arial Narrow" panose="020B0606020202030204" pitchFamily="34" charset="0"/>
              </a:endParaRPr>
            </a:p>
          </p:txBody>
        </p:sp>
        <p:sp>
          <p:nvSpPr>
            <p:cNvPr id="479" name="Freeform 11">
              <a:extLst>
                <a:ext uri="{FF2B5EF4-FFF2-40B4-BE49-F238E27FC236}">
                  <a16:creationId xmlns:a16="http://schemas.microsoft.com/office/drawing/2014/main" id="{23BC5413-7B53-4516-80B1-6E8A06699A7D}"/>
                </a:ext>
              </a:extLst>
            </p:cNvPr>
            <p:cNvSpPr>
              <a:spLocks/>
            </p:cNvSpPr>
            <p:nvPr/>
          </p:nvSpPr>
          <p:spPr bwMode="auto">
            <a:xfrm>
              <a:off x="5724292" y="3297238"/>
              <a:ext cx="2833688" cy="933450"/>
            </a:xfrm>
            <a:custGeom>
              <a:avLst/>
              <a:gdLst>
                <a:gd name="T0" fmla="*/ 0 w 1785"/>
                <a:gd name="T1" fmla="*/ 588 h 588"/>
                <a:gd name="T2" fmla="*/ 30 w 1785"/>
                <a:gd name="T3" fmla="*/ 588 h 588"/>
                <a:gd name="T4" fmla="*/ 30 w 1785"/>
                <a:gd name="T5" fmla="*/ 571 h 588"/>
                <a:gd name="T6" fmla="*/ 62 w 1785"/>
                <a:gd name="T7" fmla="*/ 571 h 588"/>
                <a:gd name="T8" fmla="*/ 62 w 1785"/>
                <a:gd name="T9" fmla="*/ 557 h 588"/>
                <a:gd name="T10" fmla="*/ 76 w 1785"/>
                <a:gd name="T11" fmla="*/ 557 h 588"/>
                <a:gd name="T12" fmla="*/ 76 w 1785"/>
                <a:gd name="T13" fmla="*/ 539 h 588"/>
                <a:gd name="T14" fmla="*/ 103 w 1785"/>
                <a:gd name="T15" fmla="*/ 539 h 588"/>
                <a:gd name="T16" fmla="*/ 103 w 1785"/>
                <a:gd name="T17" fmla="*/ 515 h 588"/>
                <a:gd name="T18" fmla="*/ 250 w 1785"/>
                <a:gd name="T19" fmla="*/ 515 h 588"/>
                <a:gd name="T20" fmla="*/ 250 w 1785"/>
                <a:gd name="T21" fmla="*/ 480 h 588"/>
                <a:gd name="T22" fmla="*/ 250 w 1785"/>
                <a:gd name="T23" fmla="*/ 476 h 588"/>
                <a:gd name="T24" fmla="*/ 334 w 1785"/>
                <a:gd name="T25" fmla="*/ 476 h 588"/>
                <a:gd name="T26" fmla="*/ 334 w 1785"/>
                <a:gd name="T27" fmla="*/ 457 h 588"/>
                <a:gd name="T28" fmla="*/ 396 w 1785"/>
                <a:gd name="T29" fmla="*/ 457 h 588"/>
                <a:gd name="T30" fmla="*/ 396 w 1785"/>
                <a:gd name="T31" fmla="*/ 436 h 588"/>
                <a:gd name="T32" fmla="*/ 598 w 1785"/>
                <a:gd name="T33" fmla="*/ 436 h 588"/>
                <a:gd name="T34" fmla="*/ 598 w 1785"/>
                <a:gd name="T35" fmla="*/ 417 h 588"/>
                <a:gd name="T36" fmla="*/ 705 w 1785"/>
                <a:gd name="T37" fmla="*/ 417 h 588"/>
                <a:gd name="T38" fmla="*/ 705 w 1785"/>
                <a:gd name="T39" fmla="*/ 392 h 588"/>
                <a:gd name="T40" fmla="*/ 753 w 1785"/>
                <a:gd name="T41" fmla="*/ 392 h 588"/>
                <a:gd name="T42" fmla="*/ 753 w 1785"/>
                <a:gd name="T43" fmla="*/ 366 h 588"/>
                <a:gd name="T44" fmla="*/ 756 w 1785"/>
                <a:gd name="T45" fmla="*/ 366 h 588"/>
                <a:gd name="T46" fmla="*/ 756 w 1785"/>
                <a:gd name="T47" fmla="*/ 347 h 588"/>
                <a:gd name="T48" fmla="*/ 785 w 1785"/>
                <a:gd name="T49" fmla="*/ 347 h 588"/>
                <a:gd name="T50" fmla="*/ 785 w 1785"/>
                <a:gd name="T51" fmla="*/ 324 h 588"/>
                <a:gd name="T52" fmla="*/ 810 w 1785"/>
                <a:gd name="T53" fmla="*/ 324 h 588"/>
                <a:gd name="T54" fmla="*/ 810 w 1785"/>
                <a:gd name="T55" fmla="*/ 298 h 588"/>
                <a:gd name="T56" fmla="*/ 888 w 1785"/>
                <a:gd name="T57" fmla="*/ 298 h 588"/>
                <a:gd name="T58" fmla="*/ 888 w 1785"/>
                <a:gd name="T59" fmla="*/ 245 h 588"/>
                <a:gd name="T60" fmla="*/ 907 w 1785"/>
                <a:gd name="T61" fmla="*/ 245 h 588"/>
                <a:gd name="T62" fmla="*/ 907 w 1785"/>
                <a:gd name="T63" fmla="*/ 214 h 588"/>
                <a:gd name="T64" fmla="*/ 936 w 1785"/>
                <a:gd name="T65" fmla="*/ 214 h 588"/>
                <a:gd name="T66" fmla="*/ 936 w 1785"/>
                <a:gd name="T67" fmla="*/ 189 h 588"/>
                <a:gd name="T68" fmla="*/ 975 w 1785"/>
                <a:gd name="T69" fmla="*/ 189 h 588"/>
                <a:gd name="T70" fmla="*/ 975 w 1785"/>
                <a:gd name="T71" fmla="*/ 168 h 588"/>
                <a:gd name="T72" fmla="*/ 1037 w 1785"/>
                <a:gd name="T73" fmla="*/ 168 h 588"/>
                <a:gd name="T74" fmla="*/ 1037 w 1785"/>
                <a:gd name="T75" fmla="*/ 135 h 588"/>
                <a:gd name="T76" fmla="*/ 1103 w 1785"/>
                <a:gd name="T77" fmla="*/ 135 h 588"/>
                <a:gd name="T78" fmla="*/ 1103 w 1785"/>
                <a:gd name="T79" fmla="*/ 105 h 588"/>
                <a:gd name="T80" fmla="*/ 1142 w 1785"/>
                <a:gd name="T81" fmla="*/ 105 h 588"/>
                <a:gd name="T82" fmla="*/ 1142 w 1785"/>
                <a:gd name="T83" fmla="*/ 67 h 588"/>
                <a:gd name="T84" fmla="*/ 1165 w 1785"/>
                <a:gd name="T85" fmla="*/ 67 h 588"/>
                <a:gd name="T86" fmla="*/ 1165 w 1785"/>
                <a:gd name="T87" fmla="*/ 35 h 588"/>
                <a:gd name="T88" fmla="*/ 1241 w 1785"/>
                <a:gd name="T89" fmla="*/ 35 h 588"/>
                <a:gd name="T90" fmla="*/ 1241 w 1785"/>
                <a:gd name="T91" fmla="*/ 0 h 588"/>
                <a:gd name="T92" fmla="*/ 1785 w 1785"/>
                <a:gd name="T93" fmla="*/ 0 h 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785" h="588">
                  <a:moveTo>
                    <a:pt x="0" y="588"/>
                  </a:moveTo>
                  <a:lnTo>
                    <a:pt x="30" y="588"/>
                  </a:lnTo>
                  <a:lnTo>
                    <a:pt x="30" y="571"/>
                  </a:lnTo>
                  <a:lnTo>
                    <a:pt x="62" y="571"/>
                  </a:lnTo>
                  <a:lnTo>
                    <a:pt x="62" y="557"/>
                  </a:lnTo>
                  <a:lnTo>
                    <a:pt x="76" y="557"/>
                  </a:lnTo>
                  <a:lnTo>
                    <a:pt x="76" y="539"/>
                  </a:lnTo>
                  <a:lnTo>
                    <a:pt x="103" y="539"/>
                  </a:lnTo>
                  <a:lnTo>
                    <a:pt x="103" y="515"/>
                  </a:lnTo>
                  <a:lnTo>
                    <a:pt x="250" y="515"/>
                  </a:lnTo>
                  <a:lnTo>
                    <a:pt x="250" y="480"/>
                  </a:lnTo>
                  <a:lnTo>
                    <a:pt x="250" y="476"/>
                  </a:lnTo>
                  <a:lnTo>
                    <a:pt x="334" y="476"/>
                  </a:lnTo>
                  <a:lnTo>
                    <a:pt x="334" y="457"/>
                  </a:lnTo>
                  <a:lnTo>
                    <a:pt x="396" y="457"/>
                  </a:lnTo>
                  <a:lnTo>
                    <a:pt x="396" y="436"/>
                  </a:lnTo>
                  <a:lnTo>
                    <a:pt x="598" y="436"/>
                  </a:lnTo>
                  <a:lnTo>
                    <a:pt x="598" y="417"/>
                  </a:lnTo>
                  <a:lnTo>
                    <a:pt x="705" y="417"/>
                  </a:lnTo>
                  <a:lnTo>
                    <a:pt x="705" y="392"/>
                  </a:lnTo>
                  <a:lnTo>
                    <a:pt x="753" y="392"/>
                  </a:lnTo>
                  <a:lnTo>
                    <a:pt x="753" y="366"/>
                  </a:lnTo>
                  <a:lnTo>
                    <a:pt x="756" y="366"/>
                  </a:lnTo>
                  <a:lnTo>
                    <a:pt x="756" y="347"/>
                  </a:lnTo>
                  <a:lnTo>
                    <a:pt x="785" y="347"/>
                  </a:lnTo>
                  <a:lnTo>
                    <a:pt x="785" y="324"/>
                  </a:lnTo>
                  <a:lnTo>
                    <a:pt x="810" y="324"/>
                  </a:lnTo>
                  <a:lnTo>
                    <a:pt x="810" y="298"/>
                  </a:lnTo>
                  <a:lnTo>
                    <a:pt x="888" y="298"/>
                  </a:lnTo>
                  <a:lnTo>
                    <a:pt x="888" y="245"/>
                  </a:lnTo>
                  <a:lnTo>
                    <a:pt x="907" y="245"/>
                  </a:lnTo>
                  <a:lnTo>
                    <a:pt x="907" y="214"/>
                  </a:lnTo>
                  <a:lnTo>
                    <a:pt x="936" y="214"/>
                  </a:lnTo>
                  <a:lnTo>
                    <a:pt x="936" y="189"/>
                  </a:lnTo>
                  <a:lnTo>
                    <a:pt x="975" y="189"/>
                  </a:lnTo>
                  <a:lnTo>
                    <a:pt x="975" y="168"/>
                  </a:lnTo>
                  <a:lnTo>
                    <a:pt x="1037" y="168"/>
                  </a:lnTo>
                  <a:lnTo>
                    <a:pt x="1037" y="135"/>
                  </a:lnTo>
                  <a:lnTo>
                    <a:pt x="1103" y="135"/>
                  </a:lnTo>
                  <a:lnTo>
                    <a:pt x="1103" y="105"/>
                  </a:lnTo>
                  <a:lnTo>
                    <a:pt x="1142" y="105"/>
                  </a:lnTo>
                  <a:lnTo>
                    <a:pt x="1142" y="67"/>
                  </a:lnTo>
                  <a:lnTo>
                    <a:pt x="1165" y="67"/>
                  </a:lnTo>
                  <a:lnTo>
                    <a:pt x="1165" y="35"/>
                  </a:lnTo>
                  <a:lnTo>
                    <a:pt x="1241" y="35"/>
                  </a:lnTo>
                  <a:lnTo>
                    <a:pt x="1241" y="0"/>
                  </a:lnTo>
                  <a:lnTo>
                    <a:pt x="1785" y="0"/>
                  </a:lnTo>
                </a:path>
              </a:pathLst>
            </a:custGeom>
            <a:noFill/>
            <a:ln w="19050" cap="flat" cmpd="sng" algn="ctr">
              <a:solidFill>
                <a:srgbClr val="183059"/>
              </a:solidFill>
              <a:prstDash val="solid"/>
              <a:miter lim="800000"/>
              <a:headEnd/>
              <a:tailEnd/>
            </a:ln>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noProof="0" dirty="0">
                <a:ln>
                  <a:noFill/>
                </a:ln>
                <a:solidFill>
                  <a:prstClr val="black"/>
                </a:solidFill>
                <a:effectLst/>
                <a:uLnTx/>
                <a:uFillTx/>
                <a:latin typeface="Arial Narrow" panose="020B0606020202030204" pitchFamily="34" charset="0"/>
              </a:endParaRPr>
            </a:p>
          </p:txBody>
        </p:sp>
      </p:grpSp>
      <p:sp>
        <p:nvSpPr>
          <p:cNvPr id="482" name="TextBox 481">
            <a:extLst>
              <a:ext uri="{FF2B5EF4-FFF2-40B4-BE49-F238E27FC236}">
                <a16:creationId xmlns:a16="http://schemas.microsoft.com/office/drawing/2014/main" id="{6265B2BB-4AA2-4F86-883D-8A680D3580CA}"/>
              </a:ext>
            </a:extLst>
          </p:cNvPr>
          <p:cNvSpPr txBox="1"/>
          <p:nvPr/>
        </p:nvSpPr>
        <p:spPr>
          <a:xfrm>
            <a:off x="183194" y="5630668"/>
            <a:ext cx="5633925" cy="461665"/>
          </a:xfrm>
          <a:prstGeom prst="rect">
            <a:avLst/>
          </a:prstGeom>
          <a:solidFill>
            <a:srgbClr val="FFFFFF"/>
          </a:solidFill>
        </p:spPr>
        <p:txBody>
          <a:bodyPr wrap="square" rtlCol="0">
            <a:spAutoFit/>
          </a:bodyPr>
          <a:lstStyle/>
          <a:p>
            <a:pPr>
              <a:defRPr/>
            </a:pPr>
            <a:r>
              <a:rPr lang="fr-FR" sz="1200" b="1" dirty="0">
                <a:latin typeface="Arial Narrow" pitchFamily="34" charset="0"/>
                <a:cs typeface="Candara"/>
              </a:rPr>
              <a:t>Rapports des risques instantanés (RRI) cumulatifs d’hémorragie majeure dans les groupes de traitement par l’AAS et l’apixaban chez des patients âgés &lt;75 ans ou ≥ 75 ans.</a:t>
            </a:r>
            <a:endParaRPr lang="en-CA" sz="1200" b="1" dirty="0">
              <a:solidFill>
                <a:schemeClr val="tx1">
                  <a:lumMod val="85000"/>
                  <a:lumOff val="15000"/>
                </a:schemeClr>
              </a:solidFill>
              <a:latin typeface="Arial Narrow" panose="020B0606020202030204" pitchFamily="34" charset="0"/>
              <a:cs typeface="Candara"/>
            </a:endParaRPr>
          </a:p>
        </p:txBody>
      </p:sp>
      <p:sp>
        <p:nvSpPr>
          <p:cNvPr id="483" name="TextBox 482">
            <a:extLst>
              <a:ext uri="{FF2B5EF4-FFF2-40B4-BE49-F238E27FC236}">
                <a16:creationId xmlns:a16="http://schemas.microsoft.com/office/drawing/2014/main" id="{AD437DDF-D4B3-4F7C-A7D5-44A18A26BEEB}"/>
              </a:ext>
            </a:extLst>
          </p:cNvPr>
          <p:cNvSpPr txBox="1"/>
          <p:nvPr/>
        </p:nvSpPr>
        <p:spPr>
          <a:xfrm>
            <a:off x="7043979" y="5649185"/>
            <a:ext cx="2324100" cy="523220"/>
          </a:xfrm>
          <a:prstGeom prst="rect">
            <a:avLst/>
          </a:prstGeom>
          <a:noFill/>
        </p:spPr>
        <p:txBody>
          <a:bodyPr wrap="square" rtlCol="0">
            <a:spAutoFit/>
          </a:bodyPr>
          <a:lstStyle/>
          <a:p>
            <a:pPr lvl="0"/>
            <a:r>
              <a:rPr lang="en-CA" sz="1400" b="1" dirty="0" err="1">
                <a:solidFill>
                  <a:prstClr val="black">
                    <a:lumMod val="85000"/>
                    <a:lumOff val="15000"/>
                  </a:prstClr>
                </a:solidFill>
                <a:latin typeface="Arial Narrow" panose="020B0606020202030204" pitchFamily="34" charset="0"/>
                <a:cs typeface="Candara"/>
              </a:rPr>
              <a:t>Valeur</a:t>
            </a:r>
            <a:r>
              <a:rPr lang="en-CA" sz="1400" b="1" dirty="0">
                <a:solidFill>
                  <a:prstClr val="black">
                    <a:lumMod val="85000"/>
                    <a:lumOff val="15000"/>
                  </a:prstClr>
                </a:solidFill>
                <a:latin typeface="Arial Narrow" panose="020B0606020202030204" pitchFamily="34" charset="0"/>
                <a:cs typeface="Candara"/>
              </a:rPr>
              <a:t> P non </a:t>
            </a:r>
            <a:r>
              <a:rPr lang="en-CA" sz="1400" b="1" dirty="0" err="1">
                <a:solidFill>
                  <a:prstClr val="black">
                    <a:lumMod val="85000"/>
                    <a:lumOff val="15000"/>
                  </a:prstClr>
                </a:solidFill>
                <a:latin typeface="Arial Narrow" panose="020B0606020202030204" pitchFamily="34" charset="0"/>
                <a:cs typeface="Candara"/>
              </a:rPr>
              <a:t>disponible</a:t>
            </a:r>
            <a:endParaRPr lang="en-CA" sz="1400" b="1" dirty="0">
              <a:solidFill>
                <a:prstClr val="black">
                  <a:lumMod val="85000"/>
                  <a:lumOff val="15000"/>
                </a:prstClr>
              </a:solidFill>
              <a:latin typeface="Arial Narrow" panose="020B0606020202030204" pitchFamily="34" charset="0"/>
              <a:cs typeface="Candara"/>
            </a:endParaRPr>
          </a:p>
          <a:p>
            <a:endParaRPr lang="en-CA" sz="1400" b="1" dirty="0">
              <a:solidFill>
                <a:schemeClr val="tx1">
                  <a:lumMod val="85000"/>
                  <a:lumOff val="15000"/>
                </a:schemeClr>
              </a:solidFill>
              <a:latin typeface="Arial Narrow" panose="020B0606020202030204" pitchFamily="34" charset="0"/>
              <a:cs typeface="Candara"/>
            </a:endParaRPr>
          </a:p>
        </p:txBody>
      </p:sp>
      <p:pic>
        <p:nvPicPr>
          <p:cNvPr id="129" name="4E92DA43-5712-40E9-AFDC-2C1062C78C6F" descr="7646DFF2-B812-4635-AA57-5171E34E5A45@chrc">
            <a:extLst>
              <a:ext uri="{FF2B5EF4-FFF2-40B4-BE49-F238E27FC236}">
                <a16:creationId xmlns:a16="http://schemas.microsoft.com/office/drawing/2014/main" id="{9C2EDBE3-9BCE-4E67-A66F-D5F82F09B08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46366" y="205884"/>
            <a:ext cx="1494821" cy="85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0" name="Picture 2" descr="Image result for hyperlink icon">
            <a:hlinkClick r:id="rId6" action="ppaction://hlinksldjump"/>
            <a:extLst>
              <a:ext uri="{FF2B5EF4-FFF2-40B4-BE49-F238E27FC236}">
                <a16:creationId xmlns:a16="http://schemas.microsoft.com/office/drawing/2014/main" id="{7AEAC773-46EC-43F1-80E9-B9901CACE5CB}"/>
              </a:ext>
            </a:extLst>
          </p:cNvPr>
          <p:cNvPicPr>
            <a:picLocks noChangeAspect="1" noChangeArrowheads="1"/>
          </p:cNvPicPr>
          <p:nvPr/>
        </p:nvPicPr>
        <p:blipFill>
          <a:blip r:embed="rId7"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62560" y="5886058"/>
            <a:ext cx="274320" cy="2743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446305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83000"/>
            <a:lum/>
          </a:blip>
          <a:srcRect/>
          <a:stretch>
            <a:fillRect l="-17000" r="-6000"/>
          </a:stretch>
        </a:blip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F646A91-0B6F-42EF-9879-F4315737C63D}"/>
              </a:ext>
            </a:extLst>
          </p:cNvPr>
          <p:cNvSpPr/>
          <p:nvPr/>
        </p:nvSpPr>
        <p:spPr>
          <a:xfrm>
            <a:off x="3158289" y="0"/>
            <a:ext cx="5985711" cy="6858000"/>
          </a:xfrm>
          <a:prstGeom prst="rect">
            <a:avLst/>
          </a:prstGeom>
          <a:solidFill>
            <a:srgbClr val="FFFFFF">
              <a:alpha val="8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27" name="Oval 26">
            <a:extLst>
              <a:ext uri="{FF2B5EF4-FFF2-40B4-BE49-F238E27FC236}">
                <a16:creationId xmlns:a16="http://schemas.microsoft.com/office/drawing/2014/main" id="{828658CF-EB66-44B2-BE79-2CA8B38EC235}"/>
              </a:ext>
            </a:extLst>
          </p:cNvPr>
          <p:cNvSpPr/>
          <p:nvPr/>
        </p:nvSpPr>
        <p:spPr>
          <a:xfrm>
            <a:off x="3413880" y="295159"/>
            <a:ext cx="731520" cy="731520"/>
          </a:xfrm>
          <a:prstGeom prst="ellipse">
            <a:avLst/>
          </a:prstGeom>
          <a:solidFill>
            <a:schemeClr val="bg1">
              <a:lumMod val="75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prstClr val="white"/>
                </a:solidFill>
                <a:effectLst/>
                <a:uLnTx/>
                <a:uFillTx/>
                <a:latin typeface="Arial Narrow" panose="020B0606020202030204" pitchFamily="34" charset="0"/>
                <a:ea typeface="Open Sans" panose="020B0606030504020204" pitchFamily="34" charset="0"/>
                <a:cs typeface="Open Sans" panose="020B0606030504020204" pitchFamily="34" charset="0"/>
              </a:rPr>
              <a:t>1</a:t>
            </a:r>
          </a:p>
        </p:txBody>
      </p:sp>
      <p:sp>
        <p:nvSpPr>
          <p:cNvPr id="30" name="Rectangle 29">
            <a:extLst>
              <a:ext uri="{FF2B5EF4-FFF2-40B4-BE49-F238E27FC236}">
                <a16:creationId xmlns:a16="http://schemas.microsoft.com/office/drawing/2014/main" id="{7847AFC8-040E-4833-BC6C-5466452846F8}"/>
              </a:ext>
            </a:extLst>
          </p:cNvPr>
          <p:cNvSpPr/>
          <p:nvPr/>
        </p:nvSpPr>
        <p:spPr>
          <a:xfrm>
            <a:off x="4314442" y="293765"/>
            <a:ext cx="4885904" cy="707886"/>
          </a:xfrm>
          <a:prstGeom prst="rect">
            <a:avLst/>
          </a:prstGeom>
        </p:spPr>
        <p:txBody>
          <a:bodyPr wrap="square" anchor="b">
            <a:spAutoFit/>
          </a:bodyPr>
          <a:lstStyle/>
          <a:p>
            <a:pPr defTabSz="914400" fontAlgn="base">
              <a:defRPr/>
            </a:pPr>
            <a:r>
              <a:rPr lang="en-CA" sz="2000" b="1" kern="0" dirty="0">
                <a:solidFill>
                  <a:schemeClr val="bg1">
                    <a:lumMod val="65000"/>
                  </a:schemeClr>
                </a:solidFill>
                <a:latin typeface="Arial Narrow" panose="020B0606020202030204" pitchFamily="34" charset="0"/>
                <a:ea typeface="Open Sans" panose="020B0606030504020204" pitchFamily="34" charset="0"/>
                <a:cs typeface="Open Sans" panose="020B0606030504020204" pitchFamily="34" charset="0"/>
              </a:rPr>
              <a:t>Les AOD </a:t>
            </a:r>
            <a:r>
              <a:rPr lang="en-CA" sz="2000" b="1" kern="0" dirty="0" err="1">
                <a:solidFill>
                  <a:schemeClr val="bg1">
                    <a:lumMod val="65000"/>
                  </a:schemeClr>
                </a:solidFill>
                <a:latin typeface="Arial Narrow" panose="020B0606020202030204" pitchFamily="34" charset="0"/>
                <a:ea typeface="Open Sans" panose="020B0606030504020204" pitchFamily="34" charset="0"/>
                <a:cs typeface="Open Sans" panose="020B0606030504020204" pitchFamily="34" charset="0"/>
              </a:rPr>
              <a:t>sont-ils</a:t>
            </a:r>
            <a:r>
              <a:rPr lang="en-CA" sz="2000" b="1" kern="0" dirty="0">
                <a:solidFill>
                  <a:schemeClr val="bg1">
                    <a:lumMod val="65000"/>
                  </a:schemeClr>
                </a:solidFill>
                <a:latin typeface="Arial Narrow" panose="020B0606020202030204" pitchFamily="34" charset="0"/>
                <a:ea typeface="Open Sans" panose="020B0606030504020204" pitchFamily="34" charset="0"/>
                <a:cs typeface="Open Sans" panose="020B0606030504020204" pitchFamily="34" charset="0"/>
              </a:rPr>
              <a:t> </a:t>
            </a:r>
            <a:r>
              <a:rPr lang="en-CA" sz="2000" b="1" kern="0" dirty="0" err="1">
                <a:solidFill>
                  <a:schemeClr val="bg1">
                    <a:lumMod val="65000"/>
                  </a:schemeClr>
                </a:solidFill>
                <a:latin typeface="Arial Narrow" panose="020B0606020202030204" pitchFamily="34" charset="0"/>
                <a:ea typeface="Open Sans" panose="020B0606030504020204" pitchFamily="34" charset="0"/>
                <a:cs typeface="Open Sans" panose="020B0606030504020204" pitchFamily="34" charset="0"/>
              </a:rPr>
              <a:t>efficaces</a:t>
            </a:r>
            <a:r>
              <a:rPr lang="en-CA" sz="2000" b="1" kern="0" dirty="0">
                <a:solidFill>
                  <a:schemeClr val="bg1">
                    <a:lumMod val="65000"/>
                  </a:schemeClr>
                </a:solidFill>
                <a:latin typeface="Arial Narrow" panose="020B0606020202030204" pitchFamily="34" charset="0"/>
                <a:ea typeface="Open Sans" panose="020B0606030504020204" pitchFamily="34" charset="0"/>
                <a:cs typeface="Open Sans" panose="020B0606030504020204" pitchFamily="34" charset="0"/>
              </a:rPr>
              <a:t> et </a:t>
            </a:r>
            <a:r>
              <a:rPr lang="en-CA" sz="2000" b="1" kern="0" dirty="0" err="1">
                <a:solidFill>
                  <a:schemeClr val="bg1">
                    <a:lumMod val="65000"/>
                  </a:schemeClr>
                </a:solidFill>
                <a:latin typeface="Arial Narrow" panose="020B0606020202030204" pitchFamily="34" charset="0"/>
                <a:ea typeface="Open Sans" panose="020B0606030504020204" pitchFamily="34" charset="0"/>
                <a:cs typeface="Open Sans" panose="020B0606030504020204" pitchFamily="34" charset="0"/>
              </a:rPr>
              <a:t>sûrs</a:t>
            </a:r>
            <a:r>
              <a:rPr lang="en-CA" sz="2000" b="1" kern="0" dirty="0">
                <a:solidFill>
                  <a:schemeClr val="bg1">
                    <a:lumMod val="65000"/>
                  </a:schemeClr>
                </a:solidFill>
                <a:latin typeface="Arial Narrow" panose="020B0606020202030204" pitchFamily="34" charset="0"/>
                <a:ea typeface="Open Sans" panose="020B0606030504020204" pitchFamily="34" charset="0"/>
                <a:cs typeface="Open Sans" panose="020B0606030504020204" pitchFamily="34" charset="0"/>
              </a:rPr>
              <a:t> chez les </a:t>
            </a:r>
            <a:r>
              <a:rPr lang="en-CA" sz="2000" b="1" kern="0" dirty="0" err="1">
                <a:solidFill>
                  <a:schemeClr val="bg1">
                    <a:lumMod val="65000"/>
                  </a:schemeClr>
                </a:solidFill>
                <a:latin typeface="Arial Narrow" panose="020B0606020202030204" pitchFamily="34" charset="0"/>
                <a:ea typeface="Open Sans" panose="020B0606030504020204" pitchFamily="34" charset="0"/>
                <a:cs typeface="Open Sans" panose="020B0606030504020204" pitchFamily="34" charset="0"/>
              </a:rPr>
              <a:t>personnes</a:t>
            </a:r>
            <a:r>
              <a:rPr lang="en-CA" sz="2000" b="1" kern="0" dirty="0">
                <a:solidFill>
                  <a:schemeClr val="bg1">
                    <a:lumMod val="65000"/>
                  </a:schemeClr>
                </a:solidFill>
                <a:latin typeface="Arial Narrow" panose="020B0606020202030204" pitchFamily="34" charset="0"/>
                <a:ea typeface="Open Sans" panose="020B0606030504020204" pitchFamily="34" charset="0"/>
                <a:cs typeface="Open Sans" panose="020B0606030504020204" pitchFamily="34" charset="0"/>
              </a:rPr>
              <a:t> </a:t>
            </a:r>
            <a:r>
              <a:rPr lang="en-CA" sz="2000" b="1" kern="0" dirty="0" err="1">
                <a:solidFill>
                  <a:schemeClr val="bg1">
                    <a:lumMod val="65000"/>
                  </a:schemeClr>
                </a:solidFill>
                <a:latin typeface="Arial Narrow" panose="020B0606020202030204" pitchFamily="34" charset="0"/>
                <a:ea typeface="Open Sans" panose="020B0606030504020204" pitchFamily="34" charset="0"/>
                <a:cs typeface="Open Sans" panose="020B0606030504020204" pitchFamily="34" charset="0"/>
              </a:rPr>
              <a:t>âgées</a:t>
            </a:r>
            <a:r>
              <a:rPr lang="en-CA" sz="2000" b="1" kern="0" dirty="0">
                <a:solidFill>
                  <a:schemeClr val="bg1">
                    <a:lumMod val="65000"/>
                  </a:schemeClr>
                </a:solidFill>
                <a:latin typeface="Arial Narrow" panose="020B0606020202030204" pitchFamily="34" charset="0"/>
                <a:ea typeface="Open Sans" panose="020B0606030504020204" pitchFamily="34" charset="0"/>
                <a:cs typeface="Open Sans" panose="020B0606030504020204" pitchFamily="34" charset="0"/>
              </a:rPr>
              <a:t> et </a:t>
            </a:r>
            <a:r>
              <a:rPr lang="en-CA" sz="2000" b="1" kern="0" dirty="0" err="1">
                <a:solidFill>
                  <a:schemeClr val="bg1">
                    <a:lumMod val="65000"/>
                  </a:schemeClr>
                </a:solidFill>
                <a:latin typeface="Arial Narrow" panose="020B0606020202030204" pitchFamily="34" charset="0"/>
                <a:ea typeface="Open Sans" panose="020B0606030504020204" pitchFamily="34" charset="0"/>
                <a:cs typeface="Open Sans" panose="020B0606030504020204" pitchFamily="34" charset="0"/>
              </a:rPr>
              <a:t>fragiles</a:t>
            </a:r>
            <a:r>
              <a:rPr lang="en-CA" sz="2000" b="1" kern="0" dirty="0">
                <a:solidFill>
                  <a:schemeClr val="bg1">
                    <a:lumMod val="65000"/>
                  </a:schemeClr>
                </a:solidFill>
                <a:latin typeface="Arial Narrow" panose="020B0606020202030204" pitchFamily="34" charset="0"/>
                <a:ea typeface="Open Sans" panose="020B0606030504020204" pitchFamily="34" charset="0"/>
                <a:cs typeface="Open Sans" panose="020B0606030504020204" pitchFamily="34" charset="0"/>
              </a:rPr>
              <a:t>?</a:t>
            </a:r>
          </a:p>
        </p:txBody>
      </p:sp>
      <p:sp>
        <p:nvSpPr>
          <p:cNvPr id="46" name="Rectangle 45">
            <a:extLst>
              <a:ext uri="{FF2B5EF4-FFF2-40B4-BE49-F238E27FC236}">
                <a16:creationId xmlns:a16="http://schemas.microsoft.com/office/drawing/2014/main" id="{10778ED9-D49E-4CE9-90BB-AD2FD08ADF54}"/>
              </a:ext>
            </a:extLst>
          </p:cNvPr>
          <p:cNvSpPr/>
          <p:nvPr/>
        </p:nvSpPr>
        <p:spPr>
          <a:xfrm>
            <a:off x="4314442" y="1062508"/>
            <a:ext cx="4885904" cy="1323439"/>
          </a:xfrm>
          <a:prstGeom prst="rect">
            <a:avLst/>
          </a:prstGeom>
        </p:spPr>
        <p:txBody>
          <a:bodyPr wrap="square" anchor="b">
            <a:spAutoFit/>
          </a:bodyPr>
          <a:lstStyle/>
          <a:p>
            <a:pPr defTabSz="914400" fontAlgn="base">
              <a:defRPr/>
            </a:pPr>
            <a:r>
              <a:rPr lang="en-CA" sz="2000" b="1" kern="0" dirty="0">
                <a:solidFill>
                  <a:schemeClr val="tx1">
                    <a:lumMod val="75000"/>
                    <a:lumOff val="25000"/>
                  </a:schemeClr>
                </a:solidFill>
                <a:latin typeface="Arial Narrow" panose="020B0606020202030204" pitchFamily="34" charset="0"/>
                <a:ea typeface="Open Sans" panose="020B0606030504020204" pitchFamily="34" charset="0"/>
                <a:cs typeface="Open Sans" panose="020B0606030504020204" pitchFamily="34" charset="0"/>
              </a:rPr>
              <a:t>Comment </a:t>
            </a:r>
            <a:r>
              <a:rPr lang="en-CA" sz="2000" b="1" kern="0" dirty="0" err="1">
                <a:solidFill>
                  <a:schemeClr val="tx1">
                    <a:lumMod val="75000"/>
                    <a:lumOff val="25000"/>
                  </a:schemeClr>
                </a:solidFill>
                <a:latin typeface="Arial Narrow" panose="020B0606020202030204" pitchFamily="34" charset="0"/>
                <a:ea typeface="Open Sans" panose="020B0606030504020204" pitchFamily="34" charset="0"/>
                <a:cs typeface="Open Sans" panose="020B0606030504020204" pitchFamily="34" charset="0"/>
              </a:rPr>
              <a:t>est-ce</a:t>
            </a:r>
            <a:r>
              <a:rPr lang="en-CA" sz="2000" b="1" kern="0" dirty="0">
                <a:solidFill>
                  <a:schemeClr val="tx1">
                    <a:lumMod val="75000"/>
                    <a:lumOff val="25000"/>
                  </a:schemeClr>
                </a:solidFill>
                <a:latin typeface="Arial Narrow" panose="020B0606020202030204" pitchFamily="34" charset="0"/>
                <a:ea typeface="Open Sans" panose="020B0606030504020204" pitchFamily="34" charset="0"/>
                <a:cs typeface="Open Sans" panose="020B0606030504020204" pitchFamily="34" charset="0"/>
              </a:rPr>
              <a:t> </a:t>
            </a:r>
            <a:r>
              <a:rPr lang="en-CA" sz="2000" b="1" kern="0" dirty="0" err="1">
                <a:solidFill>
                  <a:schemeClr val="tx1">
                    <a:lumMod val="75000"/>
                    <a:lumOff val="25000"/>
                  </a:schemeClr>
                </a:solidFill>
                <a:latin typeface="Arial Narrow" panose="020B0606020202030204" pitchFamily="34" charset="0"/>
                <a:ea typeface="Open Sans" panose="020B0606030504020204" pitchFamily="34" charset="0"/>
                <a:cs typeface="Open Sans" panose="020B0606030504020204" pitchFamily="34" charset="0"/>
              </a:rPr>
              <a:t>que</a:t>
            </a:r>
            <a:r>
              <a:rPr lang="en-CA" sz="2000" b="1" kern="0" dirty="0">
                <a:solidFill>
                  <a:schemeClr val="tx1">
                    <a:lumMod val="75000"/>
                    <a:lumOff val="25000"/>
                  </a:schemeClr>
                </a:solidFill>
                <a:latin typeface="Arial Narrow" panose="020B0606020202030204" pitchFamily="34" charset="0"/>
                <a:ea typeface="Open Sans" panose="020B0606030504020204" pitchFamily="34" charset="0"/>
                <a:cs typeface="Open Sans" panose="020B0606030504020204" pitchFamily="34" charset="0"/>
              </a:rPr>
              <a:t> je </a:t>
            </a:r>
            <a:r>
              <a:rPr lang="en-CA" sz="2000" b="1" kern="0" dirty="0" err="1">
                <a:solidFill>
                  <a:schemeClr val="tx1">
                    <a:lumMod val="75000"/>
                    <a:lumOff val="25000"/>
                  </a:schemeClr>
                </a:solidFill>
                <a:latin typeface="Arial Narrow" panose="020B0606020202030204" pitchFamily="34" charset="0"/>
                <a:ea typeface="Open Sans" panose="020B0606030504020204" pitchFamily="34" charset="0"/>
                <a:cs typeface="Open Sans" panose="020B0606030504020204" pitchFamily="34" charset="0"/>
              </a:rPr>
              <a:t>gère</a:t>
            </a:r>
            <a:r>
              <a:rPr lang="en-CA" sz="2000" b="1" kern="0" dirty="0">
                <a:solidFill>
                  <a:schemeClr val="tx1">
                    <a:lumMod val="75000"/>
                    <a:lumOff val="25000"/>
                  </a:schemeClr>
                </a:solidFill>
                <a:latin typeface="Arial Narrow" panose="020B0606020202030204" pitchFamily="34" charset="0"/>
                <a:ea typeface="Open Sans" panose="020B0606030504020204" pitchFamily="34" charset="0"/>
                <a:cs typeface="Open Sans" panose="020B0606030504020204" pitchFamily="34" charset="0"/>
              </a:rPr>
              <a:t> les AOD </a:t>
            </a:r>
            <a:r>
              <a:rPr lang="en-CA" sz="2000" b="1" kern="0" dirty="0" err="1">
                <a:solidFill>
                  <a:schemeClr val="tx1">
                    <a:lumMod val="75000"/>
                    <a:lumOff val="25000"/>
                  </a:schemeClr>
                </a:solidFill>
                <a:latin typeface="Arial Narrow" panose="020B0606020202030204" pitchFamily="34" charset="0"/>
                <a:ea typeface="Open Sans" panose="020B0606030504020204" pitchFamily="34" charset="0"/>
                <a:cs typeface="Open Sans" panose="020B0606030504020204" pitchFamily="34" charset="0"/>
              </a:rPr>
              <a:t>dans</a:t>
            </a:r>
            <a:r>
              <a:rPr lang="en-CA" sz="2000" b="1" kern="0" dirty="0">
                <a:solidFill>
                  <a:schemeClr val="tx1">
                    <a:lumMod val="75000"/>
                    <a:lumOff val="25000"/>
                  </a:schemeClr>
                </a:solidFill>
                <a:latin typeface="Arial Narrow" panose="020B0606020202030204" pitchFamily="34" charset="0"/>
                <a:ea typeface="Open Sans" panose="020B0606030504020204" pitchFamily="34" charset="0"/>
                <a:cs typeface="Open Sans" panose="020B0606030504020204" pitchFamily="34" charset="0"/>
              </a:rPr>
              <a:t> le </a:t>
            </a:r>
            <a:r>
              <a:rPr lang="en-CA" sz="2000" b="1" kern="0" dirty="0" err="1">
                <a:solidFill>
                  <a:schemeClr val="tx1">
                    <a:lumMod val="75000"/>
                    <a:lumOff val="25000"/>
                  </a:schemeClr>
                </a:solidFill>
                <a:latin typeface="Arial Narrow" panose="020B0606020202030204" pitchFamily="34" charset="0"/>
                <a:ea typeface="Open Sans" panose="020B0606030504020204" pitchFamily="34" charset="0"/>
                <a:cs typeface="Open Sans" panose="020B0606030504020204" pitchFamily="34" charset="0"/>
              </a:rPr>
              <a:t>contexte</a:t>
            </a:r>
            <a:r>
              <a:rPr lang="en-CA" sz="2000" b="1" kern="0" dirty="0">
                <a:solidFill>
                  <a:schemeClr val="tx1">
                    <a:lumMod val="75000"/>
                    <a:lumOff val="25000"/>
                  </a:schemeClr>
                </a:solidFill>
                <a:latin typeface="Arial Narrow" panose="020B0606020202030204" pitchFamily="34" charset="0"/>
                <a:ea typeface="Open Sans" panose="020B0606030504020204" pitchFamily="34" charset="0"/>
                <a:cs typeface="Open Sans" panose="020B0606030504020204" pitchFamily="34" charset="0"/>
              </a:rPr>
              <a:t> </a:t>
            </a:r>
            <a:r>
              <a:rPr lang="en-CA" sz="2000" b="1" kern="0" dirty="0" err="1">
                <a:solidFill>
                  <a:schemeClr val="tx1">
                    <a:lumMod val="75000"/>
                    <a:lumOff val="25000"/>
                  </a:schemeClr>
                </a:solidFill>
                <a:latin typeface="Arial Narrow" panose="020B0606020202030204" pitchFamily="34" charset="0"/>
                <a:ea typeface="Open Sans" panose="020B0606030504020204" pitchFamily="34" charset="0"/>
                <a:cs typeface="Open Sans" panose="020B0606030504020204" pitchFamily="34" charset="0"/>
              </a:rPr>
              <a:t>d’une</a:t>
            </a:r>
            <a:r>
              <a:rPr lang="en-CA" sz="2000" b="1" kern="0" dirty="0">
                <a:solidFill>
                  <a:schemeClr val="tx1">
                    <a:lumMod val="75000"/>
                    <a:lumOff val="25000"/>
                  </a:schemeClr>
                </a:solidFill>
                <a:latin typeface="Arial Narrow" panose="020B0606020202030204" pitchFamily="34" charset="0"/>
                <a:ea typeface="Open Sans" panose="020B0606030504020204" pitchFamily="34" charset="0"/>
                <a:cs typeface="Open Sans" panose="020B0606030504020204" pitchFamily="34" charset="0"/>
              </a:rPr>
              <a:t> </a:t>
            </a:r>
            <a:r>
              <a:rPr lang="en-CA" sz="2000" b="1" kern="0" dirty="0" err="1">
                <a:solidFill>
                  <a:schemeClr val="tx1">
                    <a:lumMod val="75000"/>
                    <a:lumOff val="25000"/>
                  </a:schemeClr>
                </a:solidFill>
                <a:latin typeface="Arial Narrow" panose="020B0606020202030204" pitchFamily="34" charset="0"/>
                <a:ea typeface="Open Sans" panose="020B0606030504020204" pitchFamily="34" charset="0"/>
                <a:cs typeface="Open Sans" panose="020B0606030504020204" pitchFamily="34" charset="0"/>
              </a:rPr>
              <a:t>insuffisance</a:t>
            </a:r>
            <a:r>
              <a:rPr lang="en-CA" sz="2000" b="1" kern="0" dirty="0">
                <a:solidFill>
                  <a:schemeClr val="tx1">
                    <a:lumMod val="75000"/>
                    <a:lumOff val="25000"/>
                  </a:schemeClr>
                </a:solidFill>
                <a:latin typeface="Arial Narrow" panose="020B0606020202030204" pitchFamily="34" charset="0"/>
                <a:ea typeface="Open Sans" panose="020B0606030504020204" pitchFamily="34" charset="0"/>
                <a:cs typeface="Open Sans" panose="020B0606030504020204" pitchFamily="34" charset="0"/>
              </a:rPr>
              <a:t> </a:t>
            </a:r>
            <a:r>
              <a:rPr lang="en-CA" sz="2000" b="1" kern="0" dirty="0" err="1">
                <a:solidFill>
                  <a:schemeClr val="tx1">
                    <a:lumMod val="75000"/>
                    <a:lumOff val="25000"/>
                  </a:schemeClr>
                </a:solidFill>
                <a:latin typeface="Arial Narrow" panose="020B0606020202030204" pitchFamily="34" charset="0"/>
                <a:ea typeface="Open Sans" panose="020B0606030504020204" pitchFamily="34" charset="0"/>
                <a:cs typeface="Open Sans" panose="020B0606030504020204" pitchFamily="34" charset="0"/>
              </a:rPr>
              <a:t>rénale</a:t>
            </a:r>
            <a:r>
              <a:rPr lang="en-CA" sz="2000" b="1" kern="0" dirty="0">
                <a:solidFill>
                  <a:schemeClr val="tx1">
                    <a:lumMod val="75000"/>
                    <a:lumOff val="25000"/>
                  </a:schemeClr>
                </a:solidFill>
                <a:latin typeface="Arial Narrow" panose="020B0606020202030204" pitchFamily="34" charset="0"/>
                <a:ea typeface="Open Sans" panose="020B0606030504020204" pitchFamily="34" charset="0"/>
                <a:cs typeface="Open Sans" panose="020B0606030504020204" pitchFamily="34" charset="0"/>
              </a:rPr>
              <a:t> </a:t>
            </a:r>
            <a:r>
              <a:rPr lang="en-CA" sz="2000" b="1" kern="0" dirty="0" err="1">
                <a:solidFill>
                  <a:schemeClr val="tx1">
                    <a:lumMod val="75000"/>
                    <a:lumOff val="25000"/>
                  </a:schemeClr>
                </a:solidFill>
                <a:latin typeface="Arial Narrow" panose="020B0606020202030204" pitchFamily="34" charset="0"/>
                <a:ea typeface="Open Sans" panose="020B0606030504020204" pitchFamily="34" charset="0"/>
                <a:cs typeface="Open Sans" panose="020B0606030504020204" pitchFamily="34" charset="0"/>
              </a:rPr>
              <a:t>chronique</a:t>
            </a:r>
            <a:r>
              <a:rPr lang="en-CA" sz="2000" b="1" kern="0" dirty="0">
                <a:solidFill>
                  <a:schemeClr val="tx1">
                    <a:lumMod val="75000"/>
                    <a:lumOff val="25000"/>
                  </a:schemeClr>
                </a:solidFill>
                <a:latin typeface="Arial Narrow" panose="020B0606020202030204" pitchFamily="34" charset="0"/>
                <a:ea typeface="Open Sans" panose="020B0606030504020204" pitchFamily="34" charset="0"/>
                <a:cs typeface="Open Sans" panose="020B0606030504020204" pitchFamily="34" charset="0"/>
              </a:rPr>
              <a:t> (IRC) </a:t>
            </a:r>
            <a:r>
              <a:rPr lang="en-CA" sz="2000" b="1" kern="0" dirty="0" err="1">
                <a:solidFill>
                  <a:schemeClr val="tx1">
                    <a:lumMod val="75000"/>
                    <a:lumOff val="25000"/>
                  </a:schemeClr>
                </a:solidFill>
                <a:latin typeface="Arial Narrow" panose="020B0606020202030204" pitchFamily="34" charset="0"/>
                <a:ea typeface="Open Sans" panose="020B0606030504020204" pitchFamily="34" charset="0"/>
                <a:cs typeface="Open Sans" panose="020B0606030504020204" pitchFamily="34" charset="0"/>
              </a:rPr>
              <a:t>avancée</a:t>
            </a:r>
            <a:r>
              <a:rPr lang="en-CA" sz="2000" b="1" kern="0" dirty="0">
                <a:solidFill>
                  <a:schemeClr val="tx1">
                    <a:lumMod val="75000"/>
                    <a:lumOff val="25000"/>
                  </a:schemeClr>
                </a:solidFill>
                <a:latin typeface="Arial Narrow" panose="020B0606020202030204" pitchFamily="34" charset="0"/>
                <a:ea typeface="Open Sans" panose="020B0606030504020204" pitchFamily="34" charset="0"/>
                <a:cs typeface="Open Sans" panose="020B0606030504020204" pitchFamily="34" charset="0"/>
              </a:rPr>
              <a:t> avec un </a:t>
            </a:r>
            <a:r>
              <a:rPr lang="en-CA" sz="2000" b="1" kern="0" dirty="0" err="1">
                <a:solidFill>
                  <a:schemeClr val="tx1">
                    <a:lumMod val="75000"/>
                    <a:lumOff val="25000"/>
                  </a:schemeClr>
                </a:solidFill>
                <a:latin typeface="Arial Narrow" panose="020B0606020202030204" pitchFamily="34" charset="0"/>
                <a:ea typeface="Open Sans" panose="020B0606030504020204" pitchFamily="34" charset="0"/>
                <a:cs typeface="Open Sans" panose="020B0606030504020204" pitchFamily="34" charset="0"/>
              </a:rPr>
              <a:t>TFGe</a:t>
            </a:r>
            <a:r>
              <a:rPr lang="en-CA" sz="2000" b="1" kern="0" dirty="0">
                <a:solidFill>
                  <a:schemeClr val="tx1">
                    <a:lumMod val="75000"/>
                    <a:lumOff val="25000"/>
                  </a:schemeClr>
                </a:solidFill>
                <a:latin typeface="Arial Narrow" panose="020B0606020202030204" pitchFamily="34" charset="0"/>
                <a:ea typeface="Open Sans" panose="020B0606030504020204" pitchFamily="34" charset="0"/>
                <a:cs typeface="Open Sans" panose="020B0606030504020204" pitchFamily="34" charset="0"/>
              </a:rPr>
              <a:t> &lt; 30 ml/min/173m</a:t>
            </a:r>
            <a:r>
              <a:rPr lang="en-CA" sz="2000" b="1" kern="0" baseline="30000" dirty="0">
                <a:solidFill>
                  <a:schemeClr val="tx1">
                    <a:lumMod val="75000"/>
                    <a:lumOff val="25000"/>
                  </a:schemeClr>
                </a:solidFill>
                <a:latin typeface="Arial Narrow" panose="020B0606020202030204" pitchFamily="34" charset="0"/>
                <a:ea typeface="Open Sans" panose="020B0606030504020204" pitchFamily="34" charset="0"/>
                <a:cs typeface="Open Sans" panose="020B0606030504020204" pitchFamily="34" charset="0"/>
              </a:rPr>
              <a:t>2</a:t>
            </a:r>
            <a:r>
              <a:rPr lang="en-CA" sz="2000" b="1" kern="0" dirty="0">
                <a:solidFill>
                  <a:schemeClr val="tx1">
                    <a:lumMod val="75000"/>
                    <a:lumOff val="25000"/>
                  </a:schemeClr>
                </a:solidFill>
                <a:latin typeface="Arial Narrow" panose="020B0606020202030204" pitchFamily="34" charset="0"/>
                <a:ea typeface="Open Sans" panose="020B0606030504020204" pitchFamily="34" charset="0"/>
                <a:cs typeface="Open Sans" panose="020B0606030504020204" pitchFamily="34" charset="0"/>
              </a:rPr>
              <a:t>?</a:t>
            </a:r>
          </a:p>
        </p:txBody>
      </p:sp>
      <p:sp>
        <p:nvSpPr>
          <p:cNvPr id="47" name="Rectangle 46">
            <a:extLst>
              <a:ext uri="{FF2B5EF4-FFF2-40B4-BE49-F238E27FC236}">
                <a16:creationId xmlns:a16="http://schemas.microsoft.com/office/drawing/2014/main" id="{242801B4-902F-4313-9012-9C6485C77925}"/>
              </a:ext>
            </a:extLst>
          </p:cNvPr>
          <p:cNvSpPr/>
          <p:nvPr/>
        </p:nvSpPr>
        <p:spPr>
          <a:xfrm>
            <a:off x="4314442" y="2510556"/>
            <a:ext cx="4885904" cy="707886"/>
          </a:xfrm>
          <a:prstGeom prst="rect">
            <a:avLst/>
          </a:prstGeom>
        </p:spPr>
        <p:txBody>
          <a:bodyPr wrap="square" anchor="b">
            <a:spAutoFit/>
          </a:bodyPr>
          <a:lstStyle/>
          <a:p>
            <a:pPr defTabSz="914400" fontAlgn="base">
              <a:defRPr/>
            </a:pPr>
            <a:r>
              <a:rPr lang="en-CA" sz="2000" b="1" kern="0" dirty="0">
                <a:solidFill>
                  <a:schemeClr val="bg1">
                    <a:lumMod val="65000"/>
                  </a:schemeClr>
                </a:solidFill>
                <a:latin typeface="Arial Narrow" panose="020B0606020202030204" pitchFamily="34" charset="0"/>
                <a:ea typeface="Open Sans" panose="020B0606030504020204" pitchFamily="34" charset="0"/>
                <a:cs typeface="Open Sans" panose="020B0606030504020204" pitchFamily="34" charset="0"/>
              </a:rPr>
              <a:t>Les AOD </a:t>
            </a:r>
            <a:r>
              <a:rPr lang="en-CA" sz="2000" b="1" kern="0" dirty="0" err="1">
                <a:solidFill>
                  <a:schemeClr val="bg1">
                    <a:lumMod val="65000"/>
                  </a:schemeClr>
                </a:solidFill>
                <a:latin typeface="Arial Narrow" panose="020B0606020202030204" pitchFamily="34" charset="0"/>
                <a:ea typeface="Open Sans" panose="020B0606030504020204" pitchFamily="34" charset="0"/>
                <a:cs typeface="Open Sans" panose="020B0606030504020204" pitchFamily="34" charset="0"/>
              </a:rPr>
              <a:t>sont-ils</a:t>
            </a:r>
            <a:r>
              <a:rPr lang="en-CA" sz="2000" b="1" kern="0" dirty="0">
                <a:solidFill>
                  <a:schemeClr val="bg1">
                    <a:lumMod val="65000"/>
                  </a:schemeClr>
                </a:solidFill>
                <a:latin typeface="Arial Narrow" panose="020B0606020202030204" pitchFamily="34" charset="0"/>
                <a:ea typeface="Open Sans" panose="020B0606030504020204" pitchFamily="34" charset="0"/>
                <a:cs typeface="Open Sans" panose="020B0606030504020204" pitchFamily="34" charset="0"/>
              </a:rPr>
              <a:t> </a:t>
            </a:r>
            <a:r>
              <a:rPr lang="en-CA" sz="2000" b="1" kern="0" dirty="0" err="1">
                <a:solidFill>
                  <a:schemeClr val="bg1">
                    <a:lumMod val="65000"/>
                  </a:schemeClr>
                </a:solidFill>
                <a:latin typeface="Arial Narrow" panose="020B0606020202030204" pitchFamily="34" charset="0"/>
                <a:ea typeface="Open Sans" panose="020B0606030504020204" pitchFamily="34" charset="0"/>
                <a:cs typeface="Open Sans" panose="020B0606030504020204" pitchFamily="34" charset="0"/>
              </a:rPr>
              <a:t>efficaces</a:t>
            </a:r>
            <a:r>
              <a:rPr lang="en-CA" sz="2000" b="1" kern="0" dirty="0">
                <a:solidFill>
                  <a:schemeClr val="bg1">
                    <a:lumMod val="65000"/>
                  </a:schemeClr>
                </a:solidFill>
                <a:latin typeface="Arial Narrow" panose="020B0606020202030204" pitchFamily="34" charset="0"/>
                <a:ea typeface="Open Sans" panose="020B0606030504020204" pitchFamily="34" charset="0"/>
                <a:cs typeface="Open Sans" panose="020B0606030504020204" pitchFamily="34" charset="0"/>
              </a:rPr>
              <a:t> pour </a:t>
            </a:r>
            <a:r>
              <a:rPr lang="en-CA" sz="2000" b="1" kern="0" dirty="0" err="1">
                <a:solidFill>
                  <a:schemeClr val="bg1">
                    <a:lumMod val="65000"/>
                  </a:schemeClr>
                </a:solidFill>
                <a:latin typeface="Arial Narrow" panose="020B0606020202030204" pitchFamily="34" charset="0"/>
                <a:ea typeface="Open Sans" panose="020B0606030504020204" pitchFamily="34" charset="0"/>
                <a:cs typeface="Open Sans" panose="020B0606030504020204" pitchFamily="34" charset="0"/>
              </a:rPr>
              <a:t>prévenir</a:t>
            </a:r>
            <a:r>
              <a:rPr lang="en-CA" sz="2000" b="1" kern="0" dirty="0">
                <a:solidFill>
                  <a:schemeClr val="bg1">
                    <a:lumMod val="65000"/>
                  </a:schemeClr>
                </a:solidFill>
                <a:latin typeface="Arial Narrow" panose="020B0606020202030204" pitchFamily="34" charset="0"/>
                <a:ea typeface="Open Sans" panose="020B0606030504020204" pitchFamily="34" charset="0"/>
                <a:cs typeface="Open Sans" panose="020B0606030504020204" pitchFamily="34" charset="0"/>
              </a:rPr>
              <a:t> </a:t>
            </a:r>
            <a:r>
              <a:rPr lang="en-CA" sz="2000" b="1" kern="0" dirty="0" err="1">
                <a:solidFill>
                  <a:schemeClr val="bg1">
                    <a:lumMod val="65000"/>
                  </a:schemeClr>
                </a:solidFill>
                <a:latin typeface="Arial Narrow" panose="020B0606020202030204" pitchFamily="34" charset="0"/>
                <a:ea typeface="Open Sans" panose="020B0606030504020204" pitchFamily="34" charset="0"/>
                <a:cs typeface="Open Sans" panose="020B0606030504020204" pitchFamily="34" charset="0"/>
              </a:rPr>
              <a:t>l’AVC</a:t>
            </a:r>
            <a:r>
              <a:rPr lang="en-CA" sz="2000" b="1" kern="0" dirty="0">
                <a:solidFill>
                  <a:schemeClr val="bg1">
                    <a:lumMod val="65000"/>
                  </a:schemeClr>
                </a:solidFill>
                <a:latin typeface="Arial Narrow" panose="020B0606020202030204" pitchFamily="34" charset="0"/>
                <a:ea typeface="Open Sans" panose="020B0606030504020204" pitchFamily="34" charset="0"/>
                <a:cs typeface="Open Sans" panose="020B0606030504020204" pitchFamily="34" charset="0"/>
              </a:rPr>
              <a:t> chez les patients </a:t>
            </a:r>
            <a:r>
              <a:rPr lang="en-CA" sz="2000" b="1" kern="0" dirty="0" err="1">
                <a:solidFill>
                  <a:schemeClr val="bg1">
                    <a:lumMod val="65000"/>
                  </a:schemeClr>
                </a:solidFill>
                <a:latin typeface="Arial Narrow" panose="020B0606020202030204" pitchFamily="34" charset="0"/>
                <a:ea typeface="Open Sans" panose="020B0606030504020204" pitchFamily="34" charset="0"/>
                <a:cs typeface="Open Sans" panose="020B0606030504020204" pitchFamily="34" charset="0"/>
              </a:rPr>
              <a:t>pesant</a:t>
            </a:r>
            <a:r>
              <a:rPr lang="en-CA" sz="2000" b="1" kern="0" dirty="0">
                <a:solidFill>
                  <a:schemeClr val="bg1">
                    <a:lumMod val="65000"/>
                  </a:schemeClr>
                </a:solidFill>
                <a:latin typeface="Arial Narrow" panose="020B0606020202030204" pitchFamily="34" charset="0"/>
                <a:ea typeface="Open Sans" panose="020B0606030504020204" pitchFamily="34" charset="0"/>
                <a:cs typeface="Open Sans" panose="020B0606030504020204" pitchFamily="34" charset="0"/>
              </a:rPr>
              <a:t> plus de 120 kg?</a:t>
            </a:r>
          </a:p>
        </p:txBody>
      </p:sp>
      <p:sp>
        <p:nvSpPr>
          <p:cNvPr id="32" name="Oval 31">
            <a:extLst>
              <a:ext uri="{FF2B5EF4-FFF2-40B4-BE49-F238E27FC236}">
                <a16:creationId xmlns:a16="http://schemas.microsoft.com/office/drawing/2014/main" id="{79798A01-6AEC-4713-87CC-FF3C23EAA234}"/>
              </a:ext>
            </a:extLst>
          </p:cNvPr>
          <p:cNvSpPr/>
          <p:nvPr/>
        </p:nvSpPr>
        <p:spPr>
          <a:xfrm>
            <a:off x="3413880" y="1415481"/>
            <a:ext cx="731520" cy="731520"/>
          </a:xfrm>
          <a:prstGeom prst="ellipse">
            <a:avLst/>
          </a:prstGeom>
          <a:solidFill>
            <a:srgbClr val="0039AC"/>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a:ln>
                  <a:noFill/>
                </a:ln>
                <a:solidFill>
                  <a:prstClr val="white"/>
                </a:solidFill>
                <a:effectLst/>
                <a:uLnTx/>
                <a:uFillTx/>
                <a:latin typeface="Arial Narrow" panose="020B0606020202030204" pitchFamily="34" charset="0"/>
                <a:ea typeface="Open Sans" panose="020B0606030504020204" pitchFamily="34" charset="0"/>
                <a:cs typeface="Open Sans" panose="020B0606030504020204" pitchFamily="34" charset="0"/>
              </a:rPr>
              <a:t>2</a:t>
            </a:r>
          </a:p>
        </p:txBody>
      </p:sp>
      <p:sp>
        <p:nvSpPr>
          <p:cNvPr id="37" name="Oval 36">
            <a:extLst>
              <a:ext uri="{FF2B5EF4-FFF2-40B4-BE49-F238E27FC236}">
                <a16:creationId xmlns:a16="http://schemas.microsoft.com/office/drawing/2014/main" id="{94D49FCC-A3EA-4A4E-8F92-62CFE348CFB8}"/>
              </a:ext>
            </a:extLst>
          </p:cNvPr>
          <p:cNvSpPr/>
          <p:nvPr/>
        </p:nvSpPr>
        <p:spPr>
          <a:xfrm>
            <a:off x="3413880" y="2534619"/>
            <a:ext cx="731520" cy="731520"/>
          </a:xfrm>
          <a:prstGeom prst="ellipse">
            <a:avLst/>
          </a:prstGeom>
          <a:solidFill>
            <a:schemeClr val="bg1">
              <a:lumMod val="75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a:ln>
                  <a:noFill/>
                </a:ln>
                <a:solidFill>
                  <a:prstClr val="white"/>
                </a:solidFill>
                <a:effectLst/>
                <a:uLnTx/>
                <a:uFillTx/>
                <a:latin typeface="Arial Narrow" panose="020B0606020202030204" pitchFamily="34" charset="0"/>
                <a:ea typeface="Open Sans" panose="020B0606030504020204" pitchFamily="34" charset="0"/>
                <a:cs typeface="Open Sans" panose="020B0606030504020204" pitchFamily="34" charset="0"/>
              </a:rPr>
              <a:t>3</a:t>
            </a:r>
          </a:p>
        </p:txBody>
      </p:sp>
      <p:sp>
        <p:nvSpPr>
          <p:cNvPr id="48" name="Oval 47">
            <a:extLst>
              <a:ext uri="{FF2B5EF4-FFF2-40B4-BE49-F238E27FC236}">
                <a16:creationId xmlns:a16="http://schemas.microsoft.com/office/drawing/2014/main" id="{644E2648-88B0-42CE-BF61-A38FBD6B6936}"/>
              </a:ext>
            </a:extLst>
          </p:cNvPr>
          <p:cNvSpPr/>
          <p:nvPr/>
        </p:nvSpPr>
        <p:spPr>
          <a:xfrm>
            <a:off x="3413880" y="3633209"/>
            <a:ext cx="731520" cy="731520"/>
          </a:xfrm>
          <a:prstGeom prst="ellipse">
            <a:avLst/>
          </a:prstGeom>
          <a:solidFill>
            <a:schemeClr val="bg1">
              <a:lumMod val="75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prstClr val="white"/>
                </a:solidFill>
                <a:effectLst/>
                <a:uLnTx/>
                <a:uFillTx/>
                <a:latin typeface="Arial Narrow" panose="020B0606020202030204" pitchFamily="34" charset="0"/>
                <a:ea typeface="Open Sans" panose="020B0606030504020204" pitchFamily="34" charset="0"/>
                <a:cs typeface="Open Sans" panose="020B0606030504020204" pitchFamily="34" charset="0"/>
              </a:rPr>
              <a:t>4</a:t>
            </a:r>
          </a:p>
        </p:txBody>
      </p:sp>
      <p:sp>
        <p:nvSpPr>
          <p:cNvPr id="49" name="Rectangle 48">
            <a:extLst>
              <a:ext uri="{FF2B5EF4-FFF2-40B4-BE49-F238E27FC236}">
                <a16:creationId xmlns:a16="http://schemas.microsoft.com/office/drawing/2014/main" id="{747CF17F-00E6-40C1-8ED4-29CFE6EE0F0C}"/>
              </a:ext>
            </a:extLst>
          </p:cNvPr>
          <p:cNvSpPr/>
          <p:nvPr/>
        </p:nvSpPr>
        <p:spPr>
          <a:xfrm>
            <a:off x="4314442" y="3578910"/>
            <a:ext cx="4885904" cy="707886"/>
          </a:xfrm>
          <a:prstGeom prst="rect">
            <a:avLst/>
          </a:prstGeom>
        </p:spPr>
        <p:txBody>
          <a:bodyPr wrap="square" anchor="b">
            <a:spAutoFit/>
          </a:bodyPr>
          <a:lstStyle/>
          <a:p>
            <a:pPr defTabSz="914400" fontAlgn="base">
              <a:defRPr/>
            </a:pPr>
            <a:r>
              <a:rPr lang="en-CA" sz="2000" b="1" kern="0" dirty="0" err="1">
                <a:solidFill>
                  <a:schemeClr val="bg1">
                    <a:lumMod val="65000"/>
                  </a:schemeClr>
                </a:solidFill>
                <a:latin typeface="Arial Narrow" panose="020B0606020202030204" pitchFamily="34" charset="0"/>
                <a:ea typeface="Open Sans" panose="020B0606030504020204" pitchFamily="34" charset="0"/>
                <a:cs typeface="Open Sans" panose="020B0606030504020204" pitchFamily="34" charset="0"/>
              </a:rPr>
              <a:t>Devrais</a:t>
            </a:r>
            <a:r>
              <a:rPr lang="en-CA" sz="2000" b="1" kern="0" dirty="0">
                <a:solidFill>
                  <a:schemeClr val="bg1">
                    <a:lumMod val="65000"/>
                  </a:schemeClr>
                </a:solidFill>
                <a:latin typeface="Arial Narrow" panose="020B0606020202030204" pitchFamily="34" charset="0"/>
                <a:ea typeface="Open Sans" panose="020B0606030504020204" pitchFamily="34" charset="0"/>
                <a:cs typeface="Open Sans" panose="020B0606030504020204" pitchFamily="34" charset="0"/>
              </a:rPr>
              <a:t>-je </a:t>
            </a:r>
            <a:r>
              <a:rPr lang="en-CA" sz="2000" b="1" kern="0" dirty="0" err="1">
                <a:solidFill>
                  <a:schemeClr val="bg1">
                    <a:lumMod val="65000"/>
                  </a:schemeClr>
                </a:solidFill>
                <a:latin typeface="Arial Narrow" panose="020B0606020202030204" pitchFamily="34" charset="0"/>
                <a:ea typeface="Open Sans" panose="020B0606030504020204" pitchFamily="34" charset="0"/>
                <a:cs typeface="Open Sans" panose="020B0606030504020204" pitchFamily="34" charset="0"/>
              </a:rPr>
              <a:t>réduire</a:t>
            </a:r>
            <a:r>
              <a:rPr lang="en-CA" sz="2000" b="1" kern="0" dirty="0">
                <a:solidFill>
                  <a:schemeClr val="bg1">
                    <a:lumMod val="65000"/>
                  </a:schemeClr>
                </a:solidFill>
                <a:latin typeface="Arial Narrow" panose="020B0606020202030204" pitchFamily="34" charset="0"/>
                <a:ea typeface="Open Sans" panose="020B0606030504020204" pitchFamily="34" charset="0"/>
                <a:cs typeface="Open Sans" panose="020B0606030504020204" pitchFamily="34" charset="0"/>
              </a:rPr>
              <a:t> la dose </a:t>
            </a:r>
            <a:r>
              <a:rPr lang="en-CA" sz="2000" b="1" kern="0" dirty="0" err="1">
                <a:solidFill>
                  <a:schemeClr val="bg1">
                    <a:lumMod val="65000"/>
                  </a:schemeClr>
                </a:solidFill>
                <a:latin typeface="Arial Narrow" panose="020B0606020202030204" pitchFamily="34" charset="0"/>
                <a:ea typeface="Open Sans" panose="020B0606030504020204" pitchFamily="34" charset="0"/>
                <a:cs typeface="Open Sans" panose="020B0606030504020204" pitchFamily="34" charset="0"/>
              </a:rPr>
              <a:t>d’AOD</a:t>
            </a:r>
            <a:r>
              <a:rPr lang="en-CA" sz="2000" b="1" kern="0" dirty="0">
                <a:solidFill>
                  <a:schemeClr val="bg1">
                    <a:lumMod val="65000"/>
                  </a:schemeClr>
                </a:solidFill>
                <a:latin typeface="Arial Narrow" panose="020B0606020202030204" pitchFamily="34" charset="0"/>
                <a:ea typeface="Open Sans" panose="020B0606030504020204" pitchFamily="34" charset="0"/>
                <a:cs typeface="Open Sans" panose="020B0606030504020204" pitchFamily="34" charset="0"/>
              </a:rPr>
              <a:t> en </a:t>
            </a:r>
            <a:r>
              <a:rPr lang="en-CA" sz="2000" b="1" kern="0" dirty="0" err="1">
                <a:solidFill>
                  <a:schemeClr val="bg1">
                    <a:lumMod val="65000"/>
                  </a:schemeClr>
                </a:solidFill>
                <a:latin typeface="Arial Narrow" panose="020B0606020202030204" pitchFamily="34" charset="0"/>
                <a:ea typeface="Open Sans" panose="020B0606030504020204" pitchFamily="34" charset="0"/>
                <a:cs typeface="Open Sans" panose="020B0606030504020204" pitchFamily="34" charset="0"/>
              </a:rPr>
              <a:t>présence</a:t>
            </a:r>
            <a:r>
              <a:rPr lang="en-CA" sz="2000" b="1" kern="0" dirty="0">
                <a:solidFill>
                  <a:schemeClr val="bg1">
                    <a:lumMod val="65000"/>
                  </a:schemeClr>
                </a:solidFill>
                <a:latin typeface="Arial Narrow" panose="020B0606020202030204" pitchFamily="34" charset="0"/>
                <a:ea typeface="Open Sans" panose="020B0606030504020204" pitchFamily="34" charset="0"/>
                <a:cs typeface="Open Sans" panose="020B0606030504020204" pitchFamily="34" charset="0"/>
              </a:rPr>
              <a:t> </a:t>
            </a:r>
            <a:r>
              <a:rPr lang="en-CA" sz="2000" b="1" kern="0" dirty="0" err="1">
                <a:solidFill>
                  <a:schemeClr val="bg1">
                    <a:lumMod val="65000"/>
                  </a:schemeClr>
                </a:solidFill>
                <a:latin typeface="Arial Narrow" panose="020B0606020202030204" pitchFamily="34" charset="0"/>
                <a:ea typeface="Open Sans" panose="020B0606030504020204" pitchFamily="34" charset="0"/>
                <a:cs typeface="Open Sans" panose="020B0606030504020204" pitchFamily="34" charset="0"/>
              </a:rPr>
              <a:t>d’insuffisance</a:t>
            </a:r>
            <a:r>
              <a:rPr lang="en-CA" sz="2000" b="1" kern="0" dirty="0">
                <a:solidFill>
                  <a:schemeClr val="bg1">
                    <a:lumMod val="65000"/>
                  </a:schemeClr>
                </a:solidFill>
                <a:latin typeface="Arial Narrow" panose="020B0606020202030204" pitchFamily="34" charset="0"/>
                <a:ea typeface="Open Sans" panose="020B0606030504020204" pitchFamily="34" charset="0"/>
                <a:cs typeface="Open Sans" panose="020B0606030504020204" pitchFamily="34" charset="0"/>
              </a:rPr>
              <a:t> </a:t>
            </a:r>
            <a:r>
              <a:rPr lang="en-CA" sz="2000" b="1" kern="0" dirty="0" err="1">
                <a:solidFill>
                  <a:schemeClr val="bg1">
                    <a:lumMod val="65000"/>
                  </a:schemeClr>
                </a:solidFill>
                <a:latin typeface="Arial Narrow" panose="020B0606020202030204" pitchFamily="34" charset="0"/>
                <a:ea typeface="Open Sans" panose="020B0606030504020204" pitchFamily="34" charset="0"/>
                <a:cs typeface="Open Sans" panose="020B0606030504020204" pitchFamily="34" charset="0"/>
              </a:rPr>
              <a:t>hépatique</a:t>
            </a:r>
            <a:r>
              <a:rPr lang="en-CA" sz="2000" b="1" kern="0" dirty="0">
                <a:solidFill>
                  <a:schemeClr val="bg1">
                    <a:lumMod val="65000"/>
                  </a:schemeClr>
                </a:solidFill>
                <a:latin typeface="Arial Narrow" panose="020B0606020202030204" pitchFamily="34" charset="0"/>
                <a:ea typeface="Open Sans" panose="020B0606030504020204" pitchFamily="34" charset="0"/>
                <a:cs typeface="Open Sans" panose="020B0606030504020204" pitchFamily="34" charset="0"/>
              </a:rPr>
              <a:t>?</a:t>
            </a:r>
          </a:p>
        </p:txBody>
      </p:sp>
      <p:sp>
        <p:nvSpPr>
          <p:cNvPr id="50" name="Rectangle 49">
            <a:extLst>
              <a:ext uri="{FF2B5EF4-FFF2-40B4-BE49-F238E27FC236}">
                <a16:creationId xmlns:a16="http://schemas.microsoft.com/office/drawing/2014/main" id="{1D8D1DB7-3D84-4568-8FCE-C2E35E1D9F58}"/>
              </a:ext>
            </a:extLst>
          </p:cNvPr>
          <p:cNvSpPr/>
          <p:nvPr/>
        </p:nvSpPr>
        <p:spPr>
          <a:xfrm>
            <a:off x="4314442" y="4524004"/>
            <a:ext cx="4885904" cy="1015663"/>
          </a:xfrm>
          <a:prstGeom prst="rect">
            <a:avLst/>
          </a:prstGeom>
        </p:spPr>
        <p:txBody>
          <a:bodyPr wrap="square" anchor="b">
            <a:spAutoFit/>
          </a:bodyPr>
          <a:lstStyle/>
          <a:p>
            <a:pPr defTabSz="914400" fontAlgn="base">
              <a:defRPr/>
            </a:pPr>
            <a:r>
              <a:rPr lang="en-CA" sz="2000" b="1" kern="0" dirty="0" err="1">
                <a:solidFill>
                  <a:schemeClr val="bg1">
                    <a:lumMod val="65000"/>
                  </a:schemeClr>
                </a:solidFill>
                <a:latin typeface="Arial Narrow" panose="020B0606020202030204" pitchFamily="34" charset="0"/>
                <a:ea typeface="Open Sans" panose="020B0606030504020204" pitchFamily="34" charset="0"/>
                <a:cs typeface="Open Sans" panose="020B0606030504020204" pitchFamily="34" charset="0"/>
              </a:rPr>
              <a:t>Devrait</a:t>
            </a:r>
            <a:r>
              <a:rPr lang="en-CA" sz="2000" b="1" kern="0" dirty="0">
                <a:solidFill>
                  <a:schemeClr val="bg1">
                    <a:lumMod val="65000"/>
                  </a:schemeClr>
                </a:solidFill>
                <a:latin typeface="Arial Narrow" panose="020B0606020202030204" pitchFamily="34" charset="0"/>
                <a:ea typeface="Open Sans" panose="020B0606030504020204" pitchFamily="34" charset="0"/>
                <a:cs typeface="Open Sans" panose="020B0606030504020204" pitchFamily="34" charset="0"/>
              </a:rPr>
              <a:t>-on </a:t>
            </a:r>
            <a:r>
              <a:rPr lang="en-CA" sz="2000" b="1" kern="0" dirty="0" err="1">
                <a:solidFill>
                  <a:schemeClr val="bg1">
                    <a:lumMod val="65000"/>
                  </a:schemeClr>
                </a:solidFill>
                <a:latin typeface="Arial Narrow" panose="020B0606020202030204" pitchFamily="34" charset="0"/>
                <a:ea typeface="Open Sans" panose="020B0606030504020204" pitchFamily="34" charset="0"/>
                <a:cs typeface="Open Sans" panose="020B0606030504020204" pitchFamily="34" charset="0"/>
              </a:rPr>
              <a:t>interrompre</a:t>
            </a:r>
            <a:r>
              <a:rPr lang="en-CA" sz="2000" b="1" kern="0" dirty="0">
                <a:solidFill>
                  <a:schemeClr val="bg1">
                    <a:lumMod val="65000"/>
                  </a:schemeClr>
                </a:solidFill>
                <a:latin typeface="Arial Narrow" panose="020B0606020202030204" pitchFamily="34" charset="0"/>
                <a:ea typeface="Open Sans" panose="020B0606030504020204" pitchFamily="34" charset="0"/>
                <a:cs typeface="Open Sans" panose="020B0606030504020204" pitchFamily="34" charset="0"/>
              </a:rPr>
              <a:t> </a:t>
            </a:r>
            <a:r>
              <a:rPr lang="en-CA" sz="2000" b="1" kern="0" dirty="0" err="1">
                <a:solidFill>
                  <a:schemeClr val="bg1">
                    <a:lumMod val="65000"/>
                  </a:schemeClr>
                </a:solidFill>
                <a:latin typeface="Arial Narrow" panose="020B0606020202030204" pitchFamily="34" charset="0"/>
                <a:ea typeface="Open Sans" panose="020B0606030504020204" pitchFamily="34" charset="0"/>
                <a:cs typeface="Open Sans" panose="020B0606030504020204" pitchFamily="34" charset="0"/>
              </a:rPr>
              <a:t>temporairement</a:t>
            </a:r>
            <a:r>
              <a:rPr lang="en-CA" sz="2000" b="1" kern="0" dirty="0">
                <a:solidFill>
                  <a:schemeClr val="bg1">
                    <a:lumMod val="65000"/>
                  </a:schemeClr>
                </a:solidFill>
                <a:latin typeface="Arial Narrow" panose="020B0606020202030204" pitchFamily="34" charset="0"/>
                <a:ea typeface="Open Sans" panose="020B0606030504020204" pitchFamily="34" charset="0"/>
                <a:cs typeface="Open Sans" panose="020B0606030504020204" pitchFamily="34" charset="0"/>
              </a:rPr>
              <a:t> les AOD </a:t>
            </a:r>
            <a:r>
              <a:rPr lang="en-CA" sz="2000" b="1" kern="0" dirty="0" err="1">
                <a:solidFill>
                  <a:schemeClr val="bg1">
                    <a:lumMod val="65000"/>
                  </a:schemeClr>
                </a:solidFill>
                <a:latin typeface="Arial Narrow" panose="020B0606020202030204" pitchFamily="34" charset="0"/>
                <a:ea typeface="Open Sans" panose="020B0606030504020204" pitchFamily="34" charset="0"/>
                <a:cs typeface="Open Sans" panose="020B0606030504020204" pitchFamily="34" charset="0"/>
              </a:rPr>
              <a:t>avant</a:t>
            </a:r>
            <a:r>
              <a:rPr lang="en-CA" sz="2000" b="1" kern="0" dirty="0">
                <a:solidFill>
                  <a:schemeClr val="bg1">
                    <a:lumMod val="65000"/>
                  </a:schemeClr>
                </a:solidFill>
                <a:latin typeface="Arial Narrow" panose="020B0606020202030204" pitchFamily="34" charset="0"/>
                <a:ea typeface="Open Sans" panose="020B0606030504020204" pitchFamily="34" charset="0"/>
                <a:cs typeface="Open Sans" panose="020B0606030504020204" pitchFamily="34" charset="0"/>
              </a:rPr>
              <a:t> </a:t>
            </a:r>
            <a:r>
              <a:rPr lang="en-CA" sz="2000" b="1" kern="0" dirty="0" err="1">
                <a:solidFill>
                  <a:schemeClr val="bg1">
                    <a:lumMod val="65000"/>
                  </a:schemeClr>
                </a:solidFill>
                <a:latin typeface="Arial Narrow" panose="020B0606020202030204" pitchFamily="34" charset="0"/>
                <a:ea typeface="Open Sans" panose="020B0606030504020204" pitchFamily="34" charset="0"/>
                <a:cs typeface="Open Sans" panose="020B0606030504020204" pitchFamily="34" charset="0"/>
              </a:rPr>
              <a:t>l’implantation</a:t>
            </a:r>
            <a:r>
              <a:rPr lang="en-CA" sz="2000" b="1" kern="0" dirty="0">
                <a:solidFill>
                  <a:schemeClr val="bg1">
                    <a:lumMod val="65000"/>
                  </a:schemeClr>
                </a:solidFill>
                <a:latin typeface="Arial Narrow" panose="020B0606020202030204" pitchFamily="34" charset="0"/>
                <a:ea typeface="Open Sans" panose="020B0606030504020204" pitchFamily="34" charset="0"/>
                <a:cs typeface="Open Sans" panose="020B0606030504020204" pitchFamily="34" charset="0"/>
              </a:rPr>
              <a:t> d’un </a:t>
            </a:r>
            <a:r>
              <a:rPr lang="en-CA" sz="2000" b="1" kern="0" dirty="0" err="1">
                <a:solidFill>
                  <a:schemeClr val="bg1">
                    <a:lumMod val="65000"/>
                  </a:schemeClr>
                </a:solidFill>
                <a:latin typeface="Arial Narrow" panose="020B0606020202030204" pitchFamily="34" charset="0"/>
                <a:ea typeface="Open Sans" panose="020B0606030504020204" pitchFamily="34" charset="0"/>
                <a:cs typeface="Open Sans" panose="020B0606030504020204" pitchFamily="34" charset="0"/>
              </a:rPr>
              <a:t>stimulateur</a:t>
            </a:r>
            <a:r>
              <a:rPr lang="en-CA" sz="2000" b="1" kern="0" dirty="0">
                <a:solidFill>
                  <a:schemeClr val="bg1">
                    <a:lumMod val="65000"/>
                  </a:schemeClr>
                </a:solidFill>
                <a:latin typeface="Arial Narrow" panose="020B0606020202030204" pitchFamily="34" charset="0"/>
                <a:ea typeface="Open Sans" panose="020B0606030504020204" pitchFamily="34" charset="0"/>
                <a:cs typeface="Open Sans" panose="020B0606030504020204" pitchFamily="34" charset="0"/>
              </a:rPr>
              <a:t> </a:t>
            </a:r>
            <a:r>
              <a:rPr lang="en-CA" sz="2000" b="1" kern="0" dirty="0" err="1">
                <a:solidFill>
                  <a:schemeClr val="bg1">
                    <a:lumMod val="65000"/>
                  </a:schemeClr>
                </a:solidFill>
                <a:latin typeface="Arial Narrow" panose="020B0606020202030204" pitchFamily="34" charset="0"/>
                <a:ea typeface="Open Sans" panose="020B0606030504020204" pitchFamily="34" charset="0"/>
                <a:cs typeface="Open Sans" panose="020B0606030504020204" pitchFamily="34" charset="0"/>
              </a:rPr>
              <a:t>cadiaque</a:t>
            </a:r>
            <a:r>
              <a:rPr lang="en-CA" sz="2000" b="1" kern="0" dirty="0">
                <a:solidFill>
                  <a:schemeClr val="bg1">
                    <a:lumMod val="65000"/>
                  </a:schemeClr>
                </a:solidFill>
                <a:latin typeface="Arial Narrow" panose="020B0606020202030204" pitchFamily="34" charset="0"/>
                <a:ea typeface="Open Sans" panose="020B0606030504020204" pitchFamily="34" charset="0"/>
                <a:cs typeface="Open Sans" panose="020B0606030504020204" pitchFamily="34" charset="0"/>
              </a:rPr>
              <a:t> </a:t>
            </a:r>
            <a:r>
              <a:rPr lang="en-CA" sz="2000" b="1" kern="0" dirty="0" err="1">
                <a:solidFill>
                  <a:schemeClr val="bg1">
                    <a:lumMod val="65000"/>
                  </a:schemeClr>
                </a:solidFill>
                <a:latin typeface="Arial Narrow" panose="020B0606020202030204" pitchFamily="34" charset="0"/>
                <a:ea typeface="Open Sans" panose="020B0606030504020204" pitchFamily="34" charset="0"/>
                <a:cs typeface="Open Sans" panose="020B0606030504020204" pitchFamily="34" charset="0"/>
              </a:rPr>
              <a:t>ou</a:t>
            </a:r>
            <a:r>
              <a:rPr lang="en-CA" sz="2000" b="1" kern="0" dirty="0">
                <a:solidFill>
                  <a:schemeClr val="bg1">
                    <a:lumMod val="65000"/>
                  </a:schemeClr>
                </a:solidFill>
                <a:latin typeface="Arial Narrow" panose="020B0606020202030204" pitchFamily="34" charset="0"/>
                <a:ea typeface="Open Sans" panose="020B0606030504020204" pitchFamily="34" charset="0"/>
                <a:cs typeface="Open Sans" panose="020B0606030504020204" pitchFamily="34" charset="0"/>
              </a:rPr>
              <a:t> d’un </a:t>
            </a:r>
            <a:r>
              <a:rPr lang="en-CA" sz="2000" b="1" kern="0" dirty="0" err="1">
                <a:solidFill>
                  <a:schemeClr val="bg1">
                    <a:lumMod val="65000"/>
                  </a:schemeClr>
                </a:solidFill>
                <a:latin typeface="Arial Narrow" panose="020B0606020202030204" pitchFamily="34" charset="0"/>
                <a:ea typeface="Open Sans" panose="020B0606030504020204" pitchFamily="34" charset="0"/>
                <a:cs typeface="Open Sans" panose="020B0606030504020204" pitchFamily="34" charset="0"/>
              </a:rPr>
              <a:t>défibrillateur</a:t>
            </a:r>
            <a:r>
              <a:rPr lang="en-CA" sz="2000" b="1" kern="0" dirty="0">
                <a:solidFill>
                  <a:schemeClr val="bg1">
                    <a:lumMod val="65000"/>
                  </a:schemeClr>
                </a:solidFill>
                <a:latin typeface="Arial Narrow" panose="020B0606020202030204" pitchFamily="34" charset="0"/>
                <a:ea typeface="Open Sans" panose="020B0606030504020204" pitchFamily="34" charset="0"/>
                <a:cs typeface="Open Sans" panose="020B0606030504020204" pitchFamily="34" charset="0"/>
              </a:rPr>
              <a:t>?</a:t>
            </a:r>
          </a:p>
        </p:txBody>
      </p:sp>
      <p:sp>
        <p:nvSpPr>
          <p:cNvPr id="51" name="Rectangle 50">
            <a:extLst>
              <a:ext uri="{FF2B5EF4-FFF2-40B4-BE49-F238E27FC236}">
                <a16:creationId xmlns:a16="http://schemas.microsoft.com/office/drawing/2014/main" id="{A88E871B-F5D1-4D58-BBD5-0D35CEFC1DF7}"/>
              </a:ext>
            </a:extLst>
          </p:cNvPr>
          <p:cNvSpPr/>
          <p:nvPr/>
        </p:nvSpPr>
        <p:spPr>
          <a:xfrm>
            <a:off x="4314442" y="5652658"/>
            <a:ext cx="4885904" cy="1015663"/>
          </a:xfrm>
          <a:prstGeom prst="rect">
            <a:avLst/>
          </a:prstGeom>
        </p:spPr>
        <p:txBody>
          <a:bodyPr wrap="square" anchor="b">
            <a:spAutoFit/>
          </a:bodyPr>
          <a:lstStyle/>
          <a:p>
            <a:pPr defTabSz="914400" fontAlgn="base"/>
            <a:r>
              <a:rPr lang="en-CA" sz="2000" b="1" kern="0" dirty="0">
                <a:solidFill>
                  <a:schemeClr val="bg1">
                    <a:lumMod val="65000"/>
                  </a:schemeClr>
                </a:solidFill>
                <a:latin typeface="Arial Narrow" panose="020B0606020202030204" pitchFamily="34" charset="0"/>
                <a:ea typeface="Open Sans" panose="020B0606030504020204" pitchFamily="34" charset="0"/>
                <a:cs typeface="Open Sans" panose="020B0606030504020204" pitchFamily="34" charset="0"/>
              </a:rPr>
              <a:t>Comment </a:t>
            </a:r>
            <a:r>
              <a:rPr lang="en-CA" sz="2000" b="1" kern="0" dirty="0" err="1">
                <a:solidFill>
                  <a:schemeClr val="bg1">
                    <a:lumMod val="65000"/>
                  </a:schemeClr>
                </a:solidFill>
                <a:latin typeface="Arial Narrow" panose="020B0606020202030204" pitchFamily="34" charset="0"/>
                <a:ea typeface="Open Sans" panose="020B0606030504020204" pitchFamily="34" charset="0"/>
                <a:cs typeface="Open Sans" panose="020B0606030504020204" pitchFamily="34" charset="0"/>
              </a:rPr>
              <a:t>devrais</a:t>
            </a:r>
            <a:r>
              <a:rPr lang="en-CA" sz="2000" b="1" kern="0" dirty="0">
                <a:solidFill>
                  <a:schemeClr val="bg1">
                    <a:lumMod val="65000"/>
                  </a:schemeClr>
                </a:solidFill>
                <a:latin typeface="Arial Narrow" panose="020B0606020202030204" pitchFamily="34" charset="0"/>
                <a:ea typeface="Open Sans" panose="020B0606030504020204" pitchFamily="34" charset="0"/>
                <a:cs typeface="Open Sans" panose="020B0606030504020204" pitchFamily="34" charset="0"/>
              </a:rPr>
              <a:t>-je prendre en charge </a:t>
            </a:r>
            <a:r>
              <a:rPr lang="en-CA" sz="2000" b="1" kern="0" dirty="0" err="1">
                <a:solidFill>
                  <a:schemeClr val="bg1">
                    <a:lumMod val="65000"/>
                  </a:schemeClr>
                </a:solidFill>
                <a:latin typeface="Arial Narrow" panose="020B0606020202030204" pitchFamily="34" charset="0"/>
                <a:ea typeface="Open Sans" panose="020B0606030504020204" pitchFamily="34" charset="0"/>
                <a:cs typeface="Open Sans" panose="020B0606030504020204" pitchFamily="34" charset="0"/>
              </a:rPr>
              <a:t>une</a:t>
            </a:r>
            <a:r>
              <a:rPr lang="en-CA" sz="2000" b="1" kern="0" dirty="0">
                <a:solidFill>
                  <a:schemeClr val="bg1">
                    <a:lumMod val="65000"/>
                  </a:schemeClr>
                </a:solidFill>
                <a:latin typeface="Arial Narrow" panose="020B0606020202030204" pitchFamily="34" charset="0"/>
                <a:ea typeface="Open Sans" panose="020B0606030504020204" pitchFamily="34" charset="0"/>
                <a:cs typeface="Open Sans" panose="020B0606030504020204" pitchFamily="34" charset="0"/>
              </a:rPr>
              <a:t> </a:t>
            </a:r>
            <a:r>
              <a:rPr lang="en-CA" sz="2000" b="1" kern="0" dirty="0" err="1">
                <a:solidFill>
                  <a:schemeClr val="bg1">
                    <a:lumMod val="65000"/>
                  </a:schemeClr>
                </a:solidFill>
                <a:latin typeface="Arial Narrow" panose="020B0606020202030204" pitchFamily="34" charset="0"/>
                <a:ea typeface="Open Sans" panose="020B0606030504020204" pitchFamily="34" charset="0"/>
                <a:cs typeface="Open Sans" panose="020B0606030504020204" pitchFamily="34" charset="0"/>
              </a:rPr>
              <a:t>hémorragie</a:t>
            </a:r>
            <a:r>
              <a:rPr lang="en-CA" sz="2000" b="1" kern="0" dirty="0">
                <a:solidFill>
                  <a:schemeClr val="bg1">
                    <a:lumMod val="65000"/>
                  </a:schemeClr>
                </a:solidFill>
                <a:latin typeface="Arial Narrow" panose="020B0606020202030204" pitchFamily="34" charset="0"/>
                <a:ea typeface="Open Sans" panose="020B0606030504020204" pitchFamily="34" charset="0"/>
                <a:cs typeface="Open Sans" panose="020B0606030504020204" pitchFamily="34" charset="0"/>
              </a:rPr>
              <a:t> grave </a:t>
            </a:r>
            <a:r>
              <a:rPr lang="en-CA" sz="2000" b="1" kern="0" dirty="0" err="1">
                <a:solidFill>
                  <a:schemeClr val="bg1">
                    <a:lumMod val="65000"/>
                  </a:schemeClr>
                </a:solidFill>
                <a:latin typeface="Arial Narrow" panose="020B0606020202030204" pitchFamily="34" charset="0"/>
                <a:ea typeface="Open Sans" panose="020B0606030504020204" pitchFamily="34" charset="0"/>
                <a:cs typeface="Open Sans" panose="020B0606030504020204" pitchFamily="34" charset="0"/>
              </a:rPr>
              <a:t>ou</a:t>
            </a:r>
            <a:r>
              <a:rPr lang="en-CA" sz="2000" b="1" kern="0" dirty="0">
                <a:solidFill>
                  <a:schemeClr val="bg1">
                    <a:lumMod val="65000"/>
                  </a:schemeClr>
                </a:solidFill>
                <a:latin typeface="Arial Narrow" panose="020B0606020202030204" pitchFamily="34" charset="0"/>
                <a:ea typeface="Open Sans" panose="020B0606030504020204" pitchFamily="34" charset="0"/>
                <a:cs typeface="Open Sans" panose="020B0606030504020204" pitchFamily="34" charset="0"/>
              </a:rPr>
              <a:t> </a:t>
            </a:r>
            <a:r>
              <a:rPr lang="en-CA" sz="2000" b="1" kern="0" dirty="0" err="1">
                <a:solidFill>
                  <a:schemeClr val="bg1">
                    <a:lumMod val="65000"/>
                  </a:schemeClr>
                </a:solidFill>
                <a:latin typeface="Arial Narrow" panose="020B0606020202030204" pitchFamily="34" charset="0"/>
                <a:ea typeface="Open Sans" panose="020B0606030504020204" pitchFamily="34" charset="0"/>
                <a:cs typeface="Open Sans" panose="020B0606030504020204" pitchFamily="34" charset="0"/>
              </a:rPr>
              <a:t>menaçant</a:t>
            </a:r>
            <a:r>
              <a:rPr lang="en-CA" sz="2000" b="1" kern="0" dirty="0">
                <a:solidFill>
                  <a:schemeClr val="bg1">
                    <a:lumMod val="65000"/>
                  </a:schemeClr>
                </a:solidFill>
                <a:latin typeface="Arial Narrow" panose="020B0606020202030204" pitchFamily="34" charset="0"/>
                <a:ea typeface="Open Sans" panose="020B0606030504020204" pitchFamily="34" charset="0"/>
                <a:cs typeface="Open Sans" panose="020B0606030504020204" pitchFamily="34" charset="0"/>
              </a:rPr>
              <a:t> la vie chez des patients sous AOD?</a:t>
            </a:r>
            <a:endParaRPr kumimoji="0" lang="en-CA" sz="2000" b="1" i="0" u="none" strike="noStrike" kern="0" cap="none" spc="0" normalizeH="0" baseline="0" noProof="0" dirty="0">
              <a:ln>
                <a:noFill/>
              </a:ln>
              <a:solidFill>
                <a:schemeClr val="bg1">
                  <a:lumMod val="65000"/>
                </a:schemeClr>
              </a:solidFill>
              <a:effectLst/>
              <a:uLnTx/>
              <a:uFillTx/>
              <a:latin typeface="Arial Narrow" panose="020B0606020202030204" pitchFamily="34" charset="0"/>
              <a:ea typeface="Open Sans" panose="020B0606030504020204" pitchFamily="34" charset="0"/>
              <a:cs typeface="Open Sans" panose="020B0606030504020204" pitchFamily="34" charset="0"/>
            </a:endParaRPr>
          </a:p>
        </p:txBody>
      </p:sp>
      <p:sp>
        <p:nvSpPr>
          <p:cNvPr id="52" name="Oval 51">
            <a:extLst>
              <a:ext uri="{FF2B5EF4-FFF2-40B4-BE49-F238E27FC236}">
                <a16:creationId xmlns:a16="http://schemas.microsoft.com/office/drawing/2014/main" id="{BC225759-CA62-4BDF-A3BD-B54CAD11C961}"/>
              </a:ext>
            </a:extLst>
          </p:cNvPr>
          <p:cNvSpPr/>
          <p:nvPr/>
        </p:nvSpPr>
        <p:spPr>
          <a:xfrm>
            <a:off x="3413880" y="4772895"/>
            <a:ext cx="731520" cy="731520"/>
          </a:xfrm>
          <a:prstGeom prst="ellipse">
            <a:avLst/>
          </a:prstGeom>
          <a:solidFill>
            <a:schemeClr val="bg1">
              <a:lumMod val="75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prstClr val="white"/>
                </a:solidFill>
                <a:effectLst/>
                <a:uLnTx/>
                <a:uFillTx/>
                <a:latin typeface="Arial Narrow" panose="020B0606020202030204" pitchFamily="34" charset="0"/>
                <a:ea typeface="Open Sans" panose="020B0606030504020204" pitchFamily="34" charset="0"/>
                <a:cs typeface="Open Sans" panose="020B0606030504020204" pitchFamily="34" charset="0"/>
              </a:rPr>
              <a:t>5</a:t>
            </a:r>
          </a:p>
        </p:txBody>
      </p:sp>
      <p:sp>
        <p:nvSpPr>
          <p:cNvPr id="53" name="Oval 52">
            <a:extLst>
              <a:ext uri="{FF2B5EF4-FFF2-40B4-BE49-F238E27FC236}">
                <a16:creationId xmlns:a16="http://schemas.microsoft.com/office/drawing/2014/main" id="{ABCC4EDF-A1FB-4E8A-B069-AC21CC12D3FF}"/>
              </a:ext>
            </a:extLst>
          </p:cNvPr>
          <p:cNvSpPr/>
          <p:nvPr/>
        </p:nvSpPr>
        <p:spPr>
          <a:xfrm>
            <a:off x="3413880" y="5892033"/>
            <a:ext cx="731520" cy="731520"/>
          </a:xfrm>
          <a:prstGeom prst="ellipse">
            <a:avLst/>
          </a:prstGeom>
          <a:solidFill>
            <a:schemeClr val="bg1">
              <a:lumMod val="75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prstClr val="white"/>
                </a:solidFill>
                <a:effectLst/>
                <a:uLnTx/>
                <a:uFillTx/>
                <a:latin typeface="Arial Narrow" panose="020B0606020202030204" pitchFamily="34" charset="0"/>
                <a:ea typeface="Open Sans" panose="020B0606030504020204" pitchFamily="34" charset="0"/>
                <a:cs typeface="Open Sans" panose="020B0606030504020204" pitchFamily="34" charset="0"/>
              </a:rPr>
              <a:t>6</a:t>
            </a:r>
          </a:p>
        </p:txBody>
      </p:sp>
      <p:pic>
        <p:nvPicPr>
          <p:cNvPr id="15" name="Picture 2" descr="Image result for hyperlink icon">
            <a:hlinkClick r:id="rId4" action="ppaction://hlinksldjump"/>
            <a:extLst>
              <a:ext uri="{FF2B5EF4-FFF2-40B4-BE49-F238E27FC236}">
                <a16:creationId xmlns:a16="http://schemas.microsoft.com/office/drawing/2014/main" id="{61CF61F1-CC1C-45FB-8938-02B9C66FA07C}"/>
              </a:ext>
            </a:extLst>
          </p:cNvPr>
          <p:cNvPicPr>
            <a:picLocks noChangeAspect="1" noChangeArrowheads="1"/>
          </p:cNvPicPr>
          <p:nvPr/>
        </p:nvPicPr>
        <p:blipFill>
          <a:blip r:embed="rId5" cstate="print">
            <a:lum bright="70000" contrast="-70000"/>
            <a:extLst>
              <a:ext uri="{28A0092B-C50C-407E-A947-70E740481C1C}">
                <a14:useLocalDpi xmlns:a14="http://schemas.microsoft.com/office/drawing/2010/main" val="0"/>
              </a:ext>
            </a:extLst>
          </a:blip>
          <a:srcRect/>
          <a:stretch>
            <a:fillRect/>
          </a:stretch>
        </p:blipFill>
        <p:spPr bwMode="auto">
          <a:xfrm>
            <a:off x="169087" y="6257793"/>
            <a:ext cx="456406" cy="4564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726525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A841E32A-EB6F-47A2-AF6B-AF79BF1E89C5}"/>
              </a:ext>
            </a:extLst>
          </p:cNvPr>
          <p:cNvSpPr/>
          <p:nvPr/>
        </p:nvSpPr>
        <p:spPr>
          <a:xfrm>
            <a:off x="0" y="6211671"/>
            <a:ext cx="9144000" cy="646330"/>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46" name="Picture 45" descr="CHRC-logo_blue.png">
            <a:extLst>
              <a:ext uri="{FF2B5EF4-FFF2-40B4-BE49-F238E27FC236}">
                <a16:creationId xmlns:a16="http://schemas.microsoft.com/office/drawing/2014/main" id="{095A59FD-9F52-4C72-A6A6-4B5DFA8DC5CA}"/>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380250" y="5889891"/>
            <a:ext cx="716292" cy="712746"/>
          </a:xfrm>
          <a:prstGeom prst="rect">
            <a:avLst/>
          </a:prstGeom>
        </p:spPr>
      </p:pic>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0" y="1203861"/>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sp>
        <p:nvSpPr>
          <p:cNvPr id="11" name="Text Box 3">
            <a:extLst>
              <a:ext uri="{FF2B5EF4-FFF2-40B4-BE49-F238E27FC236}">
                <a16:creationId xmlns:a16="http://schemas.microsoft.com/office/drawing/2014/main" id="{463F200F-D9DC-4E02-8310-89E6728C91E8}"/>
              </a:ext>
            </a:extLst>
          </p:cNvPr>
          <p:cNvSpPr txBox="1">
            <a:spLocks noChangeArrowheads="1"/>
          </p:cNvSpPr>
          <p:nvPr/>
        </p:nvSpPr>
        <p:spPr bwMode="auto">
          <a:xfrm>
            <a:off x="146654" y="6202050"/>
            <a:ext cx="4341263" cy="784830"/>
          </a:xfrm>
          <a:prstGeom prst="rect">
            <a:avLst/>
          </a:prstGeom>
          <a:noFill/>
          <a:ln w="9525">
            <a:noFill/>
            <a:miter lim="800000"/>
            <a:headEnd/>
            <a:tailEnd/>
          </a:ln>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Pfizer Canada Inc./BMS Canada.  Eliquis (</a:t>
            </a:r>
            <a:r>
              <a:rPr kumimoji="0" lang="fr-FR" altLang="en-US"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apixaban</a:t>
            </a: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Product </a:t>
            </a:r>
            <a:r>
              <a:rPr kumimoji="0" lang="fr-FR" altLang="en-US"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Monograph</a:t>
            </a: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2018.</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Boehringer </a:t>
            </a:r>
            <a:r>
              <a:rPr kumimoji="0" lang="fr-FR" altLang="en-US"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Ingelheim</a:t>
            </a: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Canada Ltd. Pradaxa (</a:t>
            </a:r>
            <a:r>
              <a:rPr kumimoji="0" lang="fr-FR" altLang="en-US"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dagbatran</a:t>
            </a: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Product </a:t>
            </a:r>
            <a:r>
              <a:rPr kumimoji="0" lang="fr-FR" altLang="en-US"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Monograph</a:t>
            </a: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August 11, 2016.</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Bayer Inc. Xarelto (</a:t>
            </a:r>
            <a:r>
              <a:rPr kumimoji="0" lang="fr-FR" altLang="en-US"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rivaroxaban</a:t>
            </a: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Product </a:t>
            </a:r>
            <a:r>
              <a:rPr kumimoji="0" lang="fr-FR" altLang="en-US"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Monograph</a:t>
            </a: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2018.</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altLang="en-US"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Daiichi</a:t>
            </a: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a:t>
            </a:r>
            <a:r>
              <a:rPr kumimoji="0" lang="fr-FR" altLang="en-US"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Sankyp</a:t>
            </a: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Inc. </a:t>
            </a:r>
            <a:r>
              <a:rPr kumimoji="0" lang="fr-FR" altLang="en-US"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Lixiana</a:t>
            </a: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a:t>
            </a:r>
            <a:r>
              <a:rPr kumimoji="0" lang="fr-FR" altLang="en-US"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edoxaban</a:t>
            </a: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Product </a:t>
            </a:r>
            <a:r>
              <a:rPr kumimoji="0" lang="fr-FR" altLang="en-US"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Monograph</a:t>
            </a: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2017.</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endParaRPr>
          </a:p>
        </p:txBody>
      </p:sp>
      <p:sp>
        <p:nvSpPr>
          <p:cNvPr id="12" name="Rectangle 11">
            <a:extLst>
              <a:ext uri="{FF2B5EF4-FFF2-40B4-BE49-F238E27FC236}">
                <a16:creationId xmlns:a16="http://schemas.microsoft.com/office/drawing/2014/main" id="{70E9D2C5-3E70-40AB-BB85-FFBAFB8D7BFF}"/>
              </a:ext>
            </a:extLst>
          </p:cNvPr>
          <p:cNvSpPr/>
          <p:nvPr/>
        </p:nvSpPr>
        <p:spPr>
          <a:xfrm>
            <a:off x="146654" y="87192"/>
            <a:ext cx="6716601" cy="1015663"/>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CA" sz="2000" b="1" i="0" u="none" strike="noStrike" kern="1200" cap="none" spc="0" normalizeH="0" baseline="0" noProof="0" dirty="0">
                <a:ln>
                  <a:noFill/>
                </a:ln>
                <a:solidFill>
                  <a:srgbClr val="183059"/>
                </a:solidFill>
                <a:effectLst/>
                <a:uLnTx/>
                <a:uFillTx/>
                <a:latin typeface="Arial Narrow" panose="020B0606020202030204" pitchFamily="34" charset="0"/>
                <a:ea typeface="+mn-ea"/>
                <a:cs typeface="Aharoni" panose="02010803020104030203" pitchFamily="2" charset="-79"/>
              </a:rPr>
              <a:t>Recommandations relatives à la posologie des AOD chez les patients en FA présentant une atteinte rénale selon la monographie canadienne des produits</a:t>
            </a:r>
          </a:p>
        </p:txBody>
      </p:sp>
      <p:pic>
        <p:nvPicPr>
          <p:cNvPr id="15" name="4E92DA43-5712-40E9-AFDC-2C1062C78C6F" descr="7646DFF2-B812-4635-AA57-5171E34E5A45@chrc">
            <a:extLst>
              <a:ext uri="{FF2B5EF4-FFF2-40B4-BE49-F238E27FC236}">
                <a16:creationId xmlns:a16="http://schemas.microsoft.com/office/drawing/2014/main" id="{CECD24C8-B182-4760-BE1E-A9CBD857DA0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46366" y="205884"/>
            <a:ext cx="1494821" cy="85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a:extLst>
              <a:ext uri="{FF2B5EF4-FFF2-40B4-BE49-F238E27FC236}">
                <a16:creationId xmlns:a16="http://schemas.microsoft.com/office/drawing/2014/main" id="{809F9CD2-10B2-4D0A-875B-CC68E77A8D24}"/>
              </a:ext>
            </a:extLst>
          </p:cNvPr>
          <p:cNvPicPr>
            <a:picLocks noChangeAspect="1"/>
          </p:cNvPicPr>
          <p:nvPr/>
        </p:nvPicPr>
        <p:blipFill>
          <a:blip r:embed="rId6"/>
          <a:stretch>
            <a:fillRect/>
          </a:stretch>
        </p:blipFill>
        <p:spPr>
          <a:xfrm>
            <a:off x="1099739" y="1249222"/>
            <a:ext cx="6944522" cy="488919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81281736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A841E32A-EB6F-47A2-AF6B-AF79BF1E89C5}"/>
              </a:ext>
            </a:extLst>
          </p:cNvPr>
          <p:cNvSpPr/>
          <p:nvPr/>
        </p:nvSpPr>
        <p:spPr>
          <a:xfrm>
            <a:off x="0" y="6211671"/>
            <a:ext cx="9144000" cy="646330"/>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46" name="Picture 45" descr="CHRC-logo_blue.png">
            <a:extLst>
              <a:ext uri="{FF2B5EF4-FFF2-40B4-BE49-F238E27FC236}">
                <a16:creationId xmlns:a16="http://schemas.microsoft.com/office/drawing/2014/main" id="{095A59FD-9F52-4C72-A6A6-4B5DFA8DC5CA}"/>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380250" y="5889891"/>
            <a:ext cx="716292" cy="712746"/>
          </a:xfrm>
          <a:prstGeom prst="rect">
            <a:avLst/>
          </a:prstGeom>
        </p:spPr>
      </p:pic>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6448" y="1278295"/>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8545FEA6-91B3-4CEA-BDDB-78E11F2A9A3F}"/>
              </a:ext>
            </a:extLst>
          </p:cNvPr>
          <p:cNvSpPr/>
          <p:nvPr/>
        </p:nvSpPr>
        <p:spPr>
          <a:xfrm>
            <a:off x="146654" y="17662"/>
            <a:ext cx="5587940" cy="1200329"/>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CA" sz="3600" b="1" i="0" u="none" strike="noStrike" kern="1200" cap="none" spc="0" normalizeH="0" baseline="0" noProof="0" dirty="0">
                <a:ln>
                  <a:noFill/>
                </a:ln>
                <a:solidFill>
                  <a:srgbClr val="183059"/>
                </a:solidFill>
                <a:effectLst/>
                <a:uLnTx/>
                <a:uFillTx/>
                <a:latin typeface="Arial Narrow" panose="020B0606020202030204" pitchFamily="34" charset="0"/>
                <a:ea typeface="+mn-ea"/>
                <a:cs typeface="Aharoni" panose="02010803020104030203" pitchFamily="2" charset="-79"/>
              </a:rPr>
              <a:t>Considérations posologiques pour les AOD</a:t>
            </a:r>
          </a:p>
        </p:txBody>
      </p:sp>
      <p:sp>
        <p:nvSpPr>
          <p:cNvPr id="11" name="Text Box 3">
            <a:extLst>
              <a:ext uri="{FF2B5EF4-FFF2-40B4-BE49-F238E27FC236}">
                <a16:creationId xmlns:a16="http://schemas.microsoft.com/office/drawing/2014/main" id="{463F200F-D9DC-4E02-8310-89E6728C91E8}"/>
              </a:ext>
            </a:extLst>
          </p:cNvPr>
          <p:cNvSpPr txBox="1">
            <a:spLocks noChangeArrowheads="1"/>
          </p:cNvSpPr>
          <p:nvPr/>
        </p:nvSpPr>
        <p:spPr bwMode="auto">
          <a:xfrm>
            <a:off x="146654" y="6202050"/>
            <a:ext cx="4341263" cy="646331"/>
          </a:xfrm>
          <a:prstGeom prst="rect">
            <a:avLst/>
          </a:prstGeom>
          <a:noFill/>
          <a:ln w="9525">
            <a:noFill/>
            <a:miter lim="800000"/>
            <a:headEnd/>
            <a:tailEnd/>
          </a:ln>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sz="900" b="0" i="0" u="none" strike="noStrike" kern="0" cap="none" spc="0" normalizeH="0" baseline="0" noProof="0" dirty="0">
                <a:ln>
                  <a:noFill/>
                </a:ln>
                <a:solidFill>
                  <a:prstClr val="white"/>
                </a:solidFill>
                <a:effectLst/>
                <a:uLnTx/>
                <a:uFillTx/>
                <a:latin typeface="Agency FB" pitchFamily="34" charset="0"/>
                <a:ea typeface="Lato" panose="020F0502020204030203" pitchFamily="34" charset="0"/>
                <a:cs typeface="Lato" panose="020F0502020204030203" pitchFamily="34" charset="0"/>
              </a:rPr>
              <a:t>Pfizer Canada Inc./BMS Canada.  Monographie d’</a:t>
            </a:r>
            <a:r>
              <a:rPr kumimoji="0" lang="fr-FR" sz="900" b="0" i="0" u="none" strike="noStrike" kern="0" cap="none" spc="0" normalizeH="0" baseline="0" noProof="0" dirty="0" err="1">
                <a:ln>
                  <a:noFill/>
                </a:ln>
                <a:solidFill>
                  <a:prstClr val="white"/>
                </a:solidFill>
                <a:effectLst/>
                <a:uLnTx/>
                <a:uFillTx/>
                <a:latin typeface="Agency FB" pitchFamily="34" charset="0"/>
                <a:ea typeface="Lato" panose="020F0502020204030203" pitchFamily="34" charset="0"/>
                <a:cs typeface="Lato" panose="020F0502020204030203" pitchFamily="34" charset="0"/>
              </a:rPr>
              <a:t>Eliquis</a:t>
            </a:r>
            <a:r>
              <a:rPr kumimoji="0" lang="fr-FR" sz="900" b="0" i="0" u="none" strike="noStrike" kern="0" cap="none" spc="0" normalizeH="0" baseline="0" noProof="0" dirty="0">
                <a:ln>
                  <a:noFill/>
                </a:ln>
                <a:solidFill>
                  <a:prstClr val="white"/>
                </a:solidFill>
                <a:effectLst/>
                <a:uLnTx/>
                <a:uFillTx/>
                <a:latin typeface="Agency FB" pitchFamily="34" charset="0"/>
                <a:ea typeface="Lato" panose="020F0502020204030203" pitchFamily="34" charset="0"/>
                <a:cs typeface="Lato" panose="020F0502020204030203" pitchFamily="34" charset="0"/>
              </a:rPr>
              <a:t> (apixaban),, 2018.</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sz="900" b="0" i="0" u="none" strike="noStrike" kern="0" cap="none" spc="0" normalizeH="0" baseline="0" noProof="0" dirty="0" err="1">
                <a:ln>
                  <a:noFill/>
                </a:ln>
                <a:solidFill>
                  <a:prstClr val="white"/>
                </a:solidFill>
                <a:effectLst/>
                <a:uLnTx/>
                <a:uFillTx/>
                <a:latin typeface="Agency FB" pitchFamily="34" charset="0"/>
                <a:ea typeface="Lato" panose="020F0502020204030203" pitchFamily="34" charset="0"/>
                <a:cs typeface="Lato" panose="020F0502020204030203" pitchFamily="34" charset="0"/>
              </a:rPr>
              <a:t>Boehringer</a:t>
            </a:r>
            <a:r>
              <a:rPr kumimoji="0" lang="fr-FR" sz="900" b="0" i="0" u="none" strike="noStrike" kern="0" cap="none" spc="0" normalizeH="0" baseline="0" noProof="0" dirty="0">
                <a:ln>
                  <a:noFill/>
                </a:ln>
                <a:solidFill>
                  <a:prstClr val="white"/>
                </a:solidFill>
                <a:effectLst/>
                <a:uLnTx/>
                <a:uFillTx/>
                <a:latin typeface="Agency FB" pitchFamily="34" charset="0"/>
                <a:ea typeface="Lato" panose="020F0502020204030203" pitchFamily="34" charset="0"/>
                <a:cs typeface="Lato" panose="020F0502020204030203" pitchFamily="34" charset="0"/>
              </a:rPr>
              <a:t> </a:t>
            </a:r>
            <a:r>
              <a:rPr kumimoji="0" lang="fr-FR" sz="900" b="0" i="0" u="none" strike="noStrike" kern="0" cap="none" spc="0" normalizeH="0" baseline="0" noProof="0" dirty="0" err="1">
                <a:ln>
                  <a:noFill/>
                </a:ln>
                <a:solidFill>
                  <a:prstClr val="white"/>
                </a:solidFill>
                <a:effectLst/>
                <a:uLnTx/>
                <a:uFillTx/>
                <a:latin typeface="Agency FB" pitchFamily="34" charset="0"/>
                <a:ea typeface="Lato" panose="020F0502020204030203" pitchFamily="34" charset="0"/>
                <a:cs typeface="Lato" panose="020F0502020204030203" pitchFamily="34" charset="0"/>
              </a:rPr>
              <a:t>Ingelheim</a:t>
            </a:r>
            <a:r>
              <a:rPr kumimoji="0" lang="fr-FR" sz="900" b="0" i="0" u="none" strike="noStrike" kern="0" cap="none" spc="0" normalizeH="0" baseline="0" noProof="0" dirty="0">
                <a:ln>
                  <a:noFill/>
                </a:ln>
                <a:solidFill>
                  <a:prstClr val="white"/>
                </a:solidFill>
                <a:effectLst/>
                <a:uLnTx/>
                <a:uFillTx/>
                <a:latin typeface="Agency FB" pitchFamily="34" charset="0"/>
                <a:ea typeface="Lato" panose="020F0502020204030203" pitchFamily="34" charset="0"/>
                <a:cs typeface="Lato" panose="020F0502020204030203" pitchFamily="34" charset="0"/>
              </a:rPr>
              <a:t> Canada Ltd. Monographie de </a:t>
            </a:r>
            <a:r>
              <a:rPr kumimoji="0" lang="fr-FR" sz="900" b="0" i="0" u="none" strike="noStrike" kern="0" cap="none" spc="0" normalizeH="0" baseline="0" noProof="0" dirty="0" err="1">
                <a:ln>
                  <a:noFill/>
                </a:ln>
                <a:solidFill>
                  <a:prstClr val="white"/>
                </a:solidFill>
                <a:effectLst/>
                <a:uLnTx/>
                <a:uFillTx/>
                <a:latin typeface="Agency FB" pitchFamily="34" charset="0"/>
                <a:ea typeface="Lato" panose="020F0502020204030203" pitchFamily="34" charset="0"/>
                <a:cs typeface="Lato" panose="020F0502020204030203" pitchFamily="34" charset="0"/>
              </a:rPr>
              <a:t>Pradaxa</a:t>
            </a:r>
            <a:r>
              <a:rPr kumimoji="0" lang="fr-FR" sz="900" b="0" i="0" u="none" strike="noStrike" kern="0" cap="none" spc="0" normalizeH="0" baseline="0" noProof="0" dirty="0">
                <a:ln>
                  <a:noFill/>
                </a:ln>
                <a:solidFill>
                  <a:prstClr val="white"/>
                </a:solidFill>
                <a:effectLst/>
                <a:uLnTx/>
                <a:uFillTx/>
                <a:latin typeface="Agency FB" pitchFamily="34" charset="0"/>
                <a:ea typeface="Lato" panose="020F0502020204030203" pitchFamily="34" charset="0"/>
                <a:cs typeface="Lato" panose="020F0502020204030203" pitchFamily="34" charset="0"/>
              </a:rPr>
              <a:t> (</a:t>
            </a:r>
            <a:r>
              <a:rPr kumimoji="0" lang="fr-FR" sz="900" b="0" i="0" u="none" strike="noStrike" kern="0" cap="none" spc="0" normalizeH="0" baseline="0" noProof="0" dirty="0" err="1">
                <a:ln>
                  <a:noFill/>
                </a:ln>
                <a:solidFill>
                  <a:prstClr val="white"/>
                </a:solidFill>
                <a:effectLst/>
                <a:uLnTx/>
                <a:uFillTx/>
                <a:latin typeface="Agency FB" pitchFamily="34" charset="0"/>
                <a:ea typeface="Lato" panose="020F0502020204030203" pitchFamily="34" charset="0"/>
                <a:cs typeface="Lato" panose="020F0502020204030203" pitchFamily="34" charset="0"/>
              </a:rPr>
              <a:t>dagbatran</a:t>
            </a:r>
            <a:r>
              <a:rPr kumimoji="0" lang="fr-FR" sz="900" b="0" i="0" u="none" strike="noStrike" kern="0" cap="none" spc="0" normalizeH="0" baseline="0" noProof="0" dirty="0">
                <a:ln>
                  <a:noFill/>
                </a:ln>
                <a:solidFill>
                  <a:prstClr val="white"/>
                </a:solidFill>
                <a:effectLst/>
                <a:uLnTx/>
                <a:uFillTx/>
                <a:latin typeface="Agency FB" pitchFamily="34" charset="0"/>
                <a:ea typeface="Lato" panose="020F0502020204030203" pitchFamily="34" charset="0"/>
                <a:cs typeface="Lato" panose="020F0502020204030203" pitchFamily="34" charset="0"/>
              </a:rPr>
              <a:t>) . 11 août 2016.</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sz="900" b="0" i="0" u="none" strike="noStrike" kern="0" cap="none" spc="0" normalizeH="0" baseline="0" noProof="0" dirty="0">
                <a:ln>
                  <a:noFill/>
                </a:ln>
                <a:solidFill>
                  <a:prstClr val="white"/>
                </a:solidFill>
                <a:effectLst/>
                <a:uLnTx/>
                <a:uFillTx/>
                <a:latin typeface="Agency FB" pitchFamily="34" charset="0"/>
                <a:ea typeface="Lato" panose="020F0502020204030203" pitchFamily="34" charset="0"/>
                <a:cs typeface="Lato" panose="020F0502020204030203" pitchFamily="34" charset="0"/>
              </a:rPr>
              <a:t>Bayer Inc. Monographie de </a:t>
            </a:r>
            <a:r>
              <a:rPr kumimoji="0" lang="fr-FR" sz="900" b="0" i="0" u="none" strike="noStrike" kern="0" cap="none" spc="0" normalizeH="0" baseline="0" noProof="0" dirty="0" err="1">
                <a:ln>
                  <a:noFill/>
                </a:ln>
                <a:solidFill>
                  <a:prstClr val="white"/>
                </a:solidFill>
                <a:effectLst/>
                <a:uLnTx/>
                <a:uFillTx/>
                <a:latin typeface="Agency FB" pitchFamily="34" charset="0"/>
                <a:ea typeface="Lato" panose="020F0502020204030203" pitchFamily="34" charset="0"/>
                <a:cs typeface="Lato" panose="020F0502020204030203" pitchFamily="34" charset="0"/>
              </a:rPr>
              <a:t>Xarelto</a:t>
            </a:r>
            <a:r>
              <a:rPr kumimoji="0" lang="fr-FR" sz="900" b="0" i="0" u="none" strike="noStrike" kern="0" cap="none" spc="0" normalizeH="0" baseline="0" noProof="0" dirty="0">
                <a:ln>
                  <a:noFill/>
                </a:ln>
                <a:solidFill>
                  <a:prstClr val="white"/>
                </a:solidFill>
                <a:effectLst/>
                <a:uLnTx/>
                <a:uFillTx/>
                <a:latin typeface="Agency FB" pitchFamily="34" charset="0"/>
                <a:ea typeface="Lato" panose="020F0502020204030203" pitchFamily="34" charset="0"/>
                <a:cs typeface="Lato" panose="020F0502020204030203" pitchFamily="34" charset="0"/>
              </a:rPr>
              <a:t> (rivaroxaban). 2018.</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sz="900" b="0" i="0" u="none" strike="noStrike" kern="0" cap="none" spc="0" normalizeH="0" baseline="0" noProof="0" dirty="0" err="1">
                <a:ln>
                  <a:noFill/>
                </a:ln>
                <a:solidFill>
                  <a:prstClr val="white"/>
                </a:solidFill>
                <a:effectLst/>
                <a:uLnTx/>
                <a:uFillTx/>
                <a:latin typeface="Agency FB" pitchFamily="34" charset="0"/>
                <a:ea typeface="Lato" panose="020F0502020204030203" pitchFamily="34" charset="0"/>
                <a:cs typeface="Lato" panose="020F0502020204030203" pitchFamily="34" charset="0"/>
              </a:rPr>
              <a:t>Daiichi</a:t>
            </a:r>
            <a:r>
              <a:rPr kumimoji="0" lang="fr-FR" sz="900" b="0" i="0" u="none" strike="noStrike" kern="0" cap="none" spc="0" normalizeH="0" baseline="0" noProof="0" dirty="0">
                <a:ln>
                  <a:noFill/>
                </a:ln>
                <a:solidFill>
                  <a:prstClr val="white"/>
                </a:solidFill>
                <a:effectLst/>
                <a:uLnTx/>
                <a:uFillTx/>
                <a:latin typeface="Agency FB" pitchFamily="34" charset="0"/>
                <a:ea typeface="Lato" panose="020F0502020204030203" pitchFamily="34" charset="0"/>
                <a:cs typeface="Lato" panose="020F0502020204030203" pitchFamily="34" charset="0"/>
              </a:rPr>
              <a:t> </a:t>
            </a:r>
            <a:r>
              <a:rPr kumimoji="0" lang="fr-FR" sz="900" b="0" i="0" u="none" strike="noStrike" kern="0" cap="none" spc="0" normalizeH="0" baseline="0" noProof="0" dirty="0" err="1">
                <a:ln>
                  <a:noFill/>
                </a:ln>
                <a:solidFill>
                  <a:prstClr val="white"/>
                </a:solidFill>
                <a:effectLst/>
                <a:uLnTx/>
                <a:uFillTx/>
                <a:latin typeface="Agency FB" pitchFamily="34" charset="0"/>
                <a:ea typeface="Lato" panose="020F0502020204030203" pitchFamily="34" charset="0"/>
                <a:cs typeface="Lato" panose="020F0502020204030203" pitchFamily="34" charset="0"/>
              </a:rPr>
              <a:t>Sankyp</a:t>
            </a:r>
            <a:r>
              <a:rPr kumimoji="0" lang="fr-FR" sz="900" b="0" i="0" u="none" strike="noStrike" kern="0" cap="none" spc="0" normalizeH="0" baseline="0" noProof="0" dirty="0">
                <a:ln>
                  <a:noFill/>
                </a:ln>
                <a:solidFill>
                  <a:prstClr val="white"/>
                </a:solidFill>
                <a:effectLst/>
                <a:uLnTx/>
                <a:uFillTx/>
                <a:latin typeface="Agency FB" pitchFamily="34" charset="0"/>
                <a:ea typeface="Lato" panose="020F0502020204030203" pitchFamily="34" charset="0"/>
                <a:cs typeface="Lato" panose="020F0502020204030203" pitchFamily="34" charset="0"/>
              </a:rPr>
              <a:t> Inc. Monographie de </a:t>
            </a:r>
            <a:r>
              <a:rPr kumimoji="0" lang="fr-FR" sz="900" b="0" i="0" u="none" strike="noStrike" kern="0" cap="none" spc="0" normalizeH="0" baseline="0" noProof="0" dirty="0" err="1">
                <a:ln>
                  <a:noFill/>
                </a:ln>
                <a:solidFill>
                  <a:prstClr val="white"/>
                </a:solidFill>
                <a:effectLst/>
                <a:uLnTx/>
                <a:uFillTx/>
                <a:latin typeface="Agency FB" pitchFamily="34" charset="0"/>
                <a:ea typeface="Lato" panose="020F0502020204030203" pitchFamily="34" charset="0"/>
                <a:cs typeface="Lato" panose="020F0502020204030203" pitchFamily="34" charset="0"/>
              </a:rPr>
              <a:t>Lixiana</a:t>
            </a:r>
            <a:r>
              <a:rPr kumimoji="0" lang="fr-FR" sz="900" b="0" i="0" u="none" strike="noStrike" kern="0" cap="none" spc="0" normalizeH="0" baseline="0" noProof="0" dirty="0">
                <a:ln>
                  <a:noFill/>
                </a:ln>
                <a:solidFill>
                  <a:prstClr val="white"/>
                </a:solidFill>
                <a:effectLst/>
                <a:uLnTx/>
                <a:uFillTx/>
                <a:latin typeface="Agency FB" pitchFamily="34" charset="0"/>
                <a:ea typeface="Lato" panose="020F0502020204030203" pitchFamily="34" charset="0"/>
                <a:cs typeface="Lato" panose="020F0502020204030203" pitchFamily="34" charset="0"/>
              </a:rPr>
              <a:t> (</a:t>
            </a:r>
            <a:r>
              <a:rPr kumimoji="0" lang="fr-FR" sz="900" b="0" i="0" u="none" strike="noStrike" kern="0" cap="none" spc="0" normalizeH="0" baseline="0" noProof="0" dirty="0" err="1">
                <a:ln>
                  <a:noFill/>
                </a:ln>
                <a:solidFill>
                  <a:prstClr val="white"/>
                </a:solidFill>
                <a:effectLst/>
                <a:uLnTx/>
                <a:uFillTx/>
                <a:latin typeface="Agency FB" pitchFamily="34" charset="0"/>
                <a:ea typeface="Lato" panose="020F0502020204030203" pitchFamily="34" charset="0"/>
                <a:cs typeface="Lato" panose="020F0502020204030203" pitchFamily="34" charset="0"/>
              </a:rPr>
              <a:t>edoxaban</a:t>
            </a:r>
            <a:r>
              <a:rPr kumimoji="0" lang="fr-FR" sz="900" b="0" i="0" u="none" strike="noStrike" kern="0" cap="none" spc="0" normalizeH="0" baseline="0" noProof="0" dirty="0">
                <a:ln>
                  <a:noFill/>
                </a:ln>
                <a:solidFill>
                  <a:prstClr val="white"/>
                </a:solidFill>
                <a:effectLst/>
                <a:uLnTx/>
                <a:uFillTx/>
                <a:latin typeface="Agency FB" pitchFamily="34" charset="0"/>
                <a:ea typeface="Lato" panose="020F0502020204030203" pitchFamily="34" charset="0"/>
                <a:cs typeface="Lato" panose="020F0502020204030203" pitchFamily="34" charset="0"/>
              </a:rPr>
              <a:t>). 2017</a:t>
            </a:r>
            <a:endPar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endParaRPr>
          </a:p>
        </p:txBody>
      </p:sp>
      <p:pic>
        <p:nvPicPr>
          <p:cNvPr id="10" name="Picture 2" descr="Image result for hyperlink icon">
            <a:hlinkClick r:id="rId5" action="ppaction://hlinksldjump"/>
            <a:extLst>
              <a:ext uri="{FF2B5EF4-FFF2-40B4-BE49-F238E27FC236}">
                <a16:creationId xmlns:a16="http://schemas.microsoft.com/office/drawing/2014/main" id="{56ACBEDE-8EB4-453E-B873-49CF36ABB10B}"/>
              </a:ext>
            </a:extLst>
          </p:cNvPr>
          <p:cNvPicPr>
            <a:picLocks noChangeAspect="1" noChangeArrowheads="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68163" y="5888435"/>
            <a:ext cx="274320" cy="274320"/>
          </a:xfrm>
          <a:prstGeom prst="rect">
            <a:avLst/>
          </a:prstGeom>
          <a:noFill/>
          <a:extLst>
            <a:ext uri="{909E8E84-426E-40DD-AFC4-6F175D3DCCD1}">
              <a14:hiddenFill xmlns:a14="http://schemas.microsoft.com/office/drawing/2010/main">
                <a:solidFill>
                  <a:srgbClr val="FFFFFF"/>
                </a:solidFill>
              </a14:hiddenFill>
            </a:ext>
          </a:extLst>
        </p:spPr>
      </p:pic>
      <p:pic>
        <p:nvPicPr>
          <p:cNvPr id="12" name="4E92DA43-5712-40E9-AFDC-2C1062C78C6F" descr="7646DFF2-B812-4635-AA57-5171E34E5A45@chrc">
            <a:extLst>
              <a:ext uri="{FF2B5EF4-FFF2-40B4-BE49-F238E27FC236}">
                <a16:creationId xmlns:a16="http://schemas.microsoft.com/office/drawing/2014/main" id="{4AEB0B07-E0E7-4038-836F-AA1E3A0D6F0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46366" y="205884"/>
            <a:ext cx="1494821" cy="85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12">
            <a:extLst>
              <a:ext uri="{FF2B5EF4-FFF2-40B4-BE49-F238E27FC236}">
                <a16:creationId xmlns:a16="http://schemas.microsoft.com/office/drawing/2014/main" id="{E6236D78-AA72-4508-8DEA-19AF846FFA6C}"/>
              </a:ext>
            </a:extLst>
          </p:cNvPr>
          <p:cNvPicPr>
            <a:picLocks noChangeAspect="1"/>
          </p:cNvPicPr>
          <p:nvPr/>
        </p:nvPicPr>
        <p:blipFill>
          <a:blip r:embed="rId8"/>
          <a:stretch>
            <a:fillRect/>
          </a:stretch>
        </p:blipFill>
        <p:spPr>
          <a:xfrm>
            <a:off x="766132" y="1499097"/>
            <a:ext cx="7822130" cy="4619573"/>
          </a:xfrm>
          <a:prstGeom prst="rect">
            <a:avLst/>
          </a:prstGeom>
        </p:spPr>
      </p:pic>
    </p:spTree>
    <p:extLst>
      <p:ext uri="{BB962C8B-B14F-4D97-AF65-F5344CB8AC3E}">
        <p14:creationId xmlns:p14="http://schemas.microsoft.com/office/powerpoint/2010/main" val="290199544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A841E32A-EB6F-47A2-AF6B-AF79BF1E89C5}"/>
              </a:ext>
            </a:extLst>
          </p:cNvPr>
          <p:cNvSpPr/>
          <p:nvPr/>
        </p:nvSpPr>
        <p:spPr>
          <a:xfrm>
            <a:off x="0" y="6211671"/>
            <a:ext cx="9144000" cy="646330"/>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46" name="Picture 45" descr="CHRC-logo_blue.png">
            <a:extLst>
              <a:ext uri="{FF2B5EF4-FFF2-40B4-BE49-F238E27FC236}">
                <a16:creationId xmlns:a16="http://schemas.microsoft.com/office/drawing/2014/main" id="{095A59FD-9F52-4C72-A6A6-4B5DFA8DC5CA}"/>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380250" y="5889891"/>
            <a:ext cx="716292" cy="712746"/>
          </a:xfrm>
          <a:prstGeom prst="rect">
            <a:avLst/>
          </a:prstGeom>
        </p:spPr>
      </p:pic>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6448" y="1225130"/>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8545FEA6-91B3-4CEA-BDDB-78E11F2A9A3F}"/>
              </a:ext>
            </a:extLst>
          </p:cNvPr>
          <p:cNvSpPr/>
          <p:nvPr/>
        </p:nvSpPr>
        <p:spPr>
          <a:xfrm>
            <a:off x="146654" y="103442"/>
            <a:ext cx="6747306" cy="954107"/>
          </a:xfrm>
          <a:prstGeom prst="rect">
            <a:avLst/>
          </a:prstGeom>
          <a:noFill/>
        </p:spPr>
        <p:txBody>
          <a:bodyPr wrap="square">
            <a:spAutoFit/>
          </a:bodyPr>
          <a:lstStyle/>
          <a:p>
            <a:pPr>
              <a:defRPr/>
            </a:pPr>
            <a:r>
              <a:rPr lang="fr-CA" sz="2800" b="1" dirty="0">
                <a:solidFill>
                  <a:srgbClr val="183059"/>
                </a:solidFill>
                <a:latin typeface="Arial Narrow" panose="020B0606020202030204" pitchFamily="34" charset="0"/>
                <a:cs typeface="Aharoni" panose="02010803020104030203" pitchFamily="2" charset="-79"/>
              </a:rPr>
              <a:t>Données limitées sur les AOD chez les patients en FA atteints d’IRC avancée (stades 4-5) </a:t>
            </a:r>
          </a:p>
        </p:txBody>
      </p:sp>
      <p:sp>
        <p:nvSpPr>
          <p:cNvPr id="11" name="Text Box 3">
            <a:extLst>
              <a:ext uri="{FF2B5EF4-FFF2-40B4-BE49-F238E27FC236}">
                <a16:creationId xmlns:a16="http://schemas.microsoft.com/office/drawing/2014/main" id="{463F200F-D9DC-4E02-8310-89E6728C91E8}"/>
              </a:ext>
            </a:extLst>
          </p:cNvPr>
          <p:cNvSpPr txBox="1">
            <a:spLocks noChangeArrowheads="1"/>
          </p:cNvSpPr>
          <p:nvPr/>
        </p:nvSpPr>
        <p:spPr bwMode="auto">
          <a:xfrm>
            <a:off x="146654" y="6202050"/>
            <a:ext cx="4341263" cy="784830"/>
          </a:xfrm>
          <a:prstGeom prst="rect">
            <a:avLst/>
          </a:prstGeom>
          <a:noFill/>
          <a:ln w="9525">
            <a:noFill/>
            <a:miter lim="800000"/>
            <a:headEnd/>
            <a:tailEnd/>
          </a:ln>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Pfizer Canada Inc./BMS Canada.  Eliquis (</a:t>
            </a:r>
            <a:r>
              <a:rPr kumimoji="0" lang="fr-FR" altLang="en-US"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apixaban</a:t>
            </a: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Product </a:t>
            </a:r>
            <a:r>
              <a:rPr kumimoji="0" lang="fr-FR" altLang="en-US"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Monograph</a:t>
            </a: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2018.</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Boehringer </a:t>
            </a:r>
            <a:r>
              <a:rPr kumimoji="0" lang="fr-FR" altLang="en-US"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Ingelheim</a:t>
            </a: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Canada Ltd. Pradaxa (</a:t>
            </a:r>
            <a:r>
              <a:rPr kumimoji="0" lang="fr-FR" altLang="en-US"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dagbatran</a:t>
            </a: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Product </a:t>
            </a:r>
            <a:r>
              <a:rPr kumimoji="0" lang="fr-FR" altLang="en-US"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Monograph</a:t>
            </a: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August 11, 2016.</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Bayer Inc. Xarelto (</a:t>
            </a:r>
            <a:r>
              <a:rPr kumimoji="0" lang="fr-FR" altLang="en-US"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rivaroxaban</a:t>
            </a: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Product </a:t>
            </a:r>
            <a:r>
              <a:rPr kumimoji="0" lang="fr-FR" altLang="en-US"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Monograph</a:t>
            </a: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2018.</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altLang="en-US"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Daiichi</a:t>
            </a: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a:t>
            </a:r>
            <a:r>
              <a:rPr kumimoji="0" lang="fr-FR" altLang="en-US"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Sankyp</a:t>
            </a: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Inc. </a:t>
            </a:r>
            <a:r>
              <a:rPr kumimoji="0" lang="fr-FR" altLang="en-US"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Lixiana</a:t>
            </a: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a:t>
            </a:r>
            <a:r>
              <a:rPr kumimoji="0" lang="fr-FR" altLang="en-US"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edoxaban</a:t>
            </a: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Product </a:t>
            </a:r>
            <a:r>
              <a:rPr kumimoji="0" lang="fr-FR" altLang="en-US"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Monograph</a:t>
            </a: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2017.</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endParaRPr>
          </a:p>
        </p:txBody>
      </p:sp>
      <p:sp>
        <p:nvSpPr>
          <p:cNvPr id="12" name="Footer Placeholder 3">
            <a:extLst>
              <a:ext uri="{FF2B5EF4-FFF2-40B4-BE49-F238E27FC236}">
                <a16:creationId xmlns:a16="http://schemas.microsoft.com/office/drawing/2014/main" id="{0832D9E9-68B6-4EBC-8E51-B504412FA762}"/>
              </a:ext>
            </a:extLst>
          </p:cNvPr>
          <p:cNvSpPr>
            <a:spLocks noGrp="1"/>
          </p:cNvSpPr>
          <p:nvPr>
            <p:ph type="ftr" sz="quarter" idx="11"/>
          </p:nvPr>
        </p:nvSpPr>
        <p:spPr>
          <a:xfrm>
            <a:off x="146654" y="4676089"/>
            <a:ext cx="8534400" cy="928529"/>
          </a:xfrm>
        </p:spPr>
        <p:txBody>
          <a:bodyPr/>
          <a:lstStyle/>
          <a:p>
            <a:pPr lvl="0" algn="l">
              <a:defRPr/>
            </a:pPr>
            <a:r>
              <a:rPr lang="en-US" sz="1100" dirty="0">
                <a:solidFill>
                  <a:schemeClr val="tx1"/>
                </a:solidFill>
                <a:latin typeface="Arial Narrow" panose="020B0606020202030204" pitchFamily="34" charset="0"/>
              </a:rPr>
              <a:t>*</a:t>
            </a:r>
            <a:r>
              <a:rPr lang="fr-CA" sz="1100" dirty="0">
                <a:solidFill>
                  <a:schemeClr val="tx1"/>
                </a:solidFill>
                <a:latin typeface="Arial Narrow" panose="020B0606020202030204" pitchFamily="34" charset="0"/>
              </a:rPr>
              <a:t>Envisager le dabigatran 110 mg BID si  le patient est âgé de &gt; 80 ans ou s’il présente un risque plus élevé d’hémorragie, y compris les personnes âgées ≥75 ans présentant ≥1 facteur de risque; †Envisager l’apixaban 2,5 mg </a:t>
            </a:r>
            <a:r>
              <a:rPr lang="fr-CA" sz="1100" dirty="0" err="1">
                <a:solidFill>
                  <a:schemeClr val="tx1"/>
                </a:solidFill>
                <a:latin typeface="Arial Narrow" panose="020B0606020202030204" pitchFamily="34" charset="0"/>
              </a:rPr>
              <a:t>bid</a:t>
            </a:r>
            <a:r>
              <a:rPr lang="fr-CA" sz="1100" dirty="0">
                <a:solidFill>
                  <a:schemeClr val="tx1"/>
                </a:solidFill>
                <a:latin typeface="Arial Narrow" panose="020B0606020202030204" pitchFamily="34" charset="0"/>
              </a:rPr>
              <a:t>  si 2 des 3 critères suivants sont présents : (1) âge &gt; 80 ans; (2) poids corporel &lt; 60 kg; ou (3) créatinine sérique &gt; 133 µmol/L; </a:t>
            </a:r>
            <a:r>
              <a:rPr lang="fr-CA" sz="1100" dirty="0">
                <a:solidFill>
                  <a:schemeClr val="tx1"/>
                </a:solidFill>
                <a:latin typeface="Arial Narrow" panose="020B0606020202030204" pitchFamily="34" charset="0"/>
                <a:cs typeface="Calibri"/>
              </a:rPr>
              <a:t>‡</a:t>
            </a:r>
            <a:r>
              <a:rPr lang="fr-CA" sz="1100" dirty="0">
                <a:solidFill>
                  <a:schemeClr val="tx1"/>
                </a:solidFill>
                <a:latin typeface="Arial Narrow" panose="020B0606020202030204" pitchFamily="34" charset="0"/>
              </a:rPr>
              <a:t> L’étude ARISTOTLE incluait un petit nombre de patients(1,5%) dont la </a:t>
            </a:r>
            <a:r>
              <a:rPr lang="fr-CA" sz="1100" dirty="0" err="1">
                <a:solidFill>
                  <a:schemeClr val="tx1"/>
                </a:solidFill>
                <a:latin typeface="Arial Narrow" panose="020B0606020202030204" pitchFamily="34" charset="0"/>
              </a:rPr>
              <a:t>CrCl</a:t>
            </a:r>
            <a:r>
              <a:rPr lang="fr-CA" sz="1100" dirty="0">
                <a:solidFill>
                  <a:schemeClr val="tx1"/>
                </a:solidFill>
                <a:latin typeface="Arial Narrow" panose="020B0606020202030204" pitchFamily="34" charset="0"/>
              </a:rPr>
              <a:t> était aussi basse que 25 </a:t>
            </a:r>
            <a:r>
              <a:rPr lang="fr-CA" sz="1100" dirty="0" err="1">
                <a:solidFill>
                  <a:schemeClr val="tx1"/>
                </a:solidFill>
                <a:latin typeface="Arial Narrow" panose="020B0606020202030204" pitchFamily="34" charset="0"/>
              </a:rPr>
              <a:t>mL</a:t>
            </a:r>
            <a:r>
              <a:rPr lang="fr-CA" sz="1100" dirty="0">
                <a:solidFill>
                  <a:schemeClr val="tx1"/>
                </a:solidFill>
                <a:latin typeface="Arial Narrow" panose="020B0606020202030204" pitchFamily="34" charset="0"/>
              </a:rPr>
              <a:t>/min,; </a:t>
            </a:r>
            <a:r>
              <a:rPr lang="fr-CA" sz="1100" dirty="0" err="1">
                <a:solidFill>
                  <a:schemeClr val="tx1"/>
                </a:solidFill>
                <a:latin typeface="Arial Narrow" panose="020B0606020202030204" pitchFamily="34" charset="0"/>
                <a:cs typeface="Calibri"/>
              </a:rPr>
              <a:t>ƚ</a:t>
            </a:r>
            <a:r>
              <a:rPr lang="fr-CA" sz="1100" dirty="0" err="1">
                <a:solidFill>
                  <a:schemeClr val="tx1"/>
                </a:solidFill>
                <a:latin typeface="Arial Narrow" panose="020B0606020202030204" pitchFamily="34" charset="0"/>
              </a:rPr>
              <a:t>La</a:t>
            </a:r>
            <a:r>
              <a:rPr lang="fr-CA" sz="1100" dirty="0">
                <a:solidFill>
                  <a:schemeClr val="tx1"/>
                </a:solidFill>
                <a:latin typeface="Arial Narrow" pitchFamily="34" charset="0"/>
              </a:rPr>
              <a:t> warfarine dont la dose a été ajustée a été utilisée, mais les données concernant l’innocuité et l’efficacité sont contradictoires.; ¶ Aucune étude publiée; La monographie du produit suggère que le médicament est contre-indiqué pour ce niveau de fonction rénale.</a:t>
            </a:r>
          </a:p>
          <a:p>
            <a:pPr lvl="0" algn="l">
              <a:defRPr/>
            </a:pPr>
            <a:endParaRPr lang="fr-CA" sz="1100" dirty="0">
              <a:solidFill>
                <a:schemeClr val="tx1"/>
              </a:solidFill>
              <a:latin typeface="Arial Narrow" pitchFamily="34" charset="0"/>
            </a:endParaRPr>
          </a:p>
        </p:txBody>
      </p:sp>
      <p:pic>
        <p:nvPicPr>
          <p:cNvPr id="14" name="Picture 2" descr="Image result for hyperlink icon">
            <a:hlinkClick r:id="rId5" action="ppaction://hlinksldjump"/>
            <a:extLst>
              <a:ext uri="{FF2B5EF4-FFF2-40B4-BE49-F238E27FC236}">
                <a16:creationId xmlns:a16="http://schemas.microsoft.com/office/drawing/2014/main" id="{FE89583C-CC07-4770-9752-170333ED0D91}"/>
              </a:ext>
            </a:extLst>
          </p:cNvPr>
          <p:cNvPicPr>
            <a:picLocks noChangeAspect="1" noChangeArrowheads="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83417" y="5908810"/>
            <a:ext cx="274320" cy="27432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DA1456A7-9610-4E66-BB7F-CEA0B05D724B}"/>
              </a:ext>
            </a:extLst>
          </p:cNvPr>
          <p:cNvPicPr>
            <a:picLocks noChangeAspect="1"/>
          </p:cNvPicPr>
          <p:nvPr/>
        </p:nvPicPr>
        <p:blipFill>
          <a:blip r:embed="rId7"/>
          <a:stretch>
            <a:fillRect/>
          </a:stretch>
        </p:blipFill>
        <p:spPr>
          <a:xfrm>
            <a:off x="4982" y="1692126"/>
            <a:ext cx="9144000" cy="2728599"/>
          </a:xfrm>
          <a:prstGeom prst="rect">
            <a:avLst/>
          </a:prstGeom>
        </p:spPr>
      </p:pic>
      <p:pic>
        <p:nvPicPr>
          <p:cNvPr id="15" name="4E92DA43-5712-40E9-AFDC-2C1062C78C6F" descr="7646DFF2-B812-4635-AA57-5171E34E5A45@chrc">
            <a:extLst>
              <a:ext uri="{FF2B5EF4-FFF2-40B4-BE49-F238E27FC236}">
                <a16:creationId xmlns:a16="http://schemas.microsoft.com/office/drawing/2014/main" id="{D7B4F3B9-B7E0-4DDF-8C2F-56746334C64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346366" y="205884"/>
            <a:ext cx="1494821" cy="85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630820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83000"/>
            <a:lum/>
          </a:blip>
          <a:srcRect/>
          <a:stretch>
            <a:fillRect l="-17000" r="-6000"/>
          </a:stretch>
        </a:blip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F646A91-0B6F-42EF-9879-F4315737C63D}"/>
              </a:ext>
            </a:extLst>
          </p:cNvPr>
          <p:cNvSpPr/>
          <p:nvPr/>
        </p:nvSpPr>
        <p:spPr>
          <a:xfrm>
            <a:off x="3158289" y="0"/>
            <a:ext cx="5985711" cy="6858000"/>
          </a:xfrm>
          <a:prstGeom prst="rect">
            <a:avLst/>
          </a:prstGeom>
          <a:solidFill>
            <a:srgbClr val="FFFFFF">
              <a:alpha val="8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27" name="Oval 26">
            <a:extLst>
              <a:ext uri="{FF2B5EF4-FFF2-40B4-BE49-F238E27FC236}">
                <a16:creationId xmlns:a16="http://schemas.microsoft.com/office/drawing/2014/main" id="{828658CF-EB66-44B2-BE79-2CA8B38EC235}"/>
              </a:ext>
            </a:extLst>
          </p:cNvPr>
          <p:cNvSpPr/>
          <p:nvPr/>
        </p:nvSpPr>
        <p:spPr>
          <a:xfrm>
            <a:off x="3413880" y="295159"/>
            <a:ext cx="731520" cy="731520"/>
          </a:xfrm>
          <a:prstGeom prst="ellipse">
            <a:avLst/>
          </a:prstGeom>
          <a:solidFill>
            <a:schemeClr val="bg1">
              <a:lumMod val="75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prstClr val="white"/>
                </a:solidFill>
                <a:effectLst/>
                <a:uLnTx/>
                <a:uFillTx/>
                <a:latin typeface="Arial Narrow" panose="020B0606020202030204" pitchFamily="34" charset="0"/>
                <a:ea typeface="Open Sans" panose="020B0606030504020204" pitchFamily="34" charset="0"/>
                <a:cs typeface="Open Sans" panose="020B0606030504020204" pitchFamily="34" charset="0"/>
              </a:rPr>
              <a:t>1</a:t>
            </a:r>
          </a:p>
        </p:txBody>
      </p:sp>
      <p:sp>
        <p:nvSpPr>
          <p:cNvPr id="30" name="Rectangle 29">
            <a:extLst>
              <a:ext uri="{FF2B5EF4-FFF2-40B4-BE49-F238E27FC236}">
                <a16:creationId xmlns:a16="http://schemas.microsoft.com/office/drawing/2014/main" id="{7847AFC8-040E-4833-BC6C-5466452846F8}"/>
              </a:ext>
            </a:extLst>
          </p:cNvPr>
          <p:cNvSpPr/>
          <p:nvPr/>
        </p:nvSpPr>
        <p:spPr>
          <a:xfrm>
            <a:off x="4314442" y="293765"/>
            <a:ext cx="4885904" cy="707886"/>
          </a:xfrm>
          <a:prstGeom prst="rect">
            <a:avLst/>
          </a:prstGeom>
        </p:spPr>
        <p:txBody>
          <a:bodyPr wrap="square" anchor="b">
            <a:spAutoFit/>
          </a:bodyPr>
          <a:lstStyle/>
          <a:p>
            <a:pPr defTabSz="914400" fontAlgn="base">
              <a:defRPr/>
            </a:pPr>
            <a:r>
              <a:rPr lang="fr-CA" sz="2000" b="1" kern="0" dirty="0">
                <a:solidFill>
                  <a:schemeClr val="bg1">
                    <a:lumMod val="65000"/>
                  </a:schemeClr>
                </a:solidFill>
                <a:latin typeface="Arial Narrow" panose="020B0606020202030204" pitchFamily="34" charset="0"/>
                <a:ea typeface="Open Sans" panose="020B0606030504020204" pitchFamily="34" charset="0"/>
                <a:cs typeface="Open Sans" panose="020B0606030504020204" pitchFamily="34" charset="0"/>
              </a:rPr>
              <a:t>Les AOD sont-ils efficaces et sûrs chez les personnes âgées et fragiles?</a:t>
            </a:r>
          </a:p>
        </p:txBody>
      </p:sp>
      <p:sp>
        <p:nvSpPr>
          <p:cNvPr id="46" name="Rectangle 45">
            <a:extLst>
              <a:ext uri="{FF2B5EF4-FFF2-40B4-BE49-F238E27FC236}">
                <a16:creationId xmlns:a16="http://schemas.microsoft.com/office/drawing/2014/main" id="{10778ED9-D49E-4CE9-90BB-AD2FD08ADF54}"/>
              </a:ext>
            </a:extLst>
          </p:cNvPr>
          <p:cNvSpPr/>
          <p:nvPr/>
        </p:nvSpPr>
        <p:spPr>
          <a:xfrm>
            <a:off x="4314442" y="1187117"/>
            <a:ext cx="4643127" cy="1323439"/>
          </a:xfrm>
          <a:prstGeom prst="rect">
            <a:avLst/>
          </a:prstGeom>
        </p:spPr>
        <p:txBody>
          <a:bodyPr wrap="square" anchor="b">
            <a:spAutoFit/>
          </a:bodyPr>
          <a:lstStyle/>
          <a:p>
            <a:pPr defTabSz="914400" fontAlgn="base">
              <a:defRPr/>
            </a:pPr>
            <a:r>
              <a:rPr lang="fr-CA" sz="2000" b="1" kern="0" dirty="0">
                <a:solidFill>
                  <a:schemeClr val="bg1">
                    <a:lumMod val="65000"/>
                  </a:schemeClr>
                </a:solidFill>
                <a:latin typeface="Arial Narrow" panose="020B0606020202030204" pitchFamily="34" charset="0"/>
                <a:ea typeface="Open Sans" panose="020B0606030504020204" pitchFamily="34" charset="0"/>
                <a:cs typeface="Open Sans" panose="020B0606030504020204" pitchFamily="34" charset="0"/>
              </a:rPr>
              <a:t>Comment est-ce que je gère les AOD dans le contexte d’une insuffisance rénale chronique (IRC) avancée avec un </a:t>
            </a:r>
            <a:r>
              <a:rPr lang="fr-CA" sz="2000" b="1" kern="0" dirty="0" err="1">
                <a:solidFill>
                  <a:schemeClr val="bg1">
                    <a:lumMod val="65000"/>
                  </a:schemeClr>
                </a:solidFill>
                <a:latin typeface="Arial Narrow" panose="020B0606020202030204" pitchFamily="34" charset="0"/>
                <a:ea typeface="Open Sans" panose="020B0606030504020204" pitchFamily="34" charset="0"/>
                <a:cs typeface="Open Sans" panose="020B0606030504020204" pitchFamily="34" charset="0"/>
              </a:rPr>
              <a:t>TFGe</a:t>
            </a:r>
            <a:r>
              <a:rPr lang="fr-CA" sz="2000" b="1" kern="0" dirty="0">
                <a:solidFill>
                  <a:schemeClr val="bg1">
                    <a:lumMod val="65000"/>
                  </a:schemeClr>
                </a:solidFill>
                <a:latin typeface="Arial Narrow" panose="020B0606020202030204" pitchFamily="34" charset="0"/>
                <a:ea typeface="Open Sans" panose="020B0606030504020204" pitchFamily="34" charset="0"/>
                <a:cs typeface="Open Sans" panose="020B0606030504020204" pitchFamily="34" charset="0"/>
              </a:rPr>
              <a:t> &lt; 30 ml/min/173m</a:t>
            </a:r>
            <a:r>
              <a:rPr lang="fr-CA" sz="2000" b="1" kern="0" baseline="30000" dirty="0">
                <a:solidFill>
                  <a:schemeClr val="bg1">
                    <a:lumMod val="65000"/>
                  </a:schemeClr>
                </a:solidFill>
                <a:latin typeface="Arial Narrow" panose="020B0606020202030204" pitchFamily="34" charset="0"/>
                <a:ea typeface="Open Sans" panose="020B0606030504020204" pitchFamily="34" charset="0"/>
                <a:cs typeface="Open Sans" panose="020B0606030504020204" pitchFamily="34" charset="0"/>
              </a:rPr>
              <a:t>2</a:t>
            </a:r>
            <a:r>
              <a:rPr lang="fr-CA" sz="2000" b="1" kern="0" dirty="0">
                <a:solidFill>
                  <a:schemeClr val="bg1">
                    <a:lumMod val="65000"/>
                  </a:schemeClr>
                </a:solidFill>
                <a:latin typeface="Arial Narrow" panose="020B0606020202030204" pitchFamily="34" charset="0"/>
                <a:ea typeface="Open Sans" panose="020B0606030504020204" pitchFamily="34" charset="0"/>
                <a:cs typeface="Open Sans" panose="020B0606030504020204" pitchFamily="34" charset="0"/>
              </a:rPr>
              <a:t>?</a:t>
            </a:r>
          </a:p>
        </p:txBody>
      </p:sp>
      <p:sp>
        <p:nvSpPr>
          <p:cNvPr id="47" name="Rectangle 46">
            <a:extLst>
              <a:ext uri="{FF2B5EF4-FFF2-40B4-BE49-F238E27FC236}">
                <a16:creationId xmlns:a16="http://schemas.microsoft.com/office/drawing/2014/main" id="{242801B4-902F-4313-9012-9C6485C77925}"/>
              </a:ext>
            </a:extLst>
          </p:cNvPr>
          <p:cNvSpPr/>
          <p:nvPr/>
        </p:nvSpPr>
        <p:spPr>
          <a:xfrm>
            <a:off x="4314442" y="2613296"/>
            <a:ext cx="4885904" cy="707886"/>
          </a:xfrm>
          <a:prstGeom prst="rect">
            <a:avLst/>
          </a:prstGeom>
        </p:spPr>
        <p:txBody>
          <a:bodyPr wrap="square" anchor="b">
            <a:spAutoFit/>
          </a:bodyPr>
          <a:lstStyle/>
          <a:p>
            <a:pPr defTabSz="914400" fontAlgn="base">
              <a:defRPr/>
            </a:pPr>
            <a:r>
              <a:rPr lang="fr-CA" sz="2000" b="1" kern="0" dirty="0">
                <a:solidFill>
                  <a:schemeClr val="tx1">
                    <a:lumMod val="75000"/>
                    <a:lumOff val="25000"/>
                  </a:schemeClr>
                </a:solidFill>
                <a:latin typeface="Arial Narrow" panose="020B0606020202030204" pitchFamily="34" charset="0"/>
                <a:ea typeface="Open Sans" panose="020B0606030504020204" pitchFamily="34" charset="0"/>
                <a:cs typeface="Open Sans" panose="020B0606030504020204" pitchFamily="34" charset="0"/>
              </a:rPr>
              <a:t>Les AOD sont-ils efficaces pour prévenir l’AVC chez les patients pesant plus de 120 kg?</a:t>
            </a:r>
          </a:p>
        </p:txBody>
      </p:sp>
      <p:sp>
        <p:nvSpPr>
          <p:cNvPr id="32" name="Oval 31">
            <a:extLst>
              <a:ext uri="{FF2B5EF4-FFF2-40B4-BE49-F238E27FC236}">
                <a16:creationId xmlns:a16="http://schemas.microsoft.com/office/drawing/2014/main" id="{79798A01-6AEC-4713-87CC-FF3C23EAA234}"/>
              </a:ext>
            </a:extLst>
          </p:cNvPr>
          <p:cNvSpPr/>
          <p:nvPr/>
        </p:nvSpPr>
        <p:spPr>
          <a:xfrm>
            <a:off x="3413880" y="1415481"/>
            <a:ext cx="731520" cy="731520"/>
          </a:xfrm>
          <a:prstGeom prst="ellipse">
            <a:avLst/>
          </a:prstGeom>
          <a:solidFill>
            <a:schemeClr val="bg1">
              <a:lumMod val="75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a:ln>
                  <a:noFill/>
                </a:ln>
                <a:solidFill>
                  <a:prstClr val="white"/>
                </a:solidFill>
                <a:effectLst/>
                <a:uLnTx/>
                <a:uFillTx/>
                <a:latin typeface="Arial Narrow" panose="020B0606020202030204" pitchFamily="34" charset="0"/>
                <a:ea typeface="Open Sans" panose="020B0606030504020204" pitchFamily="34" charset="0"/>
                <a:cs typeface="Open Sans" panose="020B0606030504020204" pitchFamily="34" charset="0"/>
              </a:rPr>
              <a:t>2</a:t>
            </a:r>
          </a:p>
        </p:txBody>
      </p:sp>
      <p:sp>
        <p:nvSpPr>
          <p:cNvPr id="37" name="Oval 36">
            <a:extLst>
              <a:ext uri="{FF2B5EF4-FFF2-40B4-BE49-F238E27FC236}">
                <a16:creationId xmlns:a16="http://schemas.microsoft.com/office/drawing/2014/main" id="{94D49FCC-A3EA-4A4E-8F92-62CFE348CFB8}"/>
              </a:ext>
            </a:extLst>
          </p:cNvPr>
          <p:cNvSpPr/>
          <p:nvPr/>
        </p:nvSpPr>
        <p:spPr>
          <a:xfrm>
            <a:off x="3413880" y="2627085"/>
            <a:ext cx="731520" cy="731520"/>
          </a:xfrm>
          <a:prstGeom prst="ellipse">
            <a:avLst/>
          </a:prstGeom>
          <a:solidFill>
            <a:srgbClr val="004FEE"/>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a:ln>
                  <a:noFill/>
                </a:ln>
                <a:solidFill>
                  <a:prstClr val="white"/>
                </a:solidFill>
                <a:effectLst/>
                <a:uLnTx/>
                <a:uFillTx/>
                <a:latin typeface="Arial Narrow" panose="020B0606020202030204" pitchFamily="34" charset="0"/>
                <a:ea typeface="Open Sans" panose="020B0606030504020204" pitchFamily="34" charset="0"/>
                <a:cs typeface="Open Sans" panose="020B0606030504020204" pitchFamily="34" charset="0"/>
              </a:rPr>
              <a:t>3</a:t>
            </a:r>
          </a:p>
        </p:txBody>
      </p:sp>
      <p:sp>
        <p:nvSpPr>
          <p:cNvPr id="48" name="Oval 47">
            <a:extLst>
              <a:ext uri="{FF2B5EF4-FFF2-40B4-BE49-F238E27FC236}">
                <a16:creationId xmlns:a16="http://schemas.microsoft.com/office/drawing/2014/main" id="{644E2648-88B0-42CE-BF61-A38FBD6B6936}"/>
              </a:ext>
            </a:extLst>
          </p:cNvPr>
          <p:cNvSpPr/>
          <p:nvPr/>
        </p:nvSpPr>
        <p:spPr>
          <a:xfrm>
            <a:off x="3413880" y="3653757"/>
            <a:ext cx="731520" cy="731520"/>
          </a:xfrm>
          <a:prstGeom prst="ellipse">
            <a:avLst/>
          </a:prstGeom>
          <a:solidFill>
            <a:schemeClr val="bg1">
              <a:lumMod val="75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prstClr val="white"/>
                </a:solidFill>
                <a:effectLst/>
                <a:uLnTx/>
                <a:uFillTx/>
                <a:latin typeface="Arial Narrow" panose="020B0606020202030204" pitchFamily="34" charset="0"/>
                <a:ea typeface="Open Sans" panose="020B0606030504020204" pitchFamily="34" charset="0"/>
                <a:cs typeface="Open Sans" panose="020B0606030504020204" pitchFamily="34" charset="0"/>
              </a:rPr>
              <a:t>4</a:t>
            </a:r>
          </a:p>
        </p:txBody>
      </p:sp>
      <p:sp>
        <p:nvSpPr>
          <p:cNvPr id="49" name="Rectangle 48">
            <a:extLst>
              <a:ext uri="{FF2B5EF4-FFF2-40B4-BE49-F238E27FC236}">
                <a16:creationId xmlns:a16="http://schemas.microsoft.com/office/drawing/2014/main" id="{747CF17F-00E6-40C1-8ED4-29CFE6EE0F0C}"/>
              </a:ext>
            </a:extLst>
          </p:cNvPr>
          <p:cNvSpPr/>
          <p:nvPr/>
        </p:nvSpPr>
        <p:spPr>
          <a:xfrm>
            <a:off x="4314442" y="3650828"/>
            <a:ext cx="4885904" cy="707886"/>
          </a:xfrm>
          <a:prstGeom prst="rect">
            <a:avLst/>
          </a:prstGeom>
        </p:spPr>
        <p:txBody>
          <a:bodyPr wrap="square" anchor="b">
            <a:spAutoFit/>
          </a:bodyPr>
          <a:lstStyle/>
          <a:p>
            <a:pPr defTabSz="914400" fontAlgn="base">
              <a:defRPr/>
            </a:pPr>
            <a:r>
              <a:rPr lang="fr-CA" sz="2000" b="1" kern="0" dirty="0">
                <a:solidFill>
                  <a:schemeClr val="bg1">
                    <a:lumMod val="65000"/>
                  </a:schemeClr>
                </a:solidFill>
                <a:latin typeface="Arial Narrow" panose="020B0606020202030204" pitchFamily="34" charset="0"/>
                <a:ea typeface="Open Sans" panose="020B0606030504020204" pitchFamily="34" charset="0"/>
                <a:cs typeface="Open Sans" panose="020B0606030504020204" pitchFamily="34" charset="0"/>
              </a:rPr>
              <a:t>Devrais-je réduire la dose d’AOD en présence d’insuffisance hépatique?</a:t>
            </a:r>
          </a:p>
        </p:txBody>
      </p:sp>
      <p:sp>
        <p:nvSpPr>
          <p:cNvPr id="50" name="Rectangle 49">
            <a:extLst>
              <a:ext uri="{FF2B5EF4-FFF2-40B4-BE49-F238E27FC236}">
                <a16:creationId xmlns:a16="http://schemas.microsoft.com/office/drawing/2014/main" id="{1D8D1DB7-3D84-4568-8FCE-C2E35E1D9F58}"/>
              </a:ext>
            </a:extLst>
          </p:cNvPr>
          <p:cNvSpPr/>
          <p:nvPr/>
        </p:nvSpPr>
        <p:spPr>
          <a:xfrm>
            <a:off x="4314442" y="4718767"/>
            <a:ext cx="4885904" cy="707886"/>
          </a:xfrm>
          <a:prstGeom prst="rect">
            <a:avLst/>
          </a:prstGeom>
        </p:spPr>
        <p:txBody>
          <a:bodyPr wrap="square" anchor="b">
            <a:spAutoFit/>
          </a:bodyPr>
          <a:lstStyle/>
          <a:p>
            <a:pPr defTabSz="914400" fontAlgn="base">
              <a:defRPr/>
            </a:pPr>
            <a:r>
              <a:rPr lang="fr-CA" sz="2000" b="1" kern="0" dirty="0">
                <a:solidFill>
                  <a:schemeClr val="bg1">
                    <a:lumMod val="65000"/>
                  </a:schemeClr>
                </a:solidFill>
                <a:latin typeface="Arial Narrow" panose="020B0606020202030204" pitchFamily="34" charset="0"/>
                <a:ea typeface="Open Sans" panose="020B0606030504020204" pitchFamily="34" charset="0"/>
                <a:cs typeface="Open Sans" panose="020B0606030504020204" pitchFamily="34" charset="0"/>
              </a:rPr>
              <a:t>Devrait-on interrompre temporairement les AOD avant l’implantation d’un stimulateur</a:t>
            </a:r>
            <a:endParaRPr kumimoji="0" lang="fr-CA" sz="2000" b="1" i="0" u="none" strike="noStrike" kern="0" cap="none" spc="0" normalizeH="0" baseline="0" dirty="0">
              <a:ln>
                <a:noFill/>
              </a:ln>
              <a:solidFill>
                <a:schemeClr val="bg1">
                  <a:lumMod val="65000"/>
                </a:schemeClr>
              </a:solidFill>
              <a:effectLst/>
              <a:uLnTx/>
              <a:uFillTx/>
              <a:latin typeface="Arial Narrow" panose="020B0606020202030204" pitchFamily="34" charset="0"/>
              <a:ea typeface="Open Sans" panose="020B0606030504020204" pitchFamily="34" charset="0"/>
              <a:cs typeface="Open Sans" panose="020B0606030504020204" pitchFamily="34" charset="0"/>
            </a:endParaRPr>
          </a:p>
        </p:txBody>
      </p:sp>
      <p:sp>
        <p:nvSpPr>
          <p:cNvPr id="51" name="Rectangle 50">
            <a:extLst>
              <a:ext uri="{FF2B5EF4-FFF2-40B4-BE49-F238E27FC236}">
                <a16:creationId xmlns:a16="http://schemas.microsoft.com/office/drawing/2014/main" id="{A88E871B-F5D1-4D58-BBD5-0D35CEFC1DF7}"/>
              </a:ext>
            </a:extLst>
          </p:cNvPr>
          <p:cNvSpPr/>
          <p:nvPr/>
        </p:nvSpPr>
        <p:spPr>
          <a:xfrm>
            <a:off x="4376690" y="5560192"/>
            <a:ext cx="4767309" cy="1015663"/>
          </a:xfrm>
          <a:prstGeom prst="rect">
            <a:avLst/>
          </a:prstGeom>
        </p:spPr>
        <p:txBody>
          <a:bodyPr wrap="square" anchor="b">
            <a:spAutoFit/>
          </a:bodyPr>
          <a:lstStyle/>
          <a:p>
            <a:pPr defTabSz="914400" fontAlgn="base">
              <a:defRPr/>
            </a:pPr>
            <a:r>
              <a:rPr lang="fr-CA" sz="2000" b="1" kern="0" dirty="0">
                <a:solidFill>
                  <a:schemeClr val="bg1">
                    <a:lumMod val="65000"/>
                  </a:schemeClr>
                </a:solidFill>
                <a:latin typeface="Arial Narrow" panose="020B0606020202030204" pitchFamily="34" charset="0"/>
                <a:ea typeface="Open Sans" panose="020B0606030504020204" pitchFamily="34" charset="0"/>
                <a:cs typeface="Open Sans" panose="020B0606030504020204" pitchFamily="34" charset="0"/>
              </a:rPr>
              <a:t>Comment devrais-je prendre en charge une hémorragie grave ou menaçant la vie chez des patients sous AOD?</a:t>
            </a:r>
            <a:endParaRPr kumimoji="0" lang="fr-CA" sz="2000" b="1" i="0" u="none" strike="noStrike" kern="0" cap="none" spc="0" normalizeH="0" baseline="0" dirty="0">
              <a:ln>
                <a:noFill/>
              </a:ln>
              <a:solidFill>
                <a:schemeClr val="bg1">
                  <a:lumMod val="65000"/>
                </a:schemeClr>
              </a:solidFill>
              <a:effectLst/>
              <a:uLnTx/>
              <a:uFillTx/>
              <a:latin typeface="Arial Narrow" panose="020B0606020202030204" pitchFamily="34" charset="0"/>
              <a:ea typeface="Open Sans" panose="020B0606030504020204" pitchFamily="34" charset="0"/>
              <a:cs typeface="Open Sans" panose="020B0606030504020204" pitchFamily="34" charset="0"/>
            </a:endParaRPr>
          </a:p>
        </p:txBody>
      </p:sp>
      <p:sp>
        <p:nvSpPr>
          <p:cNvPr id="52" name="Oval 51">
            <a:extLst>
              <a:ext uri="{FF2B5EF4-FFF2-40B4-BE49-F238E27FC236}">
                <a16:creationId xmlns:a16="http://schemas.microsoft.com/office/drawing/2014/main" id="{BC225759-CA62-4BDF-A3BD-B54CAD11C961}"/>
              </a:ext>
            </a:extLst>
          </p:cNvPr>
          <p:cNvSpPr/>
          <p:nvPr/>
        </p:nvSpPr>
        <p:spPr>
          <a:xfrm>
            <a:off x="3413880" y="4711251"/>
            <a:ext cx="731520" cy="731520"/>
          </a:xfrm>
          <a:prstGeom prst="ellipse">
            <a:avLst/>
          </a:prstGeom>
          <a:solidFill>
            <a:schemeClr val="bg1">
              <a:lumMod val="75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prstClr val="white"/>
                </a:solidFill>
                <a:effectLst/>
                <a:uLnTx/>
                <a:uFillTx/>
                <a:latin typeface="Arial Narrow" panose="020B0606020202030204" pitchFamily="34" charset="0"/>
                <a:ea typeface="Open Sans" panose="020B0606030504020204" pitchFamily="34" charset="0"/>
                <a:cs typeface="Open Sans" panose="020B0606030504020204" pitchFamily="34" charset="0"/>
              </a:rPr>
              <a:t>5</a:t>
            </a:r>
          </a:p>
        </p:txBody>
      </p:sp>
      <p:sp>
        <p:nvSpPr>
          <p:cNvPr id="53" name="Oval 52">
            <a:extLst>
              <a:ext uri="{FF2B5EF4-FFF2-40B4-BE49-F238E27FC236}">
                <a16:creationId xmlns:a16="http://schemas.microsoft.com/office/drawing/2014/main" id="{ABCC4EDF-A1FB-4E8A-B069-AC21CC12D3FF}"/>
              </a:ext>
            </a:extLst>
          </p:cNvPr>
          <p:cNvSpPr/>
          <p:nvPr/>
        </p:nvSpPr>
        <p:spPr>
          <a:xfrm>
            <a:off x="3413880" y="5892033"/>
            <a:ext cx="731520" cy="731520"/>
          </a:xfrm>
          <a:prstGeom prst="ellipse">
            <a:avLst/>
          </a:prstGeom>
          <a:solidFill>
            <a:schemeClr val="bg1">
              <a:lumMod val="75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prstClr val="white"/>
                </a:solidFill>
                <a:effectLst/>
                <a:uLnTx/>
                <a:uFillTx/>
                <a:latin typeface="Arial Narrow" panose="020B0606020202030204" pitchFamily="34" charset="0"/>
                <a:ea typeface="Open Sans" panose="020B0606030504020204" pitchFamily="34" charset="0"/>
                <a:cs typeface="Open Sans" panose="020B0606030504020204" pitchFamily="34" charset="0"/>
              </a:rPr>
              <a:t>6</a:t>
            </a:r>
          </a:p>
        </p:txBody>
      </p:sp>
      <p:pic>
        <p:nvPicPr>
          <p:cNvPr id="15" name="Picture 2" descr="Image result for hyperlink icon">
            <a:hlinkClick r:id="rId4" action="ppaction://hlinksldjump"/>
            <a:extLst>
              <a:ext uri="{FF2B5EF4-FFF2-40B4-BE49-F238E27FC236}">
                <a16:creationId xmlns:a16="http://schemas.microsoft.com/office/drawing/2014/main" id="{511E834A-60D7-4BAE-B1E3-D84B525A9B38}"/>
              </a:ext>
            </a:extLst>
          </p:cNvPr>
          <p:cNvPicPr>
            <a:picLocks noChangeAspect="1" noChangeArrowheads="1"/>
          </p:cNvPicPr>
          <p:nvPr/>
        </p:nvPicPr>
        <p:blipFill>
          <a:blip r:embed="rId5" cstate="print">
            <a:lum bright="70000" contrast="-70000"/>
            <a:extLst>
              <a:ext uri="{28A0092B-C50C-407E-A947-70E740481C1C}">
                <a14:useLocalDpi xmlns:a14="http://schemas.microsoft.com/office/drawing/2010/main" val="0"/>
              </a:ext>
            </a:extLst>
          </a:blip>
          <a:srcRect/>
          <a:stretch>
            <a:fillRect/>
          </a:stretch>
        </p:blipFill>
        <p:spPr bwMode="auto">
          <a:xfrm>
            <a:off x="169087" y="6257793"/>
            <a:ext cx="456406" cy="4564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094076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A841E32A-EB6F-47A2-AF6B-AF79BF1E89C5}"/>
              </a:ext>
            </a:extLst>
          </p:cNvPr>
          <p:cNvSpPr/>
          <p:nvPr/>
        </p:nvSpPr>
        <p:spPr>
          <a:xfrm>
            <a:off x="0" y="6211671"/>
            <a:ext cx="9144000" cy="646330"/>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46" name="Picture 45" descr="CHRC-logo_blue.png">
            <a:extLst>
              <a:ext uri="{FF2B5EF4-FFF2-40B4-BE49-F238E27FC236}">
                <a16:creationId xmlns:a16="http://schemas.microsoft.com/office/drawing/2014/main" id="{095A59FD-9F52-4C72-A6A6-4B5DFA8DC5CA}"/>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380250" y="5889891"/>
            <a:ext cx="716292" cy="712746"/>
          </a:xfrm>
          <a:prstGeom prst="rect">
            <a:avLst/>
          </a:prstGeom>
        </p:spPr>
      </p:pic>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6448" y="1225130"/>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8545FEA6-91B3-4CEA-BDDB-78E11F2A9A3F}"/>
              </a:ext>
            </a:extLst>
          </p:cNvPr>
          <p:cNvSpPr/>
          <p:nvPr/>
        </p:nvSpPr>
        <p:spPr>
          <a:xfrm>
            <a:off x="146654" y="17662"/>
            <a:ext cx="6544628" cy="1200329"/>
          </a:xfrm>
          <a:prstGeom prst="rect">
            <a:avLst/>
          </a:prstGeom>
          <a:noFill/>
        </p:spPr>
        <p:txBody>
          <a:bodyPr wrap="square">
            <a:spAutoFit/>
          </a:bodyPr>
          <a:lstStyle/>
          <a:p>
            <a:pPr lvl="0">
              <a:defRPr/>
            </a:pPr>
            <a:r>
              <a:rPr lang="fr-CA" sz="2400" b="1" dirty="0">
                <a:solidFill>
                  <a:srgbClr val="183059"/>
                </a:solidFill>
                <a:latin typeface="Arial Narrow" panose="020B0606020202030204" pitchFamily="34" charset="0"/>
                <a:cs typeface="Aharoni" panose="02010803020104030203" pitchFamily="2" charset="-79"/>
              </a:rPr>
              <a:t>Résultats : Critères d’évaluation de l’efficacité et de l’innocuité de l’utilisation de l’apixaban vs la warfarine avec le poids comme variable continue </a:t>
            </a:r>
            <a:endParaRPr kumimoji="0" lang="fr-CA" sz="2400" b="1" i="0" u="none" strike="noStrike" kern="1200" cap="none" spc="0" normalizeH="0" baseline="0" dirty="0">
              <a:ln>
                <a:noFill/>
              </a:ln>
              <a:solidFill>
                <a:srgbClr val="183059"/>
              </a:solidFill>
              <a:effectLst/>
              <a:uLnTx/>
              <a:uFillTx/>
              <a:latin typeface="Arial Narrow" panose="020B0606020202030204" pitchFamily="34" charset="0"/>
              <a:cs typeface="Aharoni" panose="02010803020104030203" pitchFamily="2" charset="-79"/>
            </a:endParaRPr>
          </a:p>
        </p:txBody>
      </p:sp>
      <p:pic>
        <p:nvPicPr>
          <p:cNvPr id="3" name="Picture 2">
            <a:extLst>
              <a:ext uri="{FF2B5EF4-FFF2-40B4-BE49-F238E27FC236}">
                <a16:creationId xmlns:a16="http://schemas.microsoft.com/office/drawing/2014/main" id="{E5C406C7-5AC4-40A0-9579-BF14064C9A8C}"/>
              </a:ext>
            </a:extLst>
          </p:cNvPr>
          <p:cNvPicPr>
            <a:picLocks noChangeAspect="1"/>
          </p:cNvPicPr>
          <p:nvPr/>
        </p:nvPicPr>
        <p:blipFill>
          <a:blip r:embed="rId5">
            <a:extLst>
              <a:ext uri="{BEBA8EAE-BF5A-486C-A8C5-ECC9F3942E4B}">
                <a14:imgProps xmlns:a14="http://schemas.microsoft.com/office/drawing/2010/main">
                  <a14:imgLayer r:embed="rId6">
                    <a14:imgEffect>
                      <a14:saturation sat="33000"/>
                    </a14:imgEffect>
                  </a14:imgLayer>
                </a14:imgProps>
              </a:ext>
            </a:extLst>
          </a:blip>
          <a:stretch>
            <a:fillRect/>
          </a:stretch>
        </p:blipFill>
        <p:spPr>
          <a:xfrm>
            <a:off x="892022" y="1382027"/>
            <a:ext cx="7191790" cy="4812883"/>
          </a:xfrm>
          <a:prstGeom prst="rect">
            <a:avLst/>
          </a:prstGeom>
        </p:spPr>
      </p:pic>
      <p:sp>
        <p:nvSpPr>
          <p:cNvPr id="461" name="TextBox 460">
            <a:extLst>
              <a:ext uri="{FF2B5EF4-FFF2-40B4-BE49-F238E27FC236}">
                <a16:creationId xmlns:a16="http://schemas.microsoft.com/office/drawing/2014/main" id="{8CE3B6CC-FCD3-4662-A399-39B8F563B828}"/>
              </a:ext>
            </a:extLst>
          </p:cNvPr>
          <p:cNvSpPr txBox="1"/>
          <p:nvPr/>
        </p:nvSpPr>
        <p:spPr>
          <a:xfrm>
            <a:off x="54313" y="6342107"/>
            <a:ext cx="8968687" cy="230832"/>
          </a:xfrm>
          <a:prstGeom prst="rect">
            <a:avLst/>
          </a:prstGeom>
          <a:noFill/>
        </p:spPr>
        <p:txBody>
          <a:bodyPr wrap="square" rtlCol="0" anchor="b">
            <a:spAutoFit/>
          </a:bodyPr>
          <a:lstStyle/>
          <a:p>
            <a:pPr defTabSz="914400"/>
            <a:r>
              <a:rPr lang="en-US" sz="900" dirty="0">
                <a:solidFill>
                  <a:schemeClr val="bg1"/>
                </a:solidFill>
                <a:latin typeface="Arial Narrow" panose="020B0606020202030204" pitchFamily="34" charset="0"/>
              </a:rPr>
              <a:t>ISTH, International Society on Thrombosis and </a:t>
            </a:r>
            <a:r>
              <a:rPr lang="en-US" sz="900" dirty="0" err="1">
                <a:solidFill>
                  <a:schemeClr val="bg1"/>
                </a:solidFill>
                <a:latin typeface="Arial Narrow" panose="020B0606020202030204" pitchFamily="34" charset="0"/>
              </a:rPr>
              <a:t>Haemostasis</a:t>
            </a:r>
            <a:r>
              <a:rPr lang="en-US" sz="900" dirty="0">
                <a:solidFill>
                  <a:schemeClr val="bg1"/>
                </a:solidFill>
                <a:latin typeface="Arial Narrow" panose="020B0606020202030204" pitchFamily="34" charset="0"/>
              </a:rPr>
              <a:t>; SE, </a:t>
            </a:r>
            <a:r>
              <a:rPr lang="en-US" sz="900" dirty="0" err="1">
                <a:solidFill>
                  <a:schemeClr val="bg1"/>
                </a:solidFill>
                <a:latin typeface="Arial Narrow" panose="020B0606020202030204" pitchFamily="34" charset="0"/>
              </a:rPr>
              <a:t>embolie</a:t>
            </a:r>
            <a:r>
              <a:rPr lang="en-US" sz="900" dirty="0">
                <a:solidFill>
                  <a:schemeClr val="bg1"/>
                </a:solidFill>
                <a:latin typeface="Arial Narrow" panose="020B0606020202030204" pitchFamily="34" charset="0"/>
              </a:rPr>
              <a:t> </a:t>
            </a:r>
            <a:r>
              <a:rPr lang="en-US" sz="900" dirty="0" err="1">
                <a:solidFill>
                  <a:schemeClr val="bg1"/>
                </a:solidFill>
                <a:latin typeface="Arial Narrow" panose="020B0606020202030204" pitchFamily="34" charset="0"/>
              </a:rPr>
              <a:t>systémique</a:t>
            </a:r>
            <a:r>
              <a:rPr lang="en-US" sz="900" dirty="0">
                <a:solidFill>
                  <a:schemeClr val="bg1"/>
                </a:solidFill>
                <a:latin typeface="Arial Narrow" panose="020B0606020202030204" pitchFamily="34" charset="0"/>
              </a:rPr>
              <a:t>. </a:t>
            </a:r>
          </a:p>
        </p:txBody>
      </p:sp>
      <p:sp>
        <p:nvSpPr>
          <p:cNvPr id="462" name="TextBox 461">
            <a:extLst>
              <a:ext uri="{FF2B5EF4-FFF2-40B4-BE49-F238E27FC236}">
                <a16:creationId xmlns:a16="http://schemas.microsoft.com/office/drawing/2014/main" id="{06199D53-D677-4CF8-9E7F-83097EFEC7A1}"/>
              </a:ext>
            </a:extLst>
          </p:cNvPr>
          <p:cNvSpPr txBox="1"/>
          <p:nvPr/>
        </p:nvSpPr>
        <p:spPr>
          <a:xfrm>
            <a:off x="50212" y="6505130"/>
            <a:ext cx="6064238" cy="230832"/>
          </a:xfrm>
          <a:prstGeom prst="rect">
            <a:avLst/>
          </a:prstGeom>
          <a:noFill/>
        </p:spPr>
        <p:txBody>
          <a:bodyPr wrap="square" rtlCol="0">
            <a:spAutoFit/>
          </a:bodyPr>
          <a:lstStyle/>
          <a:p>
            <a:pPr defTabSz="914400"/>
            <a:r>
              <a:rPr lang="en-GB" sz="900" dirty="0" err="1">
                <a:solidFill>
                  <a:schemeClr val="bg1"/>
                </a:solidFill>
                <a:latin typeface="Arial Narrow" panose="020B0606020202030204" pitchFamily="34" charset="0"/>
              </a:rPr>
              <a:t>Hohnloser</a:t>
            </a:r>
            <a:r>
              <a:rPr lang="en-GB" sz="900" dirty="0">
                <a:solidFill>
                  <a:schemeClr val="bg1"/>
                </a:solidFill>
                <a:latin typeface="Arial Narrow" panose="020B0606020202030204" pitchFamily="34" charset="0"/>
              </a:rPr>
              <a:t> SH et al; Circulation. 2019;139:2292–2300</a:t>
            </a:r>
          </a:p>
        </p:txBody>
      </p:sp>
      <p:pic>
        <p:nvPicPr>
          <p:cNvPr id="463" name="Picture 2" descr="Image result for hyperlink icon">
            <a:hlinkClick r:id="rId7" action="ppaction://hlinksldjump"/>
            <a:extLst>
              <a:ext uri="{FF2B5EF4-FFF2-40B4-BE49-F238E27FC236}">
                <a16:creationId xmlns:a16="http://schemas.microsoft.com/office/drawing/2014/main" id="{63DE9C12-972F-4231-B934-095B2CAC4FA7}"/>
              </a:ext>
            </a:extLst>
          </p:cNvPr>
          <p:cNvPicPr>
            <a:picLocks noChangeAspect="1" noChangeArrowheads="1"/>
          </p:cNvPicPr>
          <p:nvPr/>
        </p:nvPicPr>
        <p:blipFill>
          <a:blip r:embed="rId8"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62560" y="5886058"/>
            <a:ext cx="274320" cy="274320"/>
          </a:xfrm>
          <a:prstGeom prst="rect">
            <a:avLst/>
          </a:prstGeom>
          <a:noFill/>
          <a:extLst>
            <a:ext uri="{909E8E84-426E-40DD-AFC4-6F175D3DCCD1}">
              <a14:hiddenFill xmlns:a14="http://schemas.microsoft.com/office/drawing/2010/main">
                <a:solidFill>
                  <a:srgbClr val="FFFFFF"/>
                </a:solidFill>
              </a14:hiddenFill>
            </a:ext>
          </a:extLst>
        </p:spPr>
      </p:pic>
      <p:pic>
        <p:nvPicPr>
          <p:cNvPr id="11" name="4E92DA43-5712-40E9-AFDC-2C1062C78C6F" descr="7646DFF2-B812-4635-AA57-5171E34E5A45@chrc">
            <a:extLst>
              <a:ext uri="{FF2B5EF4-FFF2-40B4-BE49-F238E27FC236}">
                <a16:creationId xmlns:a16="http://schemas.microsoft.com/office/drawing/2014/main" id="{BFE5F3C5-5643-4098-BF10-CB5C85E7A7B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346366" y="205884"/>
            <a:ext cx="1494821" cy="85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3227234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A841E32A-EB6F-47A2-AF6B-AF79BF1E89C5}"/>
              </a:ext>
            </a:extLst>
          </p:cNvPr>
          <p:cNvSpPr/>
          <p:nvPr/>
        </p:nvSpPr>
        <p:spPr>
          <a:xfrm>
            <a:off x="0" y="6211671"/>
            <a:ext cx="9144000" cy="646330"/>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46" name="Picture 45" descr="CHRC-logo_blue.png">
            <a:extLst>
              <a:ext uri="{FF2B5EF4-FFF2-40B4-BE49-F238E27FC236}">
                <a16:creationId xmlns:a16="http://schemas.microsoft.com/office/drawing/2014/main" id="{095A59FD-9F52-4C72-A6A6-4B5DFA8DC5CA}"/>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380250" y="5889891"/>
            <a:ext cx="716292" cy="712746"/>
          </a:xfrm>
          <a:prstGeom prst="rect">
            <a:avLst/>
          </a:prstGeom>
        </p:spPr>
      </p:pic>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6448" y="1225130"/>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8545FEA6-91B3-4CEA-BDDB-78E11F2A9A3F}"/>
              </a:ext>
            </a:extLst>
          </p:cNvPr>
          <p:cNvSpPr/>
          <p:nvPr/>
        </p:nvSpPr>
        <p:spPr>
          <a:xfrm>
            <a:off x="146654" y="41726"/>
            <a:ext cx="6840072" cy="892552"/>
          </a:xfrm>
          <a:prstGeom prst="rect">
            <a:avLst/>
          </a:prstGeom>
          <a:noFill/>
        </p:spPr>
        <p:txBody>
          <a:bodyPr wrap="square">
            <a:spAutoFit/>
          </a:bodyPr>
          <a:lstStyle/>
          <a:p>
            <a:pPr lvl="0">
              <a:defRPr/>
            </a:pPr>
            <a:r>
              <a:rPr lang="fr-CA" sz="2600" b="1" dirty="0">
                <a:solidFill>
                  <a:srgbClr val="183059"/>
                </a:solidFill>
                <a:latin typeface="Arial Narrow" panose="020B0606020202030204" pitchFamily="34" charset="0"/>
                <a:cs typeface="Aharoni" panose="02010803020104030203" pitchFamily="2" charset="-79"/>
              </a:rPr>
              <a:t>Y-a-t-il un paradoxe de l’obésité en ce qui concerne le pronostic en présence de FA</a:t>
            </a:r>
            <a:r>
              <a:rPr lang="en-CA" sz="2600" b="1" dirty="0">
                <a:solidFill>
                  <a:srgbClr val="183059"/>
                </a:solidFill>
                <a:latin typeface="Arial Narrow" panose="020B0606020202030204" pitchFamily="34" charset="0"/>
                <a:cs typeface="Aharoni" panose="02010803020104030203" pitchFamily="2" charset="-79"/>
              </a:rPr>
              <a:t>?</a:t>
            </a:r>
            <a:endParaRPr kumimoji="0" lang="en-CA" sz="2600" b="1" i="0" u="none" strike="noStrike" kern="1200" cap="none" spc="0" normalizeH="0" baseline="0" noProof="0" dirty="0">
              <a:ln>
                <a:noFill/>
              </a:ln>
              <a:solidFill>
                <a:srgbClr val="183059"/>
              </a:solidFill>
              <a:effectLst/>
              <a:uLnTx/>
              <a:uFillTx/>
              <a:latin typeface="Arial Narrow" panose="020B0606020202030204" pitchFamily="34" charset="0"/>
              <a:cs typeface="Aharoni" panose="02010803020104030203" pitchFamily="2" charset="-79"/>
            </a:endParaRPr>
          </a:p>
        </p:txBody>
      </p:sp>
      <p:sp>
        <p:nvSpPr>
          <p:cNvPr id="11" name="Text Box 3">
            <a:extLst>
              <a:ext uri="{FF2B5EF4-FFF2-40B4-BE49-F238E27FC236}">
                <a16:creationId xmlns:a16="http://schemas.microsoft.com/office/drawing/2014/main" id="{463F200F-D9DC-4E02-8310-89E6728C91E8}"/>
              </a:ext>
            </a:extLst>
          </p:cNvPr>
          <p:cNvSpPr txBox="1">
            <a:spLocks noChangeArrowheads="1"/>
          </p:cNvSpPr>
          <p:nvPr/>
        </p:nvSpPr>
        <p:spPr bwMode="auto">
          <a:xfrm>
            <a:off x="196252" y="6391769"/>
            <a:ext cx="4901259" cy="230832"/>
          </a:xfrm>
          <a:prstGeom prst="rect">
            <a:avLst/>
          </a:prstGeom>
          <a:noFill/>
          <a:ln w="9525">
            <a:noFill/>
            <a:miter lim="800000"/>
            <a:headEnd/>
            <a:tailEnd/>
          </a:ln>
        </p:spPr>
        <p:txBody>
          <a:bodyPr wrap="square">
            <a:spAutoFit/>
          </a:bodyPr>
          <a:lstStyle/>
          <a:p>
            <a:pPr lvl="0">
              <a:defRPr/>
            </a:pPr>
            <a:r>
              <a:rPr lang="fr-FR" altLang="en-US" sz="900" dirty="0" err="1">
                <a:solidFill>
                  <a:prstClr val="white"/>
                </a:solidFill>
                <a:latin typeface="Arial Narrow" panose="020B0606020202030204" pitchFamily="34" charset="0"/>
                <a:cs typeface="Lato"/>
              </a:rPr>
              <a:t>Proietti</a:t>
            </a:r>
            <a:r>
              <a:rPr lang="fr-FR" altLang="en-US" sz="900" dirty="0">
                <a:solidFill>
                  <a:prstClr val="white"/>
                </a:solidFill>
                <a:latin typeface="Arial Narrow" panose="020B0606020202030204" pitchFamily="34" charset="0"/>
                <a:cs typeface="Lato"/>
              </a:rPr>
              <a:t> M., et al; Volume: 48, Issue: 4, Pages: 857-866, 2017 DOI: (10.1161/STROKEAHA.116.015984) </a:t>
            </a:r>
            <a:endPar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endParaRPr>
          </a:p>
        </p:txBody>
      </p:sp>
      <p:sp>
        <p:nvSpPr>
          <p:cNvPr id="3" name="Rectangle 2">
            <a:extLst>
              <a:ext uri="{FF2B5EF4-FFF2-40B4-BE49-F238E27FC236}">
                <a16:creationId xmlns:a16="http://schemas.microsoft.com/office/drawing/2014/main" id="{86CA836C-FF8F-4FB5-9164-FB86DD46F427}"/>
              </a:ext>
            </a:extLst>
          </p:cNvPr>
          <p:cNvSpPr/>
          <p:nvPr/>
        </p:nvSpPr>
        <p:spPr>
          <a:xfrm>
            <a:off x="162560" y="2118731"/>
            <a:ext cx="8949888" cy="3785652"/>
          </a:xfrm>
          <a:prstGeom prst="rect">
            <a:avLst/>
          </a:prstGeom>
        </p:spPr>
        <p:txBody>
          <a:bodyPr wrap="square">
            <a:spAutoFit/>
          </a:bodyPr>
          <a:lstStyle/>
          <a:p>
            <a:pPr marL="285750" indent="-285750">
              <a:buClr>
                <a:srgbClr val="00B0F0"/>
              </a:buClr>
              <a:buFont typeface="Wingdings" panose="05000000000000000000" pitchFamily="2" charset="2"/>
              <a:buChar char="§"/>
            </a:pPr>
            <a:r>
              <a:rPr lang="fr-FR" sz="1400" b="1" dirty="0">
                <a:solidFill>
                  <a:srgbClr val="000000"/>
                </a:solidFill>
                <a:latin typeface="Arial Narrow" panose="020B0606020202030204" pitchFamily="34" charset="0"/>
              </a:rPr>
              <a:t>L’obésité est un facteur de risque de mort de toutes causes et de mort cardiovasculaire, mais malgré cela, une relation inverse entre le surpoids ou l’obésité et un meilleur pronostic cardiovasculaire a été observé dans des études de suivi à long terme. Ce phénomène, décrit comme  le paradoxe de l’obésité, était également évident dans des cohortes atteintes de FA.</a:t>
            </a:r>
          </a:p>
          <a:p>
            <a:pPr marL="285750" indent="-285750">
              <a:buClr>
                <a:srgbClr val="00B0F0"/>
              </a:buClr>
              <a:buFont typeface="Wingdings" panose="05000000000000000000" pitchFamily="2" charset="2"/>
              <a:buChar char="§"/>
            </a:pPr>
            <a:endParaRPr lang="fr-FR" sz="1400" b="1" dirty="0">
              <a:solidFill>
                <a:srgbClr val="000000"/>
              </a:solidFill>
              <a:latin typeface="Arial Narrow" panose="020B0606020202030204" pitchFamily="34" charset="0"/>
            </a:endParaRPr>
          </a:p>
          <a:p>
            <a:pPr marL="285750" indent="-285750">
              <a:buClr>
                <a:srgbClr val="00B0F0"/>
              </a:buClr>
              <a:buFont typeface="Wingdings" panose="05000000000000000000" pitchFamily="2" charset="2"/>
              <a:buChar char="§"/>
            </a:pPr>
            <a:r>
              <a:rPr lang="fr-FR" sz="1400" b="1" dirty="0">
                <a:latin typeface="Arial Narrow" panose="020B0606020202030204" pitchFamily="34" charset="0"/>
              </a:rPr>
              <a:t>On a observé un paradoxe de l’obésité pour la mort cardiovasculaire et la mort de toutes causes dans les analyses de sous-groupes de cohortes provenant d’études randomisées. Cependant., des études observationnelles n’ont pas pu montrer cette relation. D’après la méta-analyse d’études sur les AOD, un paradoxe de l’obésité significatif a été constaté, avec des patients en surpoids et obèses qui ont rapporté un plus faible risque d’AVC/d’embolie systémique (rapport de cotes [OR], 0,75; intervalle de confiance à 95% [IC], 0,66–0,84 et OR, 0,62; IC à 95%, 0,54–0,70, respectivement). </a:t>
            </a:r>
          </a:p>
          <a:p>
            <a:pPr marL="285750" indent="-285750">
              <a:buClr>
                <a:srgbClr val="00B0F0"/>
              </a:buClr>
              <a:buFont typeface="Wingdings" panose="05000000000000000000" pitchFamily="2" charset="2"/>
              <a:buChar char="§"/>
            </a:pPr>
            <a:endParaRPr lang="fr-FR" sz="1400" b="1" dirty="0">
              <a:latin typeface="Arial Narrow" panose="020B0606020202030204" pitchFamily="34" charset="0"/>
            </a:endParaRPr>
          </a:p>
          <a:p>
            <a:pPr marL="285750" indent="-285750">
              <a:buClr>
                <a:srgbClr val="00B0F0"/>
              </a:buClr>
              <a:buFont typeface="Wingdings" panose="05000000000000000000" pitchFamily="2" charset="2"/>
              <a:buChar char="§"/>
            </a:pPr>
            <a:r>
              <a:rPr lang="fr-FR" sz="1400" b="1" dirty="0">
                <a:latin typeface="Arial Narrow" panose="020B0606020202030204" pitchFamily="34" charset="0"/>
              </a:rPr>
              <a:t>En ce qui concerne l’hémorragie majeure, seuls les patients obèses présentaient un risque plus faible comparativement aux patients de poids normal (OR, 0,84; IC à 95%, 0,72–0,98). </a:t>
            </a:r>
          </a:p>
          <a:p>
            <a:pPr marL="285750" indent="-285750">
              <a:buClr>
                <a:srgbClr val="00B0F0"/>
              </a:buClr>
              <a:buFont typeface="Wingdings" panose="05000000000000000000" pitchFamily="2" charset="2"/>
              <a:buChar char="§"/>
            </a:pPr>
            <a:endParaRPr lang="fr-FR" sz="1400" b="1" dirty="0">
              <a:latin typeface="Arial Narrow" panose="020B0606020202030204" pitchFamily="34" charset="0"/>
            </a:endParaRPr>
          </a:p>
          <a:p>
            <a:pPr marL="285750" indent="-285750">
              <a:buClr>
                <a:srgbClr val="00B0F0"/>
              </a:buClr>
              <a:buFont typeface="Wingdings" panose="05000000000000000000" pitchFamily="2" charset="2"/>
              <a:buChar char="§"/>
            </a:pPr>
            <a:r>
              <a:rPr lang="fr-FR" sz="1400" b="1" dirty="0">
                <a:latin typeface="Arial Narrow" panose="020B0606020202030204" pitchFamily="34" charset="0"/>
              </a:rPr>
              <a:t>On a constaté un effet thérapeutique significatif des AOD chez les patients de poids normal, pour l’AVC/l’embolie systémique (OR, 0,66; IC à 95%, 0,56–0,78) et pour l’hémorragie majeure (OR, 0,72; IC à 95%, 0,54–0,95). Le risque d’hémorragie majeur était moins élevé chez les patients en surpoids traités par des AOD</a:t>
            </a:r>
            <a:r>
              <a:rPr lang="en-CA" sz="1600" b="1" dirty="0">
                <a:latin typeface="Arial Narrow" panose="020B0606020202030204" pitchFamily="34" charset="0"/>
              </a:rPr>
              <a:t> </a:t>
            </a:r>
            <a:r>
              <a:rPr lang="en-CA" sz="1400" b="1" dirty="0">
                <a:latin typeface="Arial Narrow" panose="020B0606020202030204" pitchFamily="34" charset="0"/>
              </a:rPr>
              <a:t>(OR, 0,84; IC à 95%, 0,71–1,00).</a:t>
            </a:r>
            <a:endParaRPr lang="en-US" sz="1400" b="1" dirty="0">
              <a:latin typeface="Arial Narrow" panose="020B0606020202030204" pitchFamily="34" charset="0"/>
            </a:endParaRPr>
          </a:p>
        </p:txBody>
      </p:sp>
      <p:sp>
        <p:nvSpPr>
          <p:cNvPr id="4" name="Rectangle 3">
            <a:extLst>
              <a:ext uri="{FF2B5EF4-FFF2-40B4-BE49-F238E27FC236}">
                <a16:creationId xmlns:a16="http://schemas.microsoft.com/office/drawing/2014/main" id="{39D901EC-7757-49E4-9CB1-4FBF49A5E492}"/>
              </a:ext>
            </a:extLst>
          </p:cNvPr>
          <p:cNvSpPr/>
          <p:nvPr/>
        </p:nvSpPr>
        <p:spPr>
          <a:xfrm>
            <a:off x="0" y="1262340"/>
            <a:ext cx="9143999" cy="1200329"/>
          </a:xfrm>
          <a:prstGeom prst="rect">
            <a:avLst/>
          </a:prstGeom>
        </p:spPr>
        <p:txBody>
          <a:bodyPr wrap="square">
            <a:spAutoFit/>
          </a:bodyPr>
          <a:lstStyle/>
          <a:p>
            <a:pPr algn="ctr"/>
            <a:r>
              <a:rPr lang="fr-CA" b="1" dirty="0">
                <a:solidFill>
                  <a:srgbClr val="0070C0"/>
                </a:solidFill>
                <a:latin typeface="Arial Narrow" panose="020B0606020202030204" pitchFamily="34" charset="0"/>
              </a:rPr>
              <a:t>Une revue systématique et une méta-analyse des études sur les anticoagulants oraux non antagonistes de la vitamine K</a:t>
            </a:r>
          </a:p>
          <a:p>
            <a:pPr algn="ctr"/>
            <a:r>
              <a:rPr lang="fr-CA" b="1" dirty="0">
                <a:solidFill>
                  <a:srgbClr val="0070C0"/>
                </a:solidFill>
                <a:latin typeface="Arial Narrow" panose="020B0606020202030204" pitchFamily="34" charset="0"/>
              </a:rPr>
              <a:t/>
            </a:r>
            <a:br>
              <a:rPr lang="fr-CA" b="1" dirty="0">
                <a:solidFill>
                  <a:srgbClr val="0070C0"/>
                </a:solidFill>
                <a:latin typeface="Arial Narrow" panose="020B0606020202030204" pitchFamily="34" charset="0"/>
              </a:rPr>
            </a:br>
            <a:endParaRPr lang="fr-CA" b="1" dirty="0">
              <a:solidFill>
                <a:srgbClr val="0070C0"/>
              </a:solidFill>
              <a:latin typeface="Arial Narrow" panose="020B0606020202030204" pitchFamily="34" charset="0"/>
            </a:endParaRPr>
          </a:p>
        </p:txBody>
      </p:sp>
      <p:pic>
        <p:nvPicPr>
          <p:cNvPr id="17" name="Picture 2" descr="Image result for hyperlink icon">
            <a:hlinkClick r:id="rId5" action="ppaction://hlinksldjump"/>
            <a:extLst>
              <a:ext uri="{FF2B5EF4-FFF2-40B4-BE49-F238E27FC236}">
                <a16:creationId xmlns:a16="http://schemas.microsoft.com/office/drawing/2014/main" id="{1866783D-890E-4899-8FBA-C3CE5B0F86A8}"/>
              </a:ext>
            </a:extLst>
          </p:cNvPr>
          <p:cNvPicPr>
            <a:picLocks noChangeAspect="1" noChangeArrowheads="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62560" y="5886058"/>
            <a:ext cx="274320" cy="274320"/>
          </a:xfrm>
          <a:prstGeom prst="rect">
            <a:avLst/>
          </a:prstGeom>
          <a:noFill/>
          <a:extLst>
            <a:ext uri="{909E8E84-426E-40DD-AFC4-6F175D3DCCD1}">
              <a14:hiddenFill xmlns:a14="http://schemas.microsoft.com/office/drawing/2010/main">
                <a:solidFill>
                  <a:srgbClr val="FFFFFF"/>
                </a:solidFill>
              </a14:hiddenFill>
            </a:ext>
          </a:extLst>
        </p:spPr>
      </p:pic>
      <p:pic>
        <p:nvPicPr>
          <p:cNvPr id="16" name="4E92DA43-5712-40E9-AFDC-2C1062C78C6F" descr="7646DFF2-B812-4635-AA57-5171E34E5A45@chrc">
            <a:extLst>
              <a:ext uri="{FF2B5EF4-FFF2-40B4-BE49-F238E27FC236}">
                <a16:creationId xmlns:a16="http://schemas.microsoft.com/office/drawing/2014/main" id="{CB0BEEE0-E622-40BE-A7FD-F5AD55DB76E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46366" y="205884"/>
            <a:ext cx="1494821" cy="85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89805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58CEE0F-12BD-4833-AAE0-5F9373A6CFDE}"/>
              </a:ext>
            </a:extLst>
          </p:cNvPr>
          <p:cNvSpPr/>
          <p:nvPr/>
        </p:nvSpPr>
        <p:spPr>
          <a:xfrm>
            <a:off x="0" y="6274169"/>
            <a:ext cx="9144000" cy="583832"/>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5" name="Picture 4" descr="CHRC-logo_blue.png">
            <a:extLst>
              <a:ext uri="{FF2B5EF4-FFF2-40B4-BE49-F238E27FC236}">
                <a16:creationId xmlns:a16="http://schemas.microsoft.com/office/drawing/2014/main" id="{DF22A7E3-AECA-44A3-83B3-3BD4923641B4}"/>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122908" y="5956716"/>
            <a:ext cx="750084" cy="746371"/>
          </a:xfrm>
          <a:prstGeom prst="rect">
            <a:avLst/>
          </a:prstGeom>
        </p:spPr>
      </p:pic>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0" y="1073457"/>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8545FEA6-91B3-4CEA-BDDB-78E11F2A9A3F}"/>
              </a:ext>
            </a:extLst>
          </p:cNvPr>
          <p:cNvSpPr/>
          <p:nvPr/>
        </p:nvSpPr>
        <p:spPr>
          <a:xfrm>
            <a:off x="161925" y="161141"/>
            <a:ext cx="8068238" cy="646331"/>
          </a:xfrm>
          <a:prstGeom prst="rect">
            <a:avLst/>
          </a:prstGeom>
          <a:noFill/>
        </p:spPr>
        <p:txBody>
          <a:bodyPr wrap="square">
            <a:spAutoFit/>
          </a:bodyPr>
          <a:lstStyle/>
          <a:p>
            <a:pPr lvl="0">
              <a:defRPr/>
            </a:pPr>
            <a:r>
              <a:rPr lang="fr-CA" sz="3600" b="1" dirty="0">
                <a:solidFill>
                  <a:srgbClr val="1B1A5A"/>
                </a:solidFill>
                <a:latin typeface="Arial Narrow" panose="020B0606020202030204" pitchFamily="34" charset="0"/>
                <a:cs typeface="Aharoni" panose="02010803020104030203" pitchFamily="2" charset="-79"/>
              </a:rPr>
              <a:t>Comité directeur</a:t>
            </a:r>
          </a:p>
        </p:txBody>
      </p:sp>
      <p:sp>
        <p:nvSpPr>
          <p:cNvPr id="10" name="Subtitle 2">
            <a:extLst>
              <a:ext uri="{FF2B5EF4-FFF2-40B4-BE49-F238E27FC236}">
                <a16:creationId xmlns:a16="http://schemas.microsoft.com/office/drawing/2014/main" id="{C11AAC30-43C8-4028-B912-5DF5570398DF}"/>
              </a:ext>
            </a:extLst>
          </p:cNvPr>
          <p:cNvSpPr txBox="1">
            <a:spLocks/>
          </p:cNvSpPr>
          <p:nvPr/>
        </p:nvSpPr>
        <p:spPr>
          <a:xfrm>
            <a:off x="4851400" y="1327609"/>
            <a:ext cx="2332613" cy="5555791"/>
          </a:xfrm>
          <a:prstGeom prst="rect">
            <a:avLst/>
          </a:prstGeom>
        </p:spPr>
        <p:txBody>
          <a:bodyPr vert="horz" lIns="91440" tIns="45720" rIns="91440" bIns="45720" rtlCol="0">
            <a:noAutofit/>
          </a:bodyPr>
          <a:lstStyle/>
          <a:p>
            <a:r>
              <a:rPr lang="fr-CA" sz="1200" b="1" dirty="0">
                <a:solidFill>
                  <a:srgbClr val="1B1A5A"/>
                </a:solidFill>
                <a:latin typeface="Arial Narrow" pitchFamily="34" charset="0"/>
              </a:rPr>
              <a:t>Sylvain </a:t>
            </a:r>
            <a:r>
              <a:rPr lang="fr-CA" sz="1200" b="1" dirty="0" err="1">
                <a:solidFill>
                  <a:srgbClr val="1B1A5A"/>
                </a:solidFill>
                <a:latin typeface="Arial Narrow" pitchFamily="34" charset="0"/>
              </a:rPr>
              <a:t>Lanthier</a:t>
            </a:r>
            <a:r>
              <a:rPr lang="fr-CA" sz="1200" b="1" dirty="0">
                <a:solidFill>
                  <a:srgbClr val="1B1A5A"/>
                </a:solidFill>
                <a:latin typeface="Arial Narrow" pitchFamily="34" charset="0"/>
              </a:rPr>
              <a:t>, M.D.</a:t>
            </a:r>
            <a:r>
              <a:rPr lang="fr-CA" sz="1200" b="1" dirty="0">
                <a:latin typeface="Arial Narrow" pitchFamily="34" charset="0"/>
              </a:rPr>
              <a:t/>
            </a:r>
            <a:br>
              <a:rPr lang="fr-CA" sz="1200" b="1" dirty="0">
                <a:latin typeface="Arial Narrow" pitchFamily="34" charset="0"/>
              </a:rPr>
            </a:br>
            <a:r>
              <a:rPr lang="fr-CA" sz="1200" dirty="0">
                <a:latin typeface="Arial Narrow" pitchFamily="34" charset="0"/>
              </a:rPr>
              <a:t>Neurologue</a:t>
            </a:r>
          </a:p>
          <a:p>
            <a:r>
              <a:rPr lang="fr-CA" sz="1200" dirty="0">
                <a:latin typeface="Arial Narrow" pitchFamily="34" charset="0"/>
              </a:rPr>
              <a:t>Programme neuro-vasculaire, CHUM</a:t>
            </a:r>
          </a:p>
          <a:p>
            <a:r>
              <a:rPr lang="fr-CA" sz="1200" dirty="0">
                <a:latin typeface="Arial Narrow" pitchFamily="34" charset="0"/>
              </a:rPr>
              <a:t>Professeur agrégé, Université de Montréal</a:t>
            </a:r>
          </a:p>
          <a:p>
            <a:r>
              <a:rPr lang="fr-CA" sz="1200" dirty="0">
                <a:latin typeface="Arial Narrow" pitchFamily="34" charset="0"/>
              </a:rPr>
              <a:t>Montréal, Québec</a:t>
            </a:r>
          </a:p>
          <a:p>
            <a:endParaRPr lang="fr-CA" sz="1200" dirty="0">
              <a:latin typeface="Arial Narrow" panose="020B0606020202030204" pitchFamily="34" charset="0"/>
              <a:cs typeface="Lato"/>
            </a:endParaRPr>
          </a:p>
          <a:p>
            <a:r>
              <a:rPr lang="fr-CA" sz="1200" b="1" dirty="0">
                <a:solidFill>
                  <a:srgbClr val="1B1A5A"/>
                </a:solidFill>
                <a:latin typeface="Arial Narrow" panose="020B0606020202030204" pitchFamily="34" charset="0"/>
                <a:cs typeface="Lato"/>
              </a:rPr>
              <a:t>John K. Marshall, M.D. </a:t>
            </a:r>
          </a:p>
          <a:p>
            <a:r>
              <a:rPr lang="fr-CA" sz="1200" dirty="0">
                <a:latin typeface="Arial Narrow" panose="020B0606020202030204" pitchFamily="34" charset="0"/>
                <a:cs typeface="Lato"/>
              </a:rPr>
              <a:t>Professeur de médecine et Directeur de la Division de gastro-entérologie</a:t>
            </a:r>
          </a:p>
          <a:p>
            <a:r>
              <a:rPr lang="fr-CA" sz="1200" dirty="0">
                <a:latin typeface="Arial Narrow" panose="020B0606020202030204" pitchFamily="34" charset="0"/>
                <a:cs typeface="Lato"/>
              </a:rPr>
              <a:t>Université McMaster </a:t>
            </a:r>
          </a:p>
          <a:p>
            <a:r>
              <a:rPr lang="fr-CA" sz="1200" dirty="0">
                <a:latin typeface="Arial Narrow" panose="020B0606020202030204" pitchFamily="34" charset="0"/>
                <a:cs typeface="Lato"/>
              </a:rPr>
              <a:t>Hamilton, Ontario</a:t>
            </a:r>
          </a:p>
          <a:p>
            <a:endParaRPr lang="fr-CA" sz="1200" dirty="0">
              <a:latin typeface="Arial Narrow" panose="020B0606020202030204" pitchFamily="34" charset="0"/>
              <a:cs typeface="Lato"/>
            </a:endParaRPr>
          </a:p>
          <a:p>
            <a:r>
              <a:rPr lang="fr-CA" sz="1200" b="1" dirty="0">
                <a:solidFill>
                  <a:srgbClr val="1B1A5A"/>
                </a:solidFill>
                <a:latin typeface="Arial Narrow" pitchFamily="34" charset="0"/>
              </a:rPr>
              <a:t>L. Brent Mitchell, M.D.</a:t>
            </a:r>
            <a:r>
              <a:rPr lang="fr-CA" sz="1200" b="1" dirty="0">
                <a:latin typeface="Arial Narrow" pitchFamily="34" charset="0"/>
              </a:rPr>
              <a:t/>
            </a:r>
            <a:br>
              <a:rPr lang="fr-CA" sz="1200" b="1" dirty="0">
                <a:latin typeface="Arial Narrow" pitchFamily="34" charset="0"/>
              </a:rPr>
            </a:br>
            <a:r>
              <a:rPr lang="fr-CA" sz="1200" dirty="0">
                <a:latin typeface="Arial Narrow" pitchFamily="34" charset="0"/>
              </a:rPr>
              <a:t>Cardiologue - </a:t>
            </a:r>
            <a:r>
              <a:rPr lang="fr-CA" sz="1200" dirty="0" err="1">
                <a:latin typeface="Arial Narrow" pitchFamily="34" charset="0"/>
              </a:rPr>
              <a:t>Électrophysiologiste</a:t>
            </a:r>
            <a:r>
              <a:rPr lang="fr-CA" sz="1200" dirty="0">
                <a:latin typeface="Arial Narrow" pitchFamily="34" charset="0"/>
              </a:rPr>
              <a:t/>
            </a:r>
            <a:br>
              <a:rPr lang="fr-CA" sz="1200" dirty="0">
                <a:latin typeface="Arial Narrow" pitchFamily="34" charset="0"/>
              </a:rPr>
            </a:br>
            <a:r>
              <a:rPr lang="fr-CA" sz="1200" dirty="0">
                <a:latin typeface="Arial Narrow" pitchFamily="34" charset="0"/>
              </a:rPr>
              <a:t>Professeur, Département des sciences cardiaques</a:t>
            </a:r>
          </a:p>
          <a:p>
            <a:r>
              <a:rPr lang="fr-CA" sz="1200" dirty="0" err="1">
                <a:latin typeface="Arial Narrow" pitchFamily="34" charset="0"/>
              </a:rPr>
              <a:t>Libin</a:t>
            </a:r>
            <a:r>
              <a:rPr lang="fr-CA" sz="1200" dirty="0">
                <a:latin typeface="Arial Narrow" pitchFamily="34" charset="0"/>
              </a:rPr>
              <a:t> </a:t>
            </a:r>
            <a:r>
              <a:rPr lang="fr-CA" sz="1200" dirty="0" err="1">
                <a:latin typeface="Arial Narrow" pitchFamily="34" charset="0"/>
              </a:rPr>
              <a:t>Cardiovascular</a:t>
            </a:r>
            <a:r>
              <a:rPr lang="fr-CA" sz="1200" dirty="0">
                <a:latin typeface="Arial Narrow" pitchFamily="34" charset="0"/>
              </a:rPr>
              <a:t> Institute of Alberta</a:t>
            </a:r>
          </a:p>
          <a:p>
            <a:r>
              <a:rPr lang="fr-CA" sz="1200" dirty="0">
                <a:latin typeface="Arial Narrow" pitchFamily="34" charset="0"/>
              </a:rPr>
              <a:t>Université de Calgary</a:t>
            </a:r>
            <a:br>
              <a:rPr lang="fr-CA" sz="1200" dirty="0">
                <a:latin typeface="Arial Narrow" pitchFamily="34" charset="0"/>
              </a:rPr>
            </a:br>
            <a:r>
              <a:rPr lang="fr-CA" sz="1200" dirty="0" err="1">
                <a:latin typeface="Arial Narrow" pitchFamily="34" charset="0"/>
              </a:rPr>
              <a:t>Calgary</a:t>
            </a:r>
            <a:r>
              <a:rPr lang="fr-CA" sz="1200" dirty="0">
                <a:latin typeface="Arial Narrow" pitchFamily="34" charset="0"/>
              </a:rPr>
              <a:t>, Alberta</a:t>
            </a:r>
          </a:p>
        </p:txBody>
      </p:sp>
      <p:sp>
        <p:nvSpPr>
          <p:cNvPr id="11" name="Subtitle 2">
            <a:extLst>
              <a:ext uri="{FF2B5EF4-FFF2-40B4-BE49-F238E27FC236}">
                <a16:creationId xmlns:a16="http://schemas.microsoft.com/office/drawing/2014/main" id="{650E037E-21CA-4CD7-8A84-CC2A5F36B838}"/>
              </a:ext>
            </a:extLst>
          </p:cNvPr>
          <p:cNvSpPr txBox="1">
            <a:spLocks/>
          </p:cNvSpPr>
          <p:nvPr/>
        </p:nvSpPr>
        <p:spPr>
          <a:xfrm>
            <a:off x="7072864" y="1293591"/>
            <a:ext cx="1824638" cy="4455267"/>
          </a:xfrm>
          <a:prstGeom prst="rect">
            <a:avLst/>
          </a:prstGeom>
        </p:spPr>
        <p:txBody>
          <a:bodyPr vert="horz" lIns="91440" tIns="45720" rIns="91440" bIns="45720" rtlCol="0">
            <a:noAutofit/>
          </a:bodyPr>
          <a:lstStyle/>
          <a:p>
            <a:pPr defTabSz="914400"/>
            <a:r>
              <a:rPr lang="fr-CA" sz="1200" b="1" dirty="0">
                <a:solidFill>
                  <a:srgbClr val="002060"/>
                </a:solidFill>
                <a:latin typeface="Arial Narrow" panose="020B0606020202030204" pitchFamily="34" charset="0"/>
                <a:cs typeface="Lato"/>
              </a:rPr>
              <a:t>Daniel </a:t>
            </a:r>
            <a:r>
              <a:rPr lang="fr-CA" sz="1200" b="1" dirty="0" err="1">
                <a:solidFill>
                  <a:srgbClr val="002060"/>
                </a:solidFill>
                <a:latin typeface="Arial Narrow" panose="020B0606020202030204" pitchFamily="34" charset="0"/>
                <a:cs typeface="Lato"/>
              </a:rPr>
              <a:t>Ngui</a:t>
            </a:r>
            <a:r>
              <a:rPr lang="fr-CA" sz="1200" b="1" dirty="0">
                <a:solidFill>
                  <a:srgbClr val="002060"/>
                </a:solidFill>
                <a:latin typeface="Arial Narrow" panose="020B0606020202030204" pitchFamily="34" charset="0"/>
                <a:cs typeface="Lato"/>
              </a:rPr>
              <a:t>, M.D.</a:t>
            </a:r>
            <a:endParaRPr lang="fr-CA" sz="1200" dirty="0">
              <a:solidFill>
                <a:srgbClr val="002060"/>
              </a:solidFill>
              <a:latin typeface="Arial Narrow" panose="020B0606020202030204" pitchFamily="34" charset="0"/>
              <a:cs typeface="Lato"/>
            </a:endParaRPr>
          </a:p>
          <a:p>
            <a:pPr defTabSz="914400"/>
            <a:r>
              <a:rPr lang="fr-CA" sz="1200" dirty="0">
                <a:solidFill>
                  <a:prstClr val="black"/>
                </a:solidFill>
                <a:latin typeface="Arial Narrow" panose="020B0606020202030204" pitchFamily="34" charset="0"/>
                <a:cs typeface="Lato"/>
              </a:rPr>
              <a:t>Médecin de famille</a:t>
            </a:r>
            <a:br>
              <a:rPr lang="fr-CA" sz="1200" dirty="0">
                <a:solidFill>
                  <a:prstClr val="black"/>
                </a:solidFill>
                <a:latin typeface="Arial Narrow" panose="020B0606020202030204" pitchFamily="34" charset="0"/>
                <a:cs typeface="Lato"/>
              </a:rPr>
            </a:br>
            <a:r>
              <a:rPr lang="fr-CA" sz="1200" dirty="0">
                <a:solidFill>
                  <a:prstClr val="black"/>
                </a:solidFill>
                <a:latin typeface="Arial Narrow" panose="020B0606020202030204" pitchFamily="34" charset="0"/>
                <a:cs typeface="Lato"/>
              </a:rPr>
              <a:t>Chef clinique, Fraser Street </a:t>
            </a:r>
            <a:r>
              <a:rPr lang="fr-CA" sz="1200" dirty="0" err="1">
                <a:solidFill>
                  <a:prstClr val="black"/>
                </a:solidFill>
                <a:latin typeface="Arial Narrow" panose="020B0606020202030204" pitchFamily="34" charset="0"/>
                <a:cs typeface="Lato"/>
              </a:rPr>
              <a:t>Medical</a:t>
            </a:r>
            <a:r>
              <a:rPr lang="fr-CA" sz="1200" dirty="0">
                <a:solidFill>
                  <a:prstClr val="black"/>
                </a:solidFill>
                <a:latin typeface="Arial Narrow" panose="020B0606020202030204" pitchFamily="34" charset="0"/>
                <a:cs typeface="Lato"/>
              </a:rPr>
              <a:t> </a:t>
            </a:r>
          </a:p>
          <a:p>
            <a:pPr defTabSz="914400"/>
            <a:r>
              <a:rPr lang="fr-CA" sz="1200" dirty="0">
                <a:solidFill>
                  <a:prstClr val="black"/>
                </a:solidFill>
                <a:latin typeface="Arial Narrow" panose="020B0606020202030204" pitchFamily="34" charset="0"/>
                <a:cs typeface="Lato"/>
              </a:rPr>
              <a:t>Professeur agrégé de clinique</a:t>
            </a:r>
          </a:p>
          <a:p>
            <a:pPr defTabSz="914400"/>
            <a:r>
              <a:rPr lang="fr-CA" sz="1200" dirty="0">
                <a:solidFill>
                  <a:prstClr val="black"/>
                </a:solidFill>
                <a:latin typeface="Arial Narrow" panose="020B0606020202030204" pitchFamily="34" charset="0"/>
                <a:cs typeface="Lato"/>
              </a:rPr>
              <a:t>Département de médecine familiale de l’Université de C.-B.</a:t>
            </a:r>
            <a:br>
              <a:rPr lang="fr-CA" sz="1200" dirty="0">
                <a:solidFill>
                  <a:prstClr val="black"/>
                </a:solidFill>
                <a:latin typeface="Arial Narrow" panose="020B0606020202030204" pitchFamily="34" charset="0"/>
                <a:cs typeface="Lato"/>
              </a:rPr>
            </a:br>
            <a:r>
              <a:rPr lang="fr-CA" sz="1200" dirty="0">
                <a:solidFill>
                  <a:prstClr val="black"/>
                </a:solidFill>
                <a:latin typeface="Arial Narrow" panose="020B0606020202030204" pitchFamily="34" charset="0"/>
                <a:cs typeface="Lato"/>
              </a:rPr>
              <a:t>Vancouver, Colombie-Britannique</a:t>
            </a:r>
          </a:p>
          <a:p>
            <a:r>
              <a:rPr lang="fr-CA" sz="1200" dirty="0">
                <a:latin typeface="Arial Narrow" panose="020B0606020202030204" pitchFamily="34" charset="0"/>
                <a:cs typeface="Lato"/>
              </a:rPr>
              <a:t> </a:t>
            </a:r>
          </a:p>
          <a:p>
            <a:r>
              <a:rPr lang="fr-CA" sz="1200" b="1" dirty="0">
                <a:solidFill>
                  <a:srgbClr val="1B1A5A"/>
                </a:solidFill>
                <a:latin typeface="Arial Narrow" panose="020B0606020202030204" pitchFamily="34" charset="0"/>
                <a:cs typeface="Lato"/>
              </a:rPr>
              <a:t>Isabelle </a:t>
            </a:r>
            <a:r>
              <a:rPr lang="fr-CA" sz="1200" b="1" dirty="0" err="1">
                <a:solidFill>
                  <a:srgbClr val="1B1A5A"/>
                </a:solidFill>
                <a:latin typeface="Arial Narrow" panose="020B0606020202030204" pitchFamily="34" charset="0"/>
                <a:cs typeface="Lato"/>
              </a:rPr>
              <a:t>Noiseux</a:t>
            </a:r>
            <a:r>
              <a:rPr lang="fr-CA" sz="1200" b="1" dirty="0">
                <a:solidFill>
                  <a:srgbClr val="1B1A5A"/>
                </a:solidFill>
                <a:latin typeface="Arial Narrow" panose="020B0606020202030204" pitchFamily="34" charset="0"/>
                <a:cs typeface="Lato"/>
              </a:rPr>
              <a:t>, M.D.</a:t>
            </a:r>
          </a:p>
          <a:p>
            <a:r>
              <a:rPr lang="fr-CA" sz="1200" dirty="0">
                <a:latin typeface="Arial Narrow" panose="020B0606020202030204" pitchFamily="34" charset="0"/>
                <a:cs typeface="Lato"/>
              </a:rPr>
              <a:t>Directrice adjointe à la direction de la formation professionnelle</a:t>
            </a:r>
          </a:p>
          <a:p>
            <a:r>
              <a:rPr lang="fr-CA" sz="1200" dirty="0">
                <a:latin typeface="Arial Narrow" panose="020B0606020202030204" pitchFamily="34" charset="0"/>
                <a:cs typeface="Lato"/>
              </a:rPr>
              <a:t>FMOQ</a:t>
            </a:r>
          </a:p>
          <a:p>
            <a:endParaRPr lang="fr-CA" sz="1200" dirty="0">
              <a:latin typeface="Arial Narrow" panose="020B0606020202030204" pitchFamily="34" charset="0"/>
              <a:cs typeface="Lato"/>
            </a:endParaRPr>
          </a:p>
          <a:p>
            <a:r>
              <a:rPr lang="fr-CA" sz="1200" b="1" dirty="0" err="1">
                <a:solidFill>
                  <a:srgbClr val="1B1A5A"/>
                </a:solidFill>
                <a:latin typeface="Arial Narrow" panose="020B0606020202030204" pitchFamily="34" charset="0"/>
                <a:cs typeface="Lato"/>
              </a:rPr>
              <a:t>Faisal</a:t>
            </a:r>
            <a:r>
              <a:rPr lang="fr-CA" sz="1200" b="1" dirty="0">
                <a:solidFill>
                  <a:srgbClr val="1B1A5A"/>
                </a:solidFill>
                <a:latin typeface="Arial Narrow" panose="020B0606020202030204" pitchFamily="34" charset="0"/>
                <a:cs typeface="Lato"/>
              </a:rPr>
              <a:t> </a:t>
            </a:r>
            <a:r>
              <a:rPr lang="fr-CA" sz="1200" b="1" dirty="0" err="1">
                <a:solidFill>
                  <a:srgbClr val="1B1A5A"/>
                </a:solidFill>
                <a:latin typeface="Arial Narrow" panose="020B0606020202030204" pitchFamily="34" charset="0"/>
                <a:cs typeface="Lato"/>
              </a:rPr>
              <a:t>Rehman</a:t>
            </a:r>
            <a:r>
              <a:rPr lang="fr-CA" sz="1200" b="1" dirty="0">
                <a:solidFill>
                  <a:srgbClr val="1B1A5A"/>
                </a:solidFill>
                <a:latin typeface="Arial Narrow" panose="020B0606020202030204" pitchFamily="34" charset="0"/>
                <a:cs typeface="Lato"/>
              </a:rPr>
              <a:t>, M.D.</a:t>
            </a:r>
            <a:endParaRPr lang="fr-CA" sz="1200" dirty="0">
              <a:latin typeface="Arial Narrow" panose="020B0606020202030204" pitchFamily="34" charset="0"/>
              <a:cs typeface="Lato"/>
            </a:endParaRPr>
          </a:p>
          <a:p>
            <a:r>
              <a:rPr lang="fr-CA" sz="1200" dirty="0">
                <a:latin typeface="Arial Narrow" panose="020B0606020202030204" pitchFamily="34" charset="0"/>
                <a:cs typeface="Lato"/>
              </a:rPr>
              <a:t>Professeur de médecine</a:t>
            </a:r>
          </a:p>
          <a:p>
            <a:r>
              <a:rPr lang="fr-CA" sz="1200" dirty="0">
                <a:latin typeface="Arial Narrow" panose="020B0606020202030204" pitchFamily="34" charset="0"/>
                <a:cs typeface="Lato"/>
              </a:rPr>
              <a:t>École de médecine et de dentisterie </a:t>
            </a:r>
            <a:r>
              <a:rPr lang="fr-CA" sz="1200" dirty="0" err="1">
                <a:latin typeface="Arial Narrow" panose="020B0606020202030204" pitchFamily="34" charset="0"/>
                <a:cs typeface="Lato"/>
              </a:rPr>
              <a:t>Schulich</a:t>
            </a:r>
            <a:endParaRPr lang="fr-CA" sz="1200" dirty="0">
              <a:latin typeface="Arial Narrow" panose="020B0606020202030204" pitchFamily="34" charset="0"/>
              <a:cs typeface="Lato"/>
            </a:endParaRPr>
          </a:p>
          <a:p>
            <a:r>
              <a:rPr lang="fr-CA" sz="1200" dirty="0">
                <a:latin typeface="Arial Narrow" panose="020B0606020202030204" pitchFamily="34" charset="0"/>
                <a:cs typeface="Lato"/>
              </a:rPr>
              <a:t>Université de Western Ontario, Ontario</a:t>
            </a:r>
            <a:r>
              <a:rPr lang="fr-BE" sz="1200" dirty="0">
                <a:latin typeface="Arial Narrow" panose="020B0606020202030204" pitchFamily="34" charset="0"/>
                <a:cs typeface="Lato"/>
              </a:rPr>
              <a:t> </a:t>
            </a:r>
          </a:p>
          <a:p>
            <a:pPr marL="0" marR="0" lvl="0" indent="0" algn="l" defTabSz="457200" rtl="0" eaLnBrk="1" fontAlgn="auto" latinLnBrk="0" hangingPunct="1">
              <a:lnSpc>
                <a:spcPct val="100000"/>
              </a:lnSpc>
              <a:spcBef>
                <a:spcPct val="20000"/>
              </a:spcBef>
              <a:spcAft>
                <a:spcPts val="0"/>
              </a:spcAft>
              <a:buClrTx/>
              <a:buSzTx/>
              <a:buFont typeface="Arial"/>
              <a:buNone/>
              <a:tabLst/>
              <a:defRPr/>
            </a:pPr>
            <a:endParaRPr kumimoji="0" lang="fr-BE" sz="1200" b="0" i="0" u="none" strike="noStrike" kern="1200" cap="none" spc="0" normalizeH="0" baseline="0" dirty="0">
              <a:ln>
                <a:noFill/>
              </a:ln>
              <a:solidFill>
                <a:schemeClr val="tx1">
                  <a:tint val="75000"/>
                </a:schemeClr>
              </a:solidFill>
              <a:effectLst/>
              <a:uLnTx/>
              <a:uFillTx/>
              <a:latin typeface="Arial Narrow" panose="020B0606020202030204" pitchFamily="34" charset="0"/>
              <a:cs typeface="Lato"/>
            </a:endParaRPr>
          </a:p>
        </p:txBody>
      </p:sp>
      <p:sp>
        <p:nvSpPr>
          <p:cNvPr id="15" name="TextBox 14">
            <a:extLst>
              <a:ext uri="{FF2B5EF4-FFF2-40B4-BE49-F238E27FC236}">
                <a16:creationId xmlns:a16="http://schemas.microsoft.com/office/drawing/2014/main" id="{1823A46D-38B4-4F76-9D77-6EE1BC90EAB4}"/>
              </a:ext>
            </a:extLst>
          </p:cNvPr>
          <p:cNvSpPr txBox="1"/>
          <p:nvPr/>
        </p:nvSpPr>
        <p:spPr>
          <a:xfrm>
            <a:off x="79848" y="1373072"/>
            <a:ext cx="2221464" cy="4893647"/>
          </a:xfrm>
          <a:prstGeom prst="rect">
            <a:avLst/>
          </a:prstGeom>
          <a:noFill/>
        </p:spPr>
        <p:txBody>
          <a:bodyPr wrap="square" rtlCol="0">
            <a:spAutoFit/>
          </a:bodyPr>
          <a:lstStyle/>
          <a:p>
            <a:r>
              <a:rPr lang="fr-CA" sz="1200" b="1" dirty="0">
                <a:solidFill>
                  <a:srgbClr val="1B1A5A"/>
                </a:solidFill>
                <a:latin typeface="Arial Narrow" pitchFamily="34" charset="0"/>
              </a:rPr>
              <a:t>George Honos, M.D.</a:t>
            </a:r>
            <a:br>
              <a:rPr lang="fr-CA" sz="1200" b="1" dirty="0">
                <a:solidFill>
                  <a:srgbClr val="1B1A5A"/>
                </a:solidFill>
                <a:latin typeface="Arial Narrow" pitchFamily="34" charset="0"/>
              </a:rPr>
            </a:br>
            <a:r>
              <a:rPr lang="fr-CA" sz="1200" b="1" dirty="0">
                <a:solidFill>
                  <a:srgbClr val="1B1A5A"/>
                </a:solidFill>
                <a:latin typeface="Arial Narrow" pitchFamily="34" charset="0"/>
              </a:rPr>
              <a:t>Président du programme Enjeux Cliniques</a:t>
            </a:r>
            <a:r>
              <a:rPr lang="fr-CA" sz="1200" b="1" dirty="0">
                <a:solidFill>
                  <a:srgbClr val="C00000"/>
                </a:solidFill>
                <a:latin typeface="Arial Narrow" pitchFamily="34" charset="0"/>
              </a:rPr>
              <a:t/>
            </a:r>
            <a:br>
              <a:rPr lang="fr-CA" sz="1200" b="1" dirty="0">
                <a:solidFill>
                  <a:srgbClr val="C00000"/>
                </a:solidFill>
                <a:latin typeface="Arial Narrow" pitchFamily="34" charset="0"/>
              </a:rPr>
            </a:br>
            <a:r>
              <a:rPr lang="fr-CA" sz="1200" dirty="0">
                <a:latin typeface="Arial Narrow" pitchFamily="34" charset="0"/>
              </a:rPr>
              <a:t>Cardiologue</a:t>
            </a:r>
            <a:br>
              <a:rPr lang="fr-CA" sz="1200" dirty="0">
                <a:latin typeface="Arial Narrow" pitchFamily="34" charset="0"/>
              </a:rPr>
            </a:br>
            <a:r>
              <a:rPr lang="fr-CA" sz="1200" dirty="0">
                <a:latin typeface="Arial Narrow" pitchFamily="34" charset="0"/>
              </a:rPr>
              <a:t>Directeur médical du regroupement</a:t>
            </a:r>
            <a:br>
              <a:rPr lang="fr-CA" sz="1200" dirty="0">
                <a:latin typeface="Arial Narrow" pitchFamily="34" charset="0"/>
              </a:rPr>
            </a:br>
            <a:r>
              <a:rPr lang="fr-CA" sz="1200" dirty="0">
                <a:latin typeface="Arial Narrow" pitchFamily="34" charset="0"/>
              </a:rPr>
              <a:t>clientèle cardiovasculaire, CHUM</a:t>
            </a:r>
            <a:br>
              <a:rPr lang="fr-CA" sz="1200" dirty="0">
                <a:latin typeface="Arial Narrow" pitchFamily="34" charset="0"/>
              </a:rPr>
            </a:br>
            <a:r>
              <a:rPr lang="fr-CA" sz="1200" dirty="0">
                <a:latin typeface="Arial Narrow" pitchFamily="34" charset="0"/>
              </a:rPr>
              <a:t>Professeur agrégé de médecine</a:t>
            </a:r>
            <a:br>
              <a:rPr lang="fr-CA" sz="1200" dirty="0">
                <a:latin typeface="Arial Narrow" pitchFamily="34" charset="0"/>
              </a:rPr>
            </a:br>
            <a:r>
              <a:rPr lang="fr-CA" sz="1200" dirty="0">
                <a:latin typeface="Arial Narrow" pitchFamily="34" charset="0"/>
              </a:rPr>
              <a:t>Université de Montréal</a:t>
            </a:r>
            <a:br>
              <a:rPr lang="fr-CA" sz="1200" dirty="0">
                <a:latin typeface="Arial Narrow" pitchFamily="34" charset="0"/>
              </a:rPr>
            </a:br>
            <a:r>
              <a:rPr lang="fr-CA" sz="1200" dirty="0">
                <a:latin typeface="Arial Narrow" pitchFamily="34" charset="0"/>
              </a:rPr>
              <a:t>Montréal, Québec</a:t>
            </a:r>
          </a:p>
          <a:p>
            <a:r>
              <a:rPr lang="fr-CA" sz="1200" b="1" dirty="0">
                <a:latin typeface="Arial Narrow" pitchFamily="34" charset="0"/>
              </a:rPr>
              <a:t> </a:t>
            </a:r>
            <a:endParaRPr lang="fr-CA" sz="1200" dirty="0">
              <a:latin typeface="Arial Narrow" pitchFamily="34" charset="0"/>
            </a:endParaRPr>
          </a:p>
          <a:p>
            <a:endParaRPr lang="fr-CA" sz="1200" dirty="0">
              <a:latin typeface="Arial Narrow" panose="020B0606020202030204" pitchFamily="34" charset="0"/>
              <a:cs typeface="Lato"/>
            </a:endParaRPr>
          </a:p>
          <a:p>
            <a:r>
              <a:rPr lang="fr-CA" sz="1200" b="1" dirty="0">
                <a:solidFill>
                  <a:srgbClr val="1B1A5A"/>
                </a:solidFill>
                <a:latin typeface="Arial Narrow" panose="020B0606020202030204" pitchFamily="34" charset="0"/>
                <a:cs typeface="Lato"/>
              </a:rPr>
              <a:t>Jacques Bouchard M.D. </a:t>
            </a:r>
          </a:p>
          <a:p>
            <a:r>
              <a:rPr lang="fr-CA" sz="1200" dirty="0">
                <a:latin typeface="Arial Narrow" panose="020B0606020202030204" pitchFamily="34" charset="0"/>
                <a:cs typeface="Lato"/>
              </a:rPr>
              <a:t>Professeur agrégé de médecine clinique </a:t>
            </a:r>
          </a:p>
          <a:p>
            <a:r>
              <a:rPr lang="fr-CA" sz="1200" dirty="0">
                <a:latin typeface="Arial Narrow" panose="020B0606020202030204" pitchFamily="34" charset="0"/>
                <a:cs typeface="Lato"/>
              </a:rPr>
              <a:t>Université Laval , Québec </a:t>
            </a:r>
          </a:p>
          <a:p>
            <a:r>
              <a:rPr lang="fr-CA" sz="1200" dirty="0">
                <a:latin typeface="Arial Narrow" panose="020B0606020202030204" pitchFamily="34" charset="0"/>
                <a:cs typeface="Lato"/>
              </a:rPr>
              <a:t>Chef, département de médecine </a:t>
            </a:r>
          </a:p>
          <a:p>
            <a:r>
              <a:rPr lang="fr-CA" sz="1200" dirty="0">
                <a:latin typeface="Arial Narrow" panose="020B0606020202030204" pitchFamily="34" charset="0"/>
                <a:cs typeface="Lato"/>
              </a:rPr>
              <a:t>Hôpital de la Malbaie . Québec</a:t>
            </a:r>
          </a:p>
          <a:p>
            <a:endParaRPr lang="fr-CA" sz="1200" dirty="0">
              <a:latin typeface="Arial Narrow" panose="020B0606020202030204" pitchFamily="34" charset="0"/>
              <a:cs typeface="Lato"/>
            </a:endParaRPr>
          </a:p>
          <a:p>
            <a:r>
              <a:rPr lang="fr-CA" sz="1200" b="1" dirty="0">
                <a:solidFill>
                  <a:srgbClr val="1B1A5A"/>
                </a:solidFill>
                <a:latin typeface="Arial Narrow" pitchFamily="34" charset="0"/>
              </a:rPr>
              <a:t>Paul Dorian, M.D.</a:t>
            </a:r>
            <a:r>
              <a:rPr lang="fr-CA" sz="1200" dirty="0">
                <a:latin typeface="Arial Narrow" pitchFamily="34" charset="0"/>
              </a:rPr>
              <a:t/>
            </a:r>
            <a:br>
              <a:rPr lang="fr-CA" sz="1200" dirty="0">
                <a:latin typeface="Arial Narrow" pitchFamily="34" charset="0"/>
              </a:rPr>
            </a:br>
            <a:r>
              <a:rPr lang="fr-CA" sz="1200" dirty="0">
                <a:latin typeface="Arial Narrow" pitchFamily="34" charset="0"/>
              </a:rPr>
              <a:t>Cardiologue</a:t>
            </a:r>
            <a:br>
              <a:rPr lang="fr-CA" sz="1200" dirty="0">
                <a:latin typeface="Arial Narrow" pitchFamily="34" charset="0"/>
              </a:rPr>
            </a:br>
            <a:r>
              <a:rPr lang="fr-CA" sz="1200" dirty="0">
                <a:latin typeface="Arial Narrow" pitchFamily="34" charset="0"/>
              </a:rPr>
              <a:t>Directeur, Division de cardiologie</a:t>
            </a:r>
            <a:br>
              <a:rPr lang="fr-CA" sz="1200" dirty="0">
                <a:latin typeface="Arial Narrow" pitchFamily="34" charset="0"/>
              </a:rPr>
            </a:br>
            <a:r>
              <a:rPr lang="fr-CA" sz="1200" dirty="0">
                <a:latin typeface="Arial Narrow" pitchFamily="34" charset="0"/>
              </a:rPr>
              <a:t>Professeur de médecine</a:t>
            </a:r>
            <a:br>
              <a:rPr lang="fr-CA" sz="1200" dirty="0">
                <a:latin typeface="Arial Narrow" pitchFamily="34" charset="0"/>
              </a:rPr>
            </a:br>
            <a:r>
              <a:rPr lang="fr-CA" sz="1200" dirty="0">
                <a:latin typeface="Arial Narrow" pitchFamily="34" charset="0"/>
              </a:rPr>
              <a:t>Hôpital St. Michael</a:t>
            </a:r>
            <a:br>
              <a:rPr lang="fr-CA" sz="1200" dirty="0">
                <a:latin typeface="Arial Narrow" pitchFamily="34" charset="0"/>
              </a:rPr>
            </a:br>
            <a:r>
              <a:rPr lang="fr-CA" sz="1200" dirty="0">
                <a:latin typeface="Arial Narrow" pitchFamily="34" charset="0"/>
              </a:rPr>
              <a:t>Université de Toronto</a:t>
            </a:r>
            <a:br>
              <a:rPr lang="fr-CA" sz="1200" dirty="0">
                <a:latin typeface="Arial Narrow" pitchFamily="34" charset="0"/>
              </a:rPr>
            </a:br>
            <a:r>
              <a:rPr lang="fr-CA" sz="1200" dirty="0" err="1">
                <a:latin typeface="Arial Narrow" pitchFamily="34" charset="0"/>
              </a:rPr>
              <a:t>Toronto</a:t>
            </a:r>
            <a:r>
              <a:rPr lang="fr-CA" sz="1200" dirty="0">
                <a:latin typeface="Arial Narrow" pitchFamily="34" charset="0"/>
              </a:rPr>
              <a:t>, Ontario</a:t>
            </a:r>
            <a:endParaRPr lang="fr-CA" sz="1200" dirty="0">
              <a:latin typeface="Arial Narrow" panose="020B0606020202030204" pitchFamily="34" charset="0"/>
              <a:cs typeface="Lato"/>
            </a:endParaRPr>
          </a:p>
        </p:txBody>
      </p:sp>
      <p:sp>
        <p:nvSpPr>
          <p:cNvPr id="2" name="Rectangle 1">
            <a:extLst>
              <a:ext uri="{FF2B5EF4-FFF2-40B4-BE49-F238E27FC236}">
                <a16:creationId xmlns:a16="http://schemas.microsoft.com/office/drawing/2014/main" id="{C5ED892F-A270-4C19-812A-112CE7D0941F}"/>
              </a:ext>
            </a:extLst>
          </p:cNvPr>
          <p:cNvSpPr/>
          <p:nvPr/>
        </p:nvSpPr>
        <p:spPr>
          <a:xfrm>
            <a:off x="2301312" y="1361392"/>
            <a:ext cx="2550088" cy="5660011"/>
          </a:xfrm>
          <a:prstGeom prst="rect">
            <a:avLst/>
          </a:prstGeom>
        </p:spPr>
        <p:txBody>
          <a:bodyPr wrap="square">
            <a:spAutoFit/>
          </a:bodyPr>
          <a:lstStyle/>
          <a:p>
            <a:r>
              <a:rPr lang="fr-BE" sz="1200" b="1" dirty="0">
                <a:solidFill>
                  <a:srgbClr val="1B1A5A"/>
                </a:solidFill>
                <a:latin typeface="Arial Narrow" panose="020B0606020202030204" pitchFamily="34" charset="0"/>
                <a:cs typeface="Lato"/>
              </a:rPr>
              <a:t>Indy (</a:t>
            </a:r>
            <a:r>
              <a:rPr lang="fr-BE" sz="1200" b="1" dirty="0" err="1">
                <a:solidFill>
                  <a:srgbClr val="1B1A5A"/>
                </a:solidFill>
                <a:latin typeface="Arial Narrow" panose="020B0606020202030204" pitchFamily="34" charset="0"/>
                <a:cs typeface="Lato"/>
              </a:rPr>
              <a:t>Indraneel</a:t>
            </a:r>
            <a:r>
              <a:rPr lang="fr-BE" sz="1200" b="1" dirty="0">
                <a:solidFill>
                  <a:srgbClr val="1B1A5A"/>
                </a:solidFill>
                <a:latin typeface="Arial Narrow" panose="020B0606020202030204" pitchFamily="34" charset="0"/>
                <a:cs typeface="Lato"/>
              </a:rPr>
              <a:t>) </a:t>
            </a:r>
            <a:r>
              <a:rPr lang="fr-BE" sz="1200" b="1" dirty="0" err="1">
                <a:solidFill>
                  <a:srgbClr val="1B1A5A"/>
                </a:solidFill>
                <a:latin typeface="Arial Narrow" panose="020B0606020202030204" pitchFamily="34" charset="0"/>
                <a:cs typeface="Lato"/>
              </a:rPr>
              <a:t>Ghosh</a:t>
            </a:r>
            <a:r>
              <a:rPr lang="fr-BE" sz="1200" b="1" dirty="0">
                <a:solidFill>
                  <a:srgbClr val="1B1A5A"/>
                </a:solidFill>
                <a:latin typeface="Arial Narrow" panose="020B0606020202030204" pitchFamily="34" charset="0"/>
                <a:cs typeface="Lato"/>
              </a:rPr>
              <a:t>, M.D.</a:t>
            </a:r>
          </a:p>
          <a:p>
            <a:r>
              <a:rPr lang="fr-BE" sz="1200" dirty="0">
                <a:latin typeface="Arial Narrow" panose="020B0606020202030204" pitchFamily="34" charset="0"/>
                <a:cs typeface="Lato"/>
              </a:rPr>
              <a:t>Professeur de clinique adjoint, Université McMaster </a:t>
            </a:r>
          </a:p>
          <a:p>
            <a:r>
              <a:rPr lang="fr-BE" sz="1200" dirty="0">
                <a:latin typeface="Arial Narrow" panose="020B0606020202030204" pitchFamily="34" charset="0"/>
                <a:cs typeface="Lato"/>
              </a:rPr>
              <a:t>Urgentiste au sein de </a:t>
            </a:r>
            <a:r>
              <a:rPr lang="fr-BE" sz="1200" dirty="0" err="1">
                <a:latin typeface="Arial Narrow" panose="020B0606020202030204" pitchFamily="34" charset="0"/>
                <a:cs typeface="Lato"/>
              </a:rPr>
              <a:t>Trillium</a:t>
            </a:r>
            <a:r>
              <a:rPr lang="fr-BE" sz="1200" dirty="0">
                <a:latin typeface="Arial Narrow" panose="020B0606020202030204" pitchFamily="34" charset="0"/>
                <a:cs typeface="Lato"/>
              </a:rPr>
              <a:t> </a:t>
            </a:r>
            <a:r>
              <a:rPr lang="fr-BE" sz="1200" dirty="0" err="1">
                <a:latin typeface="Arial Narrow" panose="020B0606020202030204" pitchFamily="34" charset="0"/>
                <a:cs typeface="Lato"/>
              </a:rPr>
              <a:t>Health</a:t>
            </a:r>
            <a:r>
              <a:rPr lang="fr-BE" sz="1200" dirty="0">
                <a:latin typeface="Arial Narrow" panose="020B0606020202030204" pitchFamily="34" charset="0"/>
                <a:cs typeface="Lato"/>
              </a:rPr>
              <a:t> </a:t>
            </a:r>
            <a:r>
              <a:rPr lang="fr-BE" sz="1200" dirty="0" err="1">
                <a:latin typeface="Arial Narrow" panose="020B0606020202030204" pitchFamily="34" charset="0"/>
                <a:cs typeface="Lato"/>
              </a:rPr>
              <a:t>Partners</a:t>
            </a:r>
            <a:endParaRPr lang="fr-BE" sz="1200" dirty="0">
              <a:latin typeface="Arial Narrow" panose="020B0606020202030204" pitchFamily="34" charset="0"/>
              <a:cs typeface="Lato"/>
            </a:endParaRPr>
          </a:p>
          <a:p>
            <a:endParaRPr lang="fr-BE" sz="1200" dirty="0">
              <a:latin typeface="Arial Narrow" panose="020B0606020202030204" pitchFamily="34" charset="0"/>
              <a:cs typeface="Lato"/>
            </a:endParaRPr>
          </a:p>
          <a:p>
            <a:pPr defTabSz="914400"/>
            <a:r>
              <a:rPr lang="fr-BE" sz="1200" b="1" dirty="0" err="1">
                <a:solidFill>
                  <a:srgbClr val="002060"/>
                </a:solidFill>
                <a:latin typeface="Arial Narrow" panose="020B0606020202030204" pitchFamily="34" charset="0"/>
                <a:cs typeface="Lato"/>
              </a:rPr>
              <a:t>Shaun</a:t>
            </a:r>
            <a:r>
              <a:rPr lang="fr-BE" sz="1200" b="1" dirty="0">
                <a:solidFill>
                  <a:srgbClr val="002060"/>
                </a:solidFill>
                <a:latin typeface="Arial Narrow" panose="020B0606020202030204" pitchFamily="34" charset="0"/>
                <a:cs typeface="Lato"/>
              </a:rPr>
              <a:t> Goodman, M.D.</a:t>
            </a:r>
          </a:p>
          <a:p>
            <a:pPr defTabSz="914400"/>
            <a:r>
              <a:rPr lang="fr-BE" sz="1200" dirty="0">
                <a:solidFill>
                  <a:prstClr val="black"/>
                </a:solidFill>
                <a:latin typeface="Arial Narrow" panose="020B0606020202030204" pitchFamily="34" charset="0"/>
                <a:cs typeface="Lato"/>
              </a:rPr>
              <a:t>Chef adjoint, Division de cardiologie, Hôpital St. Michael</a:t>
            </a:r>
          </a:p>
          <a:p>
            <a:pPr defTabSz="914400"/>
            <a:r>
              <a:rPr lang="fr-BE" sz="1200" dirty="0">
                <a:solidFill>
                  <a:prstClr val="black"/>
                </a:solidFill>
                <a:latin typeface="Arial Narrow" panose="020B0606020202030204" pitchFamily="34" charset="0"/>
                <a:cs typeface="Lato"/>
              </a:rPr>
              <a:t>Professeur et président, Fondation des maladies du cœur et de l’AVC de l’Ontario (Polo), Département de médecine, Université de Toronto</a:t>
            </a:r>
          </a:p>
          <a:p>
            <a:pPr defTabSz="914400"/>
            <a:r>
              <a:rPr lang="fr-BE" sz="1200" dirty="0">
                <a:solidFill>
                  <a:prstClr val="black"/>
                </a:solidFill>
                <a:latin typeface="Arial Narrow" panose="020B0606020202030204" pitchFamily="34" charset="0"/>
                <a:cs typeface="Lato"/>
              </a:rPr>
              <a:t>Professeur adjoint, Département de médecine, Université d’Alberta</a:t>
            </a:r>
          </a:p>
          <a:p>
            <a:pPr defTabSz="914400"/>
            <a:endParaRPr lang="fr-BE" sz="1200" dirty="0">
              <a:solidFill>
                <a:prstClr val="black"/>
              </a:solidFill>
              <a:latin typeface="Arial Narrow" panose="020B0606020202030204" pitchFamily="34" charset="0"/>
              <a:cs typeface="Lato"/>
            </a:endParaRPr>
          </a:p>
          <a:p>
            <a:r>
              <a:rPr lang="fr-BE" sz="1200" b="1" dirty="0">
                <a:solidFill>
                  <a:srgbClr val="1B1A5A"/>
                </a:solidFill>
                <a:latin typeface="Arial Narrow" pitchFamily="34" charset="0"/>
              </a:rPr>
              <a:t>Jeffrey Habert, M.D. </a:t>
            </a:r>
          </a:p>
          <a:p>
            <a:r>
              <a:rPr lang="fr-BE" sz="1200" dirty="0">
                <a:latin typeface="Arial Narrow" pitchFamily="34" charset="0"/>
              </a:rPr>
              <a:t>Médecin de famille</a:t>
            </a:r>
          </a:p>
          <a:p>
            <a:r>
              <a:rPr lang="fr-BE" sz="1200" dirty="0">
                <a:latin typeface="Arial Narrow" pitchFamily="34" charset="0"/>
              </a:rPr>
              <a:t>Professeur adjoint</a:t>
            </a:r>
          </a:p>
          <a:p>
            <a:r>
              <a:rPr lang="fr-BE" sz="1200" dirty="0">
                <a:latin typeface="Arial Narrow" pitchFamily="34" charset="0"/>
              </a:rPr>
              <a:t>Université de Toronto</a:t>
            </a:r>
          </a:p>
          <a:p>
            <a:r>
              <a:rPr lang="fr-BE" sz="1200" dirty="0">
                <a:latin typeface="Arial Narrow" pitchFamily="34" charset="0"/>
              </a:rPr>
              <a:t>Département de médecine familiale et communautaire </a:t>
            </a:r>
            <a:br>
              <a:rPr lang="fr-BE" sz="1200" dirty="0">
                <a:latin typeface="Arial Narrow" pitchFamily="34" charset="0"/>
              </a:rPr>
            </a:br>
            <a:r>
              <a:rPr lang="fr-BE" sz="1200" dirty="0">
                <a:latin typeface="Arial Narrow" pitchFamily="34" charset="0"/>
              </a:rPr>
              <a:t>Toronto, Ontario</a:t>
            </a:r>
          </a:p>
          <a:p>
            <a:endParaRPr lang="fr-BE" sz="1200" dirty="0">
              <a:latin typeface="Agency FB" pitchFamily="34" charset="0"/>
            </a:endParaRPr>
          </a:p>
          <a:p>
            <a:endParaRPr lang="en-CA" dirty="0">
              <a:latin typeface="Arial Narrow" panose="020B0606020202030204" pitchFamily="34" charset="0"/>
              <a:cs typeface="Lato"/>
            </a:endParaRPr>
          </a:p>
          <a:p>
            <a:pPr>
              <a:lnSpc>
                <a:spcPct val="110000"/>
              </a:lnSpc>
            </a:pPr>
            <a:endParaRPr lang="en-CA" dirty="0">
              <a:latin typeface="Arial Narrow" panose="020B0606020202030204" pitchFamily="34" charset="0"/>
              <a:cs typeface="Lato"/>
            </a:endParaRPr>
          </a:p>
          <a:p>
            <a:pPr>
              <a:lnSpc>
                <a:spcPct val="50000"/>
              </a:lnSpc>
            </a:pPr>
            <a:endParaRPr lang="en-US" dirty="0">
              <a:solidFill>
                <a:srgbClr val="C00000"/>
              </a:solidFill>
              <a:latin typeface="Arial Narrow" panose="020B0606020202030204" pitchFamily="34" charset="0"/>
              <a:cs typeface="Lato"/>
            </a:endParaRPr>
          </a:p>
          <a:p>
            <a:pPr>
              <a:lnSpc>
                <a:spcPct val="50000"/>
              </a:lnSpc>
            </a:pPr>
            <a:endParaRPr lang="en-CA" dirty="0">
              <a:solidFill>
                <a:srgbClr val="C00000"/>
              </a:solidFill>
              <a:latin typeface="Arial Narrow" panose="020B0606020202030204" pitchFamily="34" charset="0"/>
              <a:cs typeface="Lato"/>
            </a:endParaRPr>
          </a:p>
          <a:p>
            <a:endParaRPr lang="en-CA" dirty="0">
              <a:latin typeface="Arial Narrow" panose="020B0606020202030204" pitchFamily="34" charset="0"/>
              <a:cs typeface="Lato"/>
            </a:endParaRPr>
          </a:p>
        </p:txBody>
      </p:sp>
      <p:pic>
        <p:nvPicPr>
          <p:cNvPr id="12" name="4E92DA43-5712-40E9-AFDC-2C1062C78C6F" descr="7646DFF2-B812-4635-AA57-5171E34E5A45@chrc">
            <a:extLst>
              <a:ext uri="{FF2B5EF4-FFF2-40B4-BE49-F238E27FC236}">
                <a16:creationId xmlns:a16="http://schemas.microsoft.com/office/drawing/2014/main" id="{4AAF291B-3BDC-4F9B-9378-DA388B5ADF4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75498" y="126338"/>
            <a:ext cx="1377978" cy="78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1149284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A841E32A-EB6F-47A2-AF6B-AF79BF1E89C5}"/>
              </a:ext>
            </a:extLst>
          </p:cNvPr>
          <p:cNvSpPr/>
          <p:nvPr/>
        </p:nvSpPr>
        <p:spPr>
          <a:xfrm>
            <a:off x="0" y="6211671"/>
            <a:ext cx="9144000" cy="646330"/>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46" name="Picture 45" descr="CHRC-logo_blue.png">
            <a:extLst>
              <a:ext uri="{FF2B5EF4-FFF2-40B4-BE49-F238E27FC236}">
                <a16:creationId xmlns:a16="http://schemas.microsoft.com/office/drawing/2014/main" id="{095A59FD-9F52-4C72-A6A6-4B5DFA8DC5CA}"/>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380250" y="5889891"/>
            <a:ext cx="716292" cy="712746"/>
          </a:xfrm>
          <a:prstGeom prst="rect">
            <a:avLst/>
          </a:prstGeom>
        </p:spPr>
      </p:pic>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6448" y="1225130"/>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8545FEA6-91B3-4CEA-BDDB-78E11F2A9A3F}"/>
              </a:ext>
            </a:extLst>
          </p:cNvPr>
          <p:cNvSpPr/>
          <p:nvPr/>
        </p:nvSpPr>
        <p:spPr>
          <a:xfrm>
            <a:off x="146654" y="41726"/>
            <a:ext cx="6840072" cy="892552"/>
          </a:xfrm>
          <a:prstGeom prst="rect">
            <a:avLst/>
          </a:prstGeom>
          <a:noFill/>
        </p:spPr>
        <p:txBody>
          <a:bodyPr wrap="square">
            <a:spAutoFit/>
          </a:bodyPr>
          <a:lstStyle/>
          <a:p>
            <a:pPr lvl="0">
              <a:defRPr/>
            </a:pPr>
            <a:r>
              <a:rPr lang="fr-CA" sz="2600" b="1" dirty="0">
                <a:solidFill>
                  <a:srgbClr val="183059"/>
                </a:solidFill>
                <a:latin typeface="Arial Narrow" panose="020B0606020202030204" pitchFamily="34" charset="0"/>
                <a:cs typeface="Aharoni" panose="02010803020104030203" pitchFamily="2" charset="-79"/>
              </a:rPr>
              <a:t>Y-a-t-il un paradoxe de l’obésité en ce qui concerne le pronostic en présence de FA</a:t>
            </a:r>
            <a:r>
              <a:rPr lang="en-CA" sz="2600" b="1" dirty="0">
                <a:solidFill>
                  <a:srgbClr val="183059"/>
                </a:solidFill>
                <a:latin typeface="Arial Narrow" panose="020B0606020202030204" pitchFamily="34" charset="0"/>
                <a:cs typeface="Aharoni" panose="02010803020104030203" pitchFamily="2" charset="-79"/>
              </a:rPr>
              <a:t>?</a:t>
            </a:r>
            <a:endParaRPr kumimoji="0" lang="en-CA" sz="2600" b="1" i="0" u="none" strike="noStrike" kern="1200" cap="none" spc="0" normalizeH="0" baseline="0" noProof="0" dirty="0">
              <a:ln>
                <a:noFill/>
              </a:ln>
              <a:solidFill>
                <a:srgbClr val="183059"/>
              </a:solidFill>
              <a:effectLst/>
              <a:uLnTx/>
              <a:uFillTx/>
              <a:latin typeface="Arial Narrow" panose="020B0606020202030204" pitchFamily="34" charset="0"/>
              <a:cs typeface="Aharoni" panose="02010803020104030203" pitchFamily="2" charset="-79"/>
            </a:endParaRPr>
          </a:p>
        </p:txBody>
      </p:sp>
      <p:sp>
        <p:nvSpPr>
          <p:cNvPr id="11" name="Text Box 3">
            <a:extLst>
              <a:ext uri="{FF2B5EF4-FFF2-40B4-BE49-F238E27FC236}">
                <a16:creationId xmlns:a16="http://schemas.microsoft.com/office/drawing/2014/main" id="{463F200F-D9DC-4E02-8310-89E6728C91E8}"/>
              </a:ext>
            </a:extLst>
          </p:cNvPr>
          <p:cNvSpPr txBox="1">
            <a:spLocks noChangeArrowheads="1"/>
          </p:cNvSpPr>
          <p:nvPr/>
        </p:nvSpPr>
        <p:spPr bwMode="auto">
          <a:xfrm>
            <a:off x="196252" y="6391769"/>
            <a:ext cx="4901259" cy="230832"/>
          </a:xfrm>
          <a:prstGeom prst="rect">
            <a:avLst/>
          </a:prstGeom>
          <a:noFill/>
          <a:ln w="9525">
            <a:noFill/>
            <a:miter lim="800000"/>
            <a:headEnd/>
            <a:tailEnd/>
          </a:ln>
        </p:spPr>
        <p:txBody>
          <a:bodyPr wrap="square">
            <a:spAutoFit/>
          </a:bodyPr>
          <a:lstStyle/>
          <a:p>
            <a:pPr lvl="0">
              <a:defRPr/>
            </a:pPr>
            <a:r>
              <a:rPr lang="fr-FR" altLang="en-US" sz="900" dirty="0" err="1">
                <a:solidFill>
                  <a:prstClr val="white"/>
                </a:solidFill>
                <a:latin typeface="Arial Narrow" panose="020B0606020202030204" pitchFamily="34" charset="0"/>
                <a:cs typeface="Lato"/>
              </a:rPr>
              <a:t>Proietti</a:t>
            </a:r>
            <a:r>
              <a:rPr lang="fr-FR" altLang="en-US" sz="900" dirty="0">
                <a:solidFill>
                  <a:prstClr val="white"/>
                </a:solidFill>
                <a:latin typeface="Arial Narrow" panose="020B0606020202030204" pitchFamily="34" charset="0"/>
                <a:cs typeface="Lato"/>
              </a:rPr>
              <a:t> M., et al; Volume: 48, Issue: 4, Pages: 857-866, 2017 DOI: (10.1161/STROKEAHA.116.015984) </a:t>
            </a:r>
            <a:endPar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endParaRPr>
          </a:p>
        </p:txBody>
      </p:sp>
      <p:pic>
        <p:nvPicPr>
          <p:cNvPr id="17" name="Picture 2" descr="Image result for hyperlink icon">
            <a:hlinkClick r:id="rId5" action="ppaction://hlinksldjump"/>
            <a:extLst>
              <a:ext uri="{FF2B5EF4-FFF2-40B4-BE49-F238E27FC236}">
                <a16:creationId xmlns:a16="http://schemas.microsoft.com/office/drawing/2014/main" id="{1866783D-890E-4899-8FBA-C3CE5B0F86A8}"/>
              </a:ext>
            </a:extLst>
          </p:cNvPr>
          <p:cNvPicPr>
            <a:picLocks noChangeAspect="1" noChangeArrowheads="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62560" y="5886058"/>
            <a:ext cx="274320" cy="274320"/>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Group 11">
            <a:extLst>
              <a:ext uri="{FF2B5EF4-FFF2-40B4-BE49-F238E27FC236}">
                <a16:creationId xmlns:a16="http://schemas.microsoft.com/office/drawing/2014/main" id="{7956E4A0-1AD6-4A07-B045-373CB8B0F669}"/>
              </a:ext>
            </a:extLst>
          </p:cNvPr>
          <p:cNvGrpSpPr/>
          <p:nvPr/>
        </p:nvGrpSpPr>
        <p:grpSpPr>
          <a:xfrm>
            <a:off x="-26200" y="827407"/>
            <a:ext cx="7185779" cy="5795194"/>
            <a:chOff x="1196109" y="32327"/>
            <a:chExt cx="6858000" cy="6858000"/>
          </a:xfrm>
        </p:grpSpPr>
        <p:pic>
          <p:nvPicPr>
            <p:cNvPr id="13" name="Picture 12">
              <a:extLst>
                <a:ext uri="{FF2B5EF4-FFF2-40B4-BE49-F238E27FC236}">
                  <a16:creationId xmlns:a16="http://schemas.microsoft.com/office/drawing/2014/main" id="{44C624DB-3FD0-4998-AC98-FDB24F59388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96109" y="32327"/>
              <a:ext cx="6858000" cy="6858000"/>
            </a:xfrm>
            <a:prstGeom prst="rect">
              <a:avLst/>
            </a:prstGeom>
          </p:spPr>
        </p:pic>
        <p:sp>
          <p:nvSpPr>
            <p:cNvPr id="14" name="TextBox 13">
              <a:extLst>
                <a:ext uri="{FF2B5EF4-FFF2-40B4-BE49-F238E27FC236}">
                  <a16:creationId xmlns:a16="http://schemas.microsoft.com/office/drawing/2014/main" id="{724C4FC5-3A71-4047-9ADC-439EA896207D}"/>
                </a:ext>
              </a:extLst>
            </p:cNvPr>
            <p:cNvSpPr txBox="1"/>
            <p:nvPr/>
          </p:nvSpPr>
          <p:spPr>
            <a:xfrm rot="21121336">
              <a:off x="2415308" y="969235"/>
              <a:ext cx="4419601" cy="4370653"/>
            </a:xfrm>
            <a:prstGeom prst="rect">
              <a:avLst/>
            </a:prstGeom>
            <a:noFill/>
          </p:spPr>
          <p:txBody>
            <a:bodyPr wrap="square" rtlCol="0">
              <a:spAutoFit/>
            </a:bodyPr>
            <a:lstStyle/>
            <a:p>
              <a:pPr algn="ctr"/>
              <a:r>
                <a:rPr lang="fr-FR" dirty="0">
                  <a:solidFill>
                    <a:schemeClr val="accent1">
                      <a:lumMod val="75000"/>
                    </a:schemeClr>
                  </a:solidFill>
                  <a:latin typeface="Segoe Print" pitchFamily="2" charset="0"/>
                </a:rPr>
                <a:t>Il pourrait y avoir un paradoxe de l’obésité chez les patients atteints de FA, en particulier pour la mort toutes causes et la mort cardiovasculaire. Un paradoxe de l’obésité était également évident pour l’AVC/l’embolie systémique dans les études sur les AOD, avec un effet thérapeutique en faveur des AOD par rapport à la warfarine en termes d’efficacité et d’innocuité qui était significatif uniquement chez les patients ayant un poids normal. </a:t>
              </a:r>
              <a:endParaRPr lang="en-CA" dirty="0">
                <a:solidFill>
                  <a:schemeClr val="accent1">
                    <a:lumMod val="75000"/>
                  </a:schemeClr>
                </a:solidFill>
                <a:latin typeface="Segoe Print" pitchFamily="2" charset="0"/>
              </a:endParaRPr>
            </a:p>
          </p:txBody>
        </p:sp>
      </p:grpSp>
      <p:pic>
        <p:nvPicPr>
          <p:cNvPr id="15" name="Picture 14">
            <a:extLst>
              <a:ext uri="{FF2B5EF4-FFF2-40B4-BE49-F238E27FC236}">
                <a16:creationId xmlns:a16="http://schemas.microsoft.com/office/drawing/2014/main" id="{AB1CE13B-BB74-4E4B-A36B-6EB2E825D8F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594171" y="3013470"/>
            <a:ext cx="3683290" cy="2481617"/>
          </a:xfrm>
          <a:prstGeom prst="rect">
            <a:avLst/>
          </a:prstGeom>
        </p:spPr>
      </p:pic>
      <p:pic>
        <p:nvPicPr>
          <p:cNvPr id="16" name="4E92DA43-5712-40E9-AFDC-2C1062C78C6F" descr="7646DFF2-B812-4635-AA57-5171E34E5A45@chrc">
            <a:extLst>
              <a:ext uri="{FF2B5EF4-FFF2-40B4-BE49-F238E27FC236}">
                <a16:creationId xmlns:a16="http://schemas.microsoft.com/office/drawing/2014/main" id="{CB0BEEE0-E622-40BE-A7FD-F5AD55DB76E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346366" y="205884"/>
            <a:ext cx="1494821" cy="85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9227318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83000"/>
            <a:lum/>
          </a:blip>
          <a:srcRect/>
          <a:stretch>
            <a:fillRect l="-17000" r="-6000"/>
          </a:stretch>
        </a:blip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F646A91-0B6F-42EF-9879-F4315737C63D}"/>
              </a:ext>
            </a:extLst>
          </p:cNvPr>
          <p:cNvSpPr/>
          <p:nvPr/>
        </p:nvSpPr>
        <p:spPr>
          <a:xfrm>
            <a:off x="3158289" y="-10274"/>
            <a:ext cx="5985711" cy="6858000"/>
          </a:xfrm>
          <a:prstGeom prst="rect">
            <a:avLst/>
          </a:prstGeom>
          <a:solidFill>
            <a:srgbClr val="FFFFFF">
              <a:alpha val="8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27" name="Oval 26">
            <a:extLst>
              <a:ext uri="{FF2B5EF4-FFF2-40B4-BE49-F238E27FC236}">
                <a16:creationId xmlns:a16="http://schemas.microsoft.com/office/drawing/2014/main" id="{828658CF-EB66-44B2-BE79-2CA8B38EC235}"/>
              </a:ext>
            </a:extLst>
          </p:cNvPr>
          <p:cNvSpPr/>
          <p:nvPr/>
        </p:nvSpPr>
        <p:spPr>
          <a:xfrm>
            <a:off x="3413880" y="295159"/>
            <a:ext cx="731520" cy="731520"/>
          </a:xfrm>
          <a:prstGeom prst="ellipse">
            <a:avLst/>
          </a:prstGeom>
          <a:solidFill>
            <a:schemeClr val="bg1">
              <a:lumMod val="75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prstClr val="white"/>
                </a:solidFill>
                <a:effectLst/>
                <a:uLnTx/>
                <a:uFillTx/>
                <a:latin typeface="Arial Narrow" panose="020B0606020202030204" pitchFamily="34" charset="0"/>
                <a:ea typeface="Open Sans" panose="020B0606030504020204" pitchFamily="34" charset="0"/>
                <a:cs typeface="Open Sans" panose="020B0606030504020204" pitchFamily="34" charset="0"/>
              </a:rPr>
              <a:t>1</a:t>
            </a:r>
          </a:p>
        </p:txBody>
      </p:sp>
      <p:sp>
        <p:nvSpPr>
          <p:cNvPr id="30" name="Rectangle 29">
            <a:extLst>
              <a:ext uri="{FF2B5EF4-FFF2-40B4-BE49-F238E27FC236}">
                <a16:creationId xmlns:a16="http://schemas.microsoft.com/office/drawing/2014/main" id="{7847AFC8-040E-4833-BC6C-5466452846F8}"/>
              </a:ext>
            </a:extLst>
          </p:cNvPr>
          <p:cNvSpPr/>
          <p:nvPr/>
        </p:nvSpPr>
        <p:spPr>
          <a:xfrm>
            <a:off x="4314442" y="293765"/>
            <a:ext cx="4885904" cy="707886"/>
          </a:xfrm>
          <a:prstGeom prst="rect">
            <a:avLst/>
          </a:prstGeom>
        </p:spPr>
        <p:txBody>
          <a:bodyPr wrap="square" anchor="b">
            <a:spAutoFit/>
          </a:bodyPr>
          <a:lstStyle/>
          <a:p>
            <a:pPr defTabSz="914400" fontAlgn="base">
              <a:defRPr/>
            </a:pPr>
            <a:r>
              <a:rPr lang="fr-CA" sz="2000" b="1" kern="0" dirty="0">
                <a:solidFill>
                  <a:schemeClr val="bg1">
                    <a:lumMod val="65000"/>
                  </a:schemeClr>
                </a:solidFill>
                <a:latin typeface="Arial Narrow" panose="020B0606020202030204" pitchFamily="34" charset="0"/>
                <a:ea typeface="Open Sans" panose="020B0606030504020204" pitchFamily="34" charset="0"/>
                <a:cs typeface="Open Sans" panose="020B0606030504020204" pitchFamily="34" charset="0"/>
              </a:rPr>
              <a:t>Les AOD sont-ils efficaces et sûrs chez les personnes âgées et fragiles?</a:t>
            </a:r>
          </a:p>
        </p:txBody>
      </p:sp>
      <p:sp>
        <p:nvSpPr>
          <p:cNvPr id="46" name="Rectangle 45">
            <a:extLst>
              <a:ext uri="{FF2B5EF4-FFF2-40B4-BE49-F238E27FC236}">
                <a16:creationId xmlns:a16="http://schemas.microsoft.com/office/drawing/2014/main" id="{10778ED9-D49E-4CE9-90BB-AD2FD08ADF54}"/>
              </a:ext>
            </a:extLst>
          </p:cNvPr>
          <p:cNvSpPr/>
          <p:nvPr/>
        </p:nvSpPr>
        <p:spPr>
          <a:xfrm>
            <a:off x="4385568" y="1211180"/>
            <a:ext cx="4814777" cy="1323439"/>
          </a:xfrm>
          <a:prstGeom prst="rect">
            <a:avLst/>
          </a:prstGeom>
        </p:spPr>
        <p:txBody>
          <a:bodyPr wrap="square" anchor="b">
            <a:spAutoFit/>
          </a:bodyPr>
          <a:lstStyle/>
          <a:p>
            <a:pPr defTabSz="914400" fontAlgn="base">
              <a:defRPr/>
            </a:pPr>
            <a:r>
              <a:rPr lang="fr-CA" sz="2000" b="1" kern="0" dirty="0">
                <a:solidFill>
                  <a:schemeClr val="bg1">
                    <a:lumMod val="65000"/>
                  </a:schemeClr>
                </a:solidFill>
                <a:latin typeface="Arial Narrow" panose="020B0606020202030204" pitchFamily="34" charset="0"/>
                <a:ea typeface="Open Sans" panose="020B0606030504020204" pitchFamily="34" charset="0"/>
                <a:cs typeface="Open Sans" panose="020B0606030504020204" pitchFamily="34" charset="0"/>
              </a:rPr>
              <a:t>Comment est-ce que je gère les AOD dans le contexte d’une insuffisance rénale chronique (IRC) avancée avec un </a:t>
            </a:r>
            <a:r>
              <a:rPr lang="fr-CA" sz="2000" b="1" kern="0" dirty="0" err="1">
                <a:solidFill>
                  <a:schemeClr val="bg1">
                    <a:lumMod val="65000"/>
                  </a:schemeClr>
                </a:solidFill>
                <a:latin typeface="Arial Narrow" panose="020B0606020202030204" pitchFamily="34" charset="0"/>
                <a:ea typeface="Open Sans" panose="020B0606030504020204" pitchFamily="34" charset="0"/>
                <a:cs typeface="Open Sans" panose="020B0606030504020204" pitchFamily="34" charset="0"/>
              </a:rPr>
              <a:t>TFGe</a:t>
            </a:r>
            <a:r>
              <a:rPr lang="fr-CA" sz="2000" b="1" kern="0" dirty="0">
                <a:solidFill>
                  <a:schemeClr val="bg1">
                    <a:lumMod val="65000"/>
                  </a:schemeClr>
                </a:solidFill>
                <a:latin typeface="Arial Narrow" panose="020B0606020202030204" pitchFamily="34" charset="0"/>
                <a:ea typeface="Open Sans" panose="020B0606030504020204" pitchFamily="34" charset="0"/>
                <a:cs typeface="Open Sans" panose="020B0606030504020204" pitchFamily="34" charset="0"/>
              </a:rPr>
              <a:t> &lt; 30 ml/min/173m</a:t>
            </a:r>
            <a:r>
              <a:rPr lang="fr-CA" sz="2000" b="1" kern="0" baseline="30000" dirty="0">
                <a:solidFill>
                  <a:schemeClr val="bg1">
                    <a:lumMod val="65000"/>
                  </a:schemeClr>
                </a:solidFill>
                <a:latin typeface="Arial Narrow" panose="020B0606020202030204" pitchFamily="34" charset="0"/>
                <a:ea typeface="Open Sans" panose="020B0606030504020204" pitchFamily="34" charset="0"/>
                <a:cs typeface="Open Sans" panose="020B0606030504020204" pitchFamily="34" charset="0"/>
              </a:rPr>
              <a:t>2</a:t>
            </a:r>
            <a:r>
              <a:rPr lang="fr-CA" sz="2000" b="1" kern="0" dirty="0">
                <a:solidFill>
                  <a:schemeClr val="bg1">
                    <a:lumMod val="65000"/>
                  </a:schemeClr>
                </a:solidFill>
                <a:latin typeface="Arial Narrow" panose="020B0606020202030204" pitchFamily="34" charset="0"/>
                <a:ea typeface="Open Sans" panose="020B0606030504020204" pitchFamily="34" charset="0"/>
                <a:cs typeface="Open Sans" panose="020B0606030504020204" pitchFamily="34" charset="0"/>
              </a:rPr>
              <a:t>?</a:t>
            </a:r>
            <a:endParaRPr kumimoji="0" lang="fr-CA" sz="2000" b="1" i="0" u="none" strike="noStrike" kern="0" cap="none" spc="0" normalizeH="0" baseline="0" dirty="0">
              <a:ln>
                <a:noFill/>
              </a:ln>
              <a:solidFill>
                <a:schemeClr val="bg1">
                  <a:lumMod val="65000"/>
                </a:schemeClr>
              </a:solidFill>
              <a:effectLst/>
              <a:uLnTx/>
              <a:uFillTx/>
              <a:latin typeface="Arial Narrow" panose="020B0606020202030204" pitchFamily="34" charset="0"/>
              <a:ea typeface="Open Sans" panose="020B0606030504020204" pitchFamily="34" charset="0"/>
              <a:cs typeface="Open Sans" panose="020B0606030504020204" pitchFamily="34" charset="0"/>
            </a:endParaRPr>
          </a:p>
        </p:txBody>
      </p:sp>
      <p:sp>
        <p:nvSpPr>
          <p:cNvPr id="47" name="Rectangle 46">
            <a:extLst>
              <a:ext uri="{FF2B5EF4-FFF2-40B4-BE49-F238E27FC236}">
                <a16:creationId xmlns:a16="http://schemas.microsoft.com/office/drawing/2014/main" id="{242801B4-902F-4313-9012-9C6485C77925}"/>
              </a:ext>
            </a:extLst>
          </p:cNvPr>
          <p:cNvSpPr/>
          <p:nvPr/>
        </p:nvSpPr>
        <p:spPr>
          <a:xfrm>
            <a:off x="4314442" y="2613296"/>
            <a:ext cx="4885904" cy="707886"/>
          </a:xfrm>
          <a:prstGeom prst="rect">
            <a:avLst/>
          </a:prstGeom>
        </p:spPr>
        <p:txBody>
          <a:bodyPr wrap="square" anchor="b">
            <a:spAutoFit/>
          </a:bodyPr>
          <a:lstStyle/>
          <a:p>
            <a:pPr defTabSz="914400" fontAlgn="base">
              <a:defRPr/>
            </a:pPr>
            <a:r>
              <a:rPr lang="fr-CA" sz="2000" b="1" kern="0" dirty="0">
                <a:solidFill>
                  <a:schemeClr val="bg1">
                    <a:lumMod val="65000"/>
                  </a:schemeClr>
                </a:solidFill>
                <a:latin typeface="Arial Narrow" panose="020B0606020202030204" pitchFamily="34" charset="0"/>
                <a:ea typeface="Open Sans" panose="020B0606030504020204" pitchFamily="34" charset="0"/>
                <a:cs typeface="Open Sans" panose="020B0606030504020204" pitchFamily="34" charset="0"/>
              </a:rPr>
              <a:t>Les AOD sont-ils efficaces pour prévenir l’AVC chez les patients pesant plus de 120 kg?</a:t>
            </a:r>
          </a:p>
        </p:txBody>
      </p:sp>
      <p:sp>
        <p:nvSpPr>
          <p:cNvPr id="32" name="Oval 31">
            <a:extLst>
              <a:ext uri="{FF2B5EF4-FFF2-40B4-BE49-F238E27FC236}">
                <a16:creationId xmlns:a16="http://schemas.microsoft.com/office/drawing/2014/main" id="{79798A01-6AEC-4713-87CC-FF3C23EAA234}"/>
              </a:ext>
            </a:extLst>
          </p:cNvPr>
          <p:cNvSpPr/>
          <p:nvPr/>
        </p:nvSpPr>
        <p:spPr>
          <a:xfrm>
            <a:off x="3413880" y="1415481"/>
            <a:ext cx="731520" cy="731520"/>
          </a:xfrm>
          <a:prstGeom prst="ellipse">
            <a:avLst/>
          </a:prstGeom>
          <a:solidFill>
            <a:schemeClr val="bg1">
              <a:lumMod val="75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a:ln>
                  <a:noFill/>
                </a:ln>
                <a:solidFill>
                  <a:prstClr val="white"/>
                </a:solidFill>
                <a:effectLst/>
                <a:uLnTx/>
                <a:uFillTx/>
                <a:latin typeface="Arial Narrow" panose="020B0606020202030204" pitchFamily="34" charset="0"/>
                <a:ea typeface="Open Sans" panose="020B0606030504020204" pitchFamily="34" charset="0"/>
                <a:cs typeface="Open Sans" panose="020B0606030504020204" pitchFamily="34" charset="0"/>
              </a:rPr>
              <a:t>2</a:t>
            </a:r>
          </a:p>
        </p:txBody>
      </p:sp>
      <p:sp>
        <p:nvSpPr>
          <p:cNvPr id="37" name="Oval 36">
            <a:extLst>
              <a:ext uri="{FF2B5EF4-FFF2-40B4-BE49-F238E27FC236}">
                <a16:creationId xmlns:a16="http://schemas.microsoft.com/office/drawing/2014/main" id="{94D49FCC-A3EA-4A4E-8F92-62CFE348CFB8}"/>
              </a:ext>
            </a:extLst>
          </p:cNvPr>
          <p:cNvSpPr/>
          <p:nvPr/>
        </p:nvSpPr>
        <p:spPr>
          <a:xfrm>
            <a:off x="3413880" y="2637359"/>
            <a:ext cx="731520" cy="731520"/>
          </a:xfrm>
          <a:prstGeom prst="ellipse">
            <a:avLst/>
          </a:prstGeom>
          <a:solidFill>
            <a:schemeClr val="bg1">
              <a:lumMod val="75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a:ln>
                  <a:noFill/>
                </a:ln>
                <a:solidFill>
                  <a:prstClr val="white"/>
                </a:solidFill>
                <a:effectLst/>
                <a:uLnTx/>
                <a:uFillTx/>
                <a:latin typeface="Arial Narrow" panose="020B0606020202030204" pitchFamily="34" charset="0"/>
                <a:ea typeface="Open Sans" panose="020B0606030504020204" pitchFamily="34" charset="0"/>
                <a:cs typeface="Open Sans" panose="020B0606030504020204" pitchFamily="34" charset="0"/>
              </a:rPr>
              <a:t>3</a:t>
            </a:r>
          </a:p>
        </p:txBody>
      </p:sp>
      <p:sp>
        <p:nvSpPr>
          <p:cNvPr id="48" name="Oval 47">
            <a:extLst>
              <a:ext uri="{FF2B5EF4-FFF2-40B4-BE49-F238E27FC236}">
                <a16:creationId xmlns:a16="http://schemas.microsoft.com/office/drawing/2014/main" id="{644E2648-88B0-42CE-BF61-A38FBD6B6936}"/>
              </a:ext>
            </a:extLst>
          </p:cNvPr>
          <p:cNvSpPr/>
          <p:nvPr/>
        </p:nvSpPr>
        <p:spPr>
          <a:xfrm>
            <a:off x="3413880" y="3653757"/>
            <a:ext cx="731520" cy="731520"/>
          </a:xfrm>
          <a:prstGeom prst="ellipse">
            <a:avLst/>
          </a:prstGeom>
          <a:solidFill>
            <a:srgbClr val="3F7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prstClr val="white"/>
                </a:solidFill>
                <a:effectLst/>
                <a:uLnTx/>
                <a:uFillTx/>
                <a:latin typeface="Arial Narrow" panose="020B0606020202030204" pitchFamily="34" charset="0"/>
                <a:ea typeface="Open Sans" panose="020B0606030504020204" pitchFamily="34" charset="0"/>
                <a:cs typeface="Open Sans" panose="020B0606030504020204" pitchFamily="34" charset="0"/>
              </a:rPr>
              <a:t>4</a:t>
            </a:r>
          </a:p>
        </p:txBody>
      </p:sp>
      <p:sp>
        <p:nvSpPr>
          <p:cNvPr id="49" name="Rectangle 48">
            <a:extLst>
              <a:ext uri="{FF2B5EF4-FFF2-40B4-BE49-F238E27FC236}">
                <a16:creationId xmlns:a16="http://schemas.microsoft.com/office/drawing/2014/main" id="{747CF17F-00E6-40C1-8ED4-29CFE6EE0F0C}"/>
              </a:ext>
            </a:extLst>
          </p:cNvPr>
          <p:cNvSpPr/>
          <p:nvPr/>
        </p:nvSpPr>
        <p:spPr>
          <a:xfrm>
            <a:off x="4314442" y="3650828"/>
            <a:ext cx="4885904" cy="707886"/>
          </a:xfrm>
          <a:prstGeom prst="rect">
            <a:avLst/>
          </a:prstGeom>
        </p:spPr>
        <p:txBody>
          <a:bodyPr wrap="square" anchor="b">
            <a:spAutoFit/>
          </a:bodyPr>
          <a:lstStyle/>
          <a:p>
            <a:pPr defTabSz="914400" fontAlgn="base">
              <a:defRPr/>
            </a:pPr>
            <a:r>
              <a:rPr lang="fr-CA" sz="2000" b="1" kern="0" dirty="0">
                <a:solidFill>
                  <a:schemeClr val="tx1">
                    <a:lumMod val="75000"/>
                    <a:lumOff val="25000"/>
                  </a:schemeClr>
                </a:solidFill>
                <a:latin typeface="Arial Narrow" panose="020B0606020202030204" pitchFamily="34" charset="0"/>
                <a:ea typeface="Open Sans" panose="020B0606030504020204" pitchFamily="34" charset="0"/>
                <a:cs typeface="Open Sans" panose="020B0606030504020204" pitchFamily="34" charset="0"/>
              </a:rPr>
              <a:t>Devrais-je réduire la dose d’AOD en présence d’insuffisance hépatique?</a:t>
            </a:r>
          </a:p>
        </p:txBody>
      </p:sp>
      <p:sp>
        <p:nvSpPr>
          <p:cNvPr id="50" name="Rectangle 49">
            <a:extLst>
              <a:ext uri="{FF2B5EF4-FFF2-40B4-BE49-F238E27FC236}">
                <a16:creationId xmlns:a16="http://schemas.microsoft.com/office/drawing/2014/main" id="{1D8D1DB7-3D84-4568-8FCE-C2E35E1D9F58}"/>
              </a:ext>
            </a:extLst>
          </p:cNvPr>
          <p:cNvSpPr/>
          <p:nvPr/>
        </p:nvSpPr>
        <p:spPr>
          <a:xfrm>
            <a:off x="4314442" y="4472634"/>
            <a:ext cx="4885904" cy="1015663"/>
          </a:xfrm>
          <a:prstGeom prst="rect">
            <a:avLst/>
          </a:prstGeom>
        </p:spPr>
        <p:txBody>
          <a:bodyPr wrap="square" anchor="b">
            <a:spAutoFit/>
          </a:bodyPr>
          <a:lstStyle/>
          <a:p>
            <a:pPr defTabSz="914400" fontAlgn="base">
              <a:defRPr/>
            </a:pPr>
            <a:r>
              <a:rPr lang="fr-CA" sz="2000" b="1" kern="0" dirty="0">
                <a:solidFill>
                  <a:schemeClr val="bg1">
                    <a:lumMod val="65000"/>
                  </a:schemeClr>
                </a:solidFill>
                <a:latin typeface="Arial Narrow" panose="020B0606020202030204" pitchFamily="34" charset="0"/>
                <a:ea typeface="Open Sans" panose="020B0606030504020204" pitchFamily="34" charset="0"/>
                <a:cs typeface="Open Sans" panose="020B0606030504020204" pitchFamily="34" charset="0"/>
              </a:rPr>
              <a:t>Devrait-on interrompre temporairement les AOD avant l’implantation d’un stimulateur cardiaque ou d’un défibrillateur?</a:t>
            </a:r>
          </a:p>
        </p:txBody>
      </p:sp>
      <p:sp>
        <p:nvSpPr>
          <p:cNvPr id="51" name="Rectangle 50">
            <a:extLst>
              <a:ext uri="{FF2B5EF4-FFF2-40B4-BE49-F238E27FC236}">
                <a16:creationId xmlns:a16="http://schemas.microsoft.com/office/drawing/2014/main" id="{A88E871B-F5D1-4D58-BBD5-0D35CEFC1DF7}"/>
              </a:ext>
            </a:extLst>
          </p:cNvPr>
          <p:cNvSpPr/>
          <p:nvPr/>
        </p:nvSpPr>
        <p:spPr>
          <a:xfrm>
            <a:off x="4314442" y="5560192"/>
            <a:ext cx="4885904" cy="1015663"/>
          </a:xfrm>
          <a:prstGeom prst="rect">
            <a:avLst/>
          </a:prstGeom>
        </p:spPr>
        <p:txBody>
          <a:bodyPr wrap="square" anchor="b">
            <a:spAutoFit/>
          </a:bodyPr>
          <a:lstStyle/>
          <a:p>
            <a:pPr defTabSz="914400" fontAlgn="base">
              <a:defRPr/>
            </a:pPr>
            <a:r>
              <a:rPr lang="fr-CA" sz="2000" b="1" kern="0" dirty="0">
                <a:solidFill>
                  <a:schemeClr val="bg1">
                    <a:lumMod val="65000"/>
                  </a:schemeClr>
                </a:solidFill>
                <a:latin typeface="Arial Narrow" panose="020B0606020202030204" pitchFamily="34" charset="0"/>
                <a:ea typeface="Open Sans" panose="020B0606030504020204" pitchFamily="34" charset="0"/>
                <a:cs typeface="Open Sans" panose="020B0606030504020204" pitchFamily="34" charset="0"/>
              </a:rPr>
              <a:t>Comment devrais-je prendre en charge une hémorragie grave ou menaçant la vie chez des patients sous AOD?</a:t>
            </a:r>
            <a:endParaRPr kumimoji="0" lang="fr-CA" sz="2000" b="1" i="0" u="none" strike="noStrike" kern="0" cap="none" spc="0" normalizeH="0" baseline="0" dirty="0">
              <a:ln>
                <a:noFill/>
              </a:ln>
              <a:solidFill>
                <a:schemeClr val="bg1">
                  <a:lumMod val="65000"/>
                </a:schemeClr>
              </a:solidFill>
              <a:effectLst/>
              <a:uLnTx/>
              <a:uFillTx/>
              <a:latin typeface="Arial Narrow" panose="020B0606020202030204" pitchFamily="34" charset="0"/>
              <a:ea typeface="Open Sans" panose="020B0606030504020204" pitchFamily="34" charset="0"/>
              <a:cs typeface="Open Sans" panose="020B0606030504020204" pitchFamily="34" charset="0"/>
            </a:endParaRPr>
          </a:p>
        </p:txBody>
      </p:sp>
      <p:sp>
        <p:nvSpPr>
          <p:cNvPr id="52" name="Oval 51">
            <a:extLst>
              <a:ext uri="{FF2B5EF4-FFF2-40B4-BE49-F238E27FC236}">
                <a16:creationId xmlns:a16="http://schemas.microsoft.com/office/drawing/2014/main" id="{BC225759-CA62-4BDF-A3BD-B54CAD11C961}"/>
              </a:ext>
            </a:extLst>
          </p:cNvPr>
          <p:cNvSpPr/>
          <p:nvPr/>
        </p:nvSpPr>
        <p:spPr>
          <a:xfrm>
            <a:off x="3413880" y="4772895"/>
            <a:ext cx="731520" cy="731520"/>
          </a:xfrm>
          <a:prstGeom prst="ellipse">
            <a:avLst/>
          </a:prstGeom>
          <a:solidFill>
            <a:schemeClr val="bg1">
              <a:lumMod val="75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prstClr val="white"/>
                </a:solidFill>
                <a:effectLst/>
                <a:uLnTx/>
                <a:uFillTx/>
                <a:latin typeface="Arial Narrow" panose="020B0606020202030204" pitchFamily="34" charset="0"/>
                <a:ea typeface="Open Sans" panose="020B0606030504020204" pitchFamily="34" charset="0"/>
                <a:cs typeface="Open Sans" panose="020B0606030504020204" pitchFamily="34" charset="0"/>
              </a:rPr>
              <a:t>5</a:t>
            </a:r>
          </a:p>
        </p:txBody>
      </p:sp>
      <p:sp>
        <p:nvSpPr>
          <p:cNvPr id="53" name="Oval 52">
            <a:extLst>
              <a:ext uri="{FF2B5EF4-FFF2-40B4-BE49-F238E27FC236}">
                <a16:creationId xmlns:a16="http://schemas.microsoft.com/office/drawing/2014/main" id="{ABCC4EDF-A1FB-4E8A-B069-AC21CC12D3FF}"/>
              </a:ext>
            </a:extLst>
          </p:cNvPr>
          <p:cNvSpPr/>
          <p:nvPr/>
        </p:nvSpPr>
        <p:spPr>
          <a:xfrm>
            <a:off x="3413880" y="5892033"/>
            <a:ext cx="731520" cy="731520"/>
          </a:xfrm>
          <a:prstGeom prst="ellipse">
            <a:avLst/>
          </a:prstGeom>
          <a:solidFill>
            <a:schemeClr val="bg1">
              <a:lumMod val="75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prstClr val="white"/>
                </a:solidFill>
                <a:effectLst/>
                <a:uLnTx/>
                <a:uFillTx/>
                <a:latin typeface="Arial Narrow" panose="020B0606020202030204" pitchFamily="34" charset="0"/>
                <a:ea typeface="Open Sans" panose="020B0606030504020204" pitchFamily="34" charset="0"/>
                <a:cs typeface="Open Sans" panose="020B0606030504020204" pitchFamily="34" charset="0"/>
              </a:rPr>
              <a:t>6</a:t>
            </a:r>
          </a:p>
        </p:txBody>
      </p:sp>
      <p:pic>
        <p:nvPicPr>
          <p:cNvPr id="15" name="Picture 2" descr="Image result for hyperlink icon">
            <a:hlinkClick r:id="rId4" action="ppaction://hlinksldjump"/>
            <a:extLst>
              <a:ext uri="{FF2B5EF4-FFF2-40B4-BE49-F238E27FC236}">
                <a16:creationId xmlns:a16="http://schemas.microsoft.com/office/drawing/2014/main" id="{EFAAD7C1-80A1-48A1-881F-D3FC163CA0EA}"/>
              </a:ext>
            </a:extLst>
          </p:cNvPr>
          <p:cNvPicPr>
            <a:picLocks noChangeAspect="1" noChangeArrowheads="1"/>
          </p:cNvPicPr>
          <p:nvPr/>
        </p:nvPicPr>
        <p:blipFill>
          <a:blip r:embed="rId5" cstate="print">
            <a:lum bright="70000" contrast="-70000"/>
            <a:extLst>
              <a:ext uri="{28A0092B-C50C-407E-A947-70E740481C1C}">
                <a14:useLocalDpi xmlns:a14="http://schemas.microsoft.com/office/drawing/2010/main" val="0"/>
              </a:ext>
            </a:extLst>
          </a:blip>
          <a:srcRect/>
          <a:stretch>
            <a:fillRect/>
          </a:stretch>
        </p:blipFill>
        <p:spPr bwMode="auto">
          <a:xfrm>
            <a:off x="169087" y="6257793"/>
            <a:ext cx="456406" cy="4564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458543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A841E32A-EB6F-47A2-AF6B-AF79BF1E89C5}"/>
              </a:ext>
            </a:extLst>
          </p:cNvPr>
          <p:cNvSpPr/>
          <p:nvPr/>
        </p:nvSpPr>
        <p:spPr>
          <a:xfrm>
            <a:off x="0" y="6211671"/>
            <a:ext cx="9144000" cy="646330"/>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46" name="Picture 45" descr="CHRC-logo_blue.png">
            <a:extLst>
              <a:ext uri="{FF2B5EF4-FFF2-40B4-BE49-F238E27FC236}">
                <a16:creationId xmlns:a16="http://schemas.microsoft.com/office/drawing/2014/main" id="{095A59FD-9F52-4C72-A6A6-4B5DFA8DC5CA}"/>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380250" y="5889891"/>
            <a:ext cx="716292" cy="712746"/>
          </a:xfrm>
          <a:prstGeom prst="rect">
            <a:avLst/>
          </a:prstGeom>
        </p:spPr>
      </p:pic>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6448" y="1170986"/>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8545FEA6-91B3-4CEA-BDDB-78E11F2A9A3F}"/>
              </a:ext>
            </a:extLst>
          </p:cNvPr>
          <p:cNvSpPr/>
          <p:nvPr/>
        </p:nvSpPr>
        <p:spPr>
          <a:xfrm>
            <a:off x="120586" y="184840"/>
            <a:ext cx="6544628" cy="830997"/>
          </a:xfrm>
          <a:prstGeom prst="rect">
            <a:avLst/>
          </a:prstGeom>
          <a:noFill/>
        </p:spPr>
        <p:txBody>
          <a:bodyPr wrap="square">
            <a:spAutoFit/>
          </a:bodyPr>
          <a:lstStyle/>
          <a:p>
            <a:pPr>
              <a:defRPr/>
            </a:pPr>
            <a:r>
              <a:rPr lang="fr-CA" sz="2400" b="1" dirty="0">
                <a:solidFill>
                  <a:srgbClr val="183059"/>
                </a:solidFill>
                <a:latin typeface="Arial Narrow" panose="020B0606020202030204" pitchFamily="34" charset="0"/>
                <a:cs typeface="Aharoni" panose="02010803020104030203" pitchFamily="2" charset="-79"/>
              </a:rPr>
              <a:t>Caractéristiques pharmacocinétiques et principales voies de clairance des anticoagulants oraux directs</a:t>
            </a:r>
            <a:endParaRPr lang="fr-CA" sz="2400" b="1" dirty="0">
              <a:solidFill>
                <a:srgbClr val="356AC1"/>
              </a:solidFill>
              <a:latin typeface="Arial Narrow" panose="020B0606020202030204" pitchFamily="34" charset="0"/>
              <a:cs typeface="Aharoni" panose="02010803020104030203" pitchFamily="2" charset="-79"/>
            </a:endParaRPr>
          </a:p>
        </p:txBody>
      </p:sp>
      <p:sp>
        <p:nvSpPr>
          <p:cNvPr id="462" name="TextBox 461">
            <a:extLst>
              <a:ext uri="{FF2B5EF4-FFF2-40B4-BE49-F238E27FC236}">
                <a16:creationId xmlns:a16="http://schemas.microsoft.com/office/drawing/2014/main" id="{06199D53-D677-4CF8-9E7F-83097EFEC7A1}"/>
              </a:ext>
            </a:extLst>
          </p:cNvPr>
          <p:cNvSpPr txBox="1"/>
          <p:nvPr/>
        </p:nvSpPr>
        <p:spPr>
          <a:xfrm>
            <a:off x="50212" y="6402109"/>
            <a:ext cx="6064238" cy="230832"/>
          </a:xfrm>
          <a:prstGeom prst="rect">
            <a:avLst/>
          </a:prstGeom>
          <a:noFill/>
        </p:spPr>
        <p:txBody>
          <a:bodyPr wrap="square" rtlCol="0">
            <a:spAutoFit/>
          </a:bodyPr>
          <a:lstStyle/>
          <a:p>
            <a:pPr defTabSz="914400"/>
            <a:r>
              <a:rPr lang="en-CA" sz="900" dirty="0">
                <a:solidFill>
                  <a:schemeClr val="bg1"/>
                </a:solidFill>
                <a:latin typeface="Arial Narrow" panose="020B0606020202030204" pitchFamily="34" charset="0"/>
              </a:rPr>
              <a:t>Qamar A et al. Oral Anticoagulation in Patients with Liver Disease. J Am Coll </a:t>
            </a:r>
            <a:r>
              <a:rPr lang="en-CA" sz="900" dirty="0" err="1">
                <a:solidFill>
                  <a:schemeClr val="bg1"/>
                </a:solidFill>
                <a:latin typeface="Arial Narrow" panose="020B0606020202030204" pitchFamily="34" charset="0"/>
              </a:rPr>
              <a:t>Cardiol</a:t>
            </a:r>
            <a:r>
              <a:rPr lang="en-CA" sz="900" dirty="0">
                <a:solidFill>
                  <a:schemeClr val="bg1"/>
                </a:solidFill>
                <a:latin typeface="Arial Narrow" panose="020B0606020202030204" pitchFamily="34" charset="0"/>
              </a:rPr>
              <a:t> 2018;71:2162-2175</a:t>
            </a:r>
          </a:p>
        </p:txBody>
      </p:sp>
      <p:pic>
        <p:nvPicPr>
          <p:cNvPr id="4" name="Picture 3" descr="A close up of a logo&#10;&#10;Description automatically generated">
            <a:extLst>
              <a:ext uri="{FF2B5EF4-FFF2-40B4-BE49-F238E27FC236}">
                <a16:creationId xmlns:a16="http://schemas.microsoft.com/office/drawing/2014/main" id="{BB8212E6-9561-43BF-8792-B228A74BBC4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5189" y="2002237"/>
            <a:ext cx="1764577" cy="1150505"/>
          </a:xfrm>
          <a:prstGeom prst="rect">
            <a:avLst/>
          </a:prstGeom>
        </p:spPr>
      </p:pic>
      <p:pic>
        <p:nvPicPr>
          <p:cNvPr id="6" name="Picture 5">
            <a:extLst>
              <a:ext uri="{FF2B5EF4-FFF2-40B4-BE49-F238E27FC236}">
                <a16:creationId xmlns:a16="http://schemas.microsoft.com/office/drawing/2014/main" id="{0839C8F4-D6D0-4C7C-A349-4BD4CFEDE2A5}"/>
              </a:ext>
            </a:extLst>
          </p:cNvPr>
          <p:cNvPicPr>
            <a:picLocks noChangeAspect="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106872" y="2066705"/>
            <a:ext cx="752574" cy="470359"/>
          </a:xfrm>
          <a:prstGeom prst="rect">
            <a:avLst/>
          </a:prstGeom>
        </p:spPr>
      </p:pic>
      <p:sp>
        <p:nvSpPr>
          <p:cNvPr id="10" name="TextBox 9">
            <a:extLst>
              <a:ext uri="{FF2B5EF4-FFF2-40B4-BE49-F238E27FC236}">
                <a16:creationId xmlns:a16="http://schemas.microsoft.com/office/drawing/2014/main" id="{4DF326DF-AADD-4E51-8502-D8D4EACB54FF}"/>
              </a:ext>
            </a:extLst>
          </p:cNvPr>
          <p:cNvSpPr txBox="1"/>
          <p:nvPr/>
        </p:nvSpPr>
        <p:spPr>
          <a:xfrm>
            <a:off x="1333099" y="1330380"/>
            <a:ext cx="1097280" cy="338554"/>
          </a:xfrm>
          <a:prstGeom prst="rect">
            <a:avLst/>
          </a:prstGeom>
          <a:noFill/>
        </p:spPr>
        <p:txBody>
          <a:bodyPr wrap="square" rtlCol="0">
            <a:spAutoFit/>
          </a:bodyPr>
          <a:lstStyle/>
          <a:p>
            <a:pPr algn="ctr"/>
            <a:r>
              <a:rPr lang="en-CA" sz="1600" b="1" dirty="0">
                <a:latin typeface="Arial Narrow" panose="020B0606020202030204" pitchFamily="34" charset="0"/>
              </a:rPr>
              <a:t>Warfarine</a:t>
            </a:r>
            <a:endParaRPr lang="en-US" sz="1600" b="1" dirty="0">
              <a:latin typeface="Arial Narrow" panose="020B0606020202030204" pitchFamily="34" charset="0"/>
            </a:endParaRPr>
          </a:p>
        </p:txBody>
      </p:sp>
      <p:cxnSp>
        <p:nvCxnSpPr>
          <p:cNvPr id="12" name="Straight Arrow Connector 11">
            <a:extLst>
              <a:ext uri="{FF2B5EF4-FFF2-40B4-BE49-F238E27FC236}">
                <a16:creationId xmlns:a16="http://schemas.microsoft.com/office/drawing/2014/main" id="{D5BFF0E0-5509-40B3-BE24-DE89D12AA7B2}"/>
              </a:ext>
            </a:extLst>
          </p:cNvPr>
          <p:cNvCxnSpPr/>
          <p:nvPr/>
        </p:nvCxnSpPr>
        <p:spPr>
          <a:xfrm flipH="1">
            <a:off x="1312645" y="1665115"/>
            <a:ext cx="258679" cy="292701"/>
          </a:xfrm>
          <a:prstGeom prst="straightConnector1">
            <a:avLst/>
          </a:prstGeom>
          <a:ln>
            <a:solidFill>
              <a:srgbClr val="183059"/>
            </a:solidFill>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BA941F55-EDD7-4B39-B90D-00525F6C5E42}"/>
              </a:ext>
            </a:extLst>
          </p:cNvPr>
          <p:cNvCxnSpPr>
            <a:cxnSpLocks/>
          </p:cNvCxnSpPr>
          <p:nvPr/>
        </p:nvCxnSpPr>
        <p:spPr>
          <a:xfrm>
            <a:off x="2173706" y="1665115"/>
            <a:ext cx="256673" cy="292608"/>
          </a:xfrm>
          <a:prstGeom prst="straightConnector1">
            <a:avLst/>
          </a:prstGeom>
          <a:ln>
            <a:solidFill>
              <a:srgbClr val="183059"/>
            </a:solidFill>
            <a:tailEnd type="triangle"/>
          </a:ln>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4C524B57-1783-4B84-A7B2-7BDA59D3F256}"/>
              </a:ext>
            </a:extLst>
          </p:cNvPr>
          <p:cNvSpPr txBox="1"/>
          <p:nvPr/>
        </p:nvSpPr>
        <p:spPr>
          <a:xfrm>
            <a:off x="1985051" y="2048670"/>
            <a:ext cx="1097280" cy="461665"/>
          </a:xfrm>
          <a:prstGeom prst="rect">
            <a:avLst/>
          </a:prstGeom>
          <a:noFill/>
        </p:spPr>
        <p:txBody>
          <a:bodyPr wrap="square" rtlCol="0">
            <a:spAutoFit/>
          </a:bodyPr>
          <a:lstStyle/>
          <a:p>
            <a:pPr algn="ctr"/>
            <a:r>
              <a:rPr lang="en-CA" sz="1200" dirty="0">
                <a:latin typeface="Arial Narrow" panose="020B0606020202030204" pitchFamily="34" charset="0"/>
              </a:rPr>
              <a:t>0 % </a:t>
            </a:r>
            <a:r>
              <a:rPr lang="en-CA" sz="1200" dirty="0" err="1">
                <a:latin typeface="Arial Narrow" panose="020B0606020202030204" pitchFamily="34" charset="0"/>
              </a:rPr>
              <a:t>éliminé</a:t>
            </a:r>
            <a:r>
              <a:rPr lang="en-CA" sz="1200" dirty="0">
                <a:latin typeface="Arial Narrow" panose="020B0606020202030204" pitchFamily="34" charset="0"/>
              </a:rPr>
              <a:t> par </a:t>
            </a:r>
            <a:r>
              <a:rPr lang="en-CA" sz="1200" dirty="0" err="1">
                <a:latin typeface="Arial Narrow" panose="020B0606020202030204" pitchFamily="34" charset="0"/>
              </a:rPr>
              <a:t>voie</a:t>
            </a:r>
            <a:r>
              <a:rPr lang="en-CA" sz="1200" dirty="0">
                <a:latin typeface="Arial Narrow" panose="020B0606020202030204" pitchFamily="34" charset="0"/>
              </a:rPr>
              <a:t> </a:t>
            </a:r>
            <a:r>
              <a:rPr lang="en-CA" sz="1200" dirty="0" err="1">
                <a:latin typeface="Arial Narrow" panose="020B0606020202030204" pitchFamily="34" charset="0"/>
              </a:rPr>
              <a:t>rénale</a:t>
            </a:r>
            <a:endParaRPr lang="en-US" sz="1200" dirty="0">
              <a:latin typeface="Arial Narrow" panose="020B0606020202030204" pitchFamily="34" charset="0"/>
            </a:endParaRPr>
          </a:p>
        </p:txBody>
      </p:sp>
      <p:cxnSp>
        <p:nvCxnSpPr>
          <p:cNvPr id="20" name="Straight Arrow Connector 19">
            <a:extLst>
              <a:ext uri="{FF2B5EF4-FFF2-40B4-BE49-F238E27FC236}">
                <a16:creationId xmlns:a16="http://schemas.microsoft.com/office/drawing/2014/main" id="{78B409DA-0E6A-47A2-A1A5-5815E2DC2698}"/>
              </a:ext>
            </a:extLst>
          </p:cNvPr>
          <p:cNvCxnSpPr>
            <a:cxnSpLocks/>
          </p:cNvCxnSpPr>
          <p:nvPr/>
        </p:nvCxnSpPr>
        <p:spPr>
          <a:xfrm flipH="1">
            <a:off x="1080034" y="2761338"/>
            <a:ext cx="1" cy="378983"/>
          </a:xfrm>
          <a:prstGeom prst="straightConnector1">
            <a:avLst/>
          </a:prstGeom>
          <a:ln>
            <a:solidFill>
              <a:srgbClr val="183059"/>
            </a:solidFill>
            <a:tailEnd type="triangle"/>
          </a:ln>
        </p:spPr>
        <p:style>
          <a:lnRef idx="2">
            <a:schemeClr val="accent1"/>
          </a:lnRef>
          <a:fillRef idx="0">
            <a:schemeClr val="accent1"/>
          </a:fillRef>
          <a:effectRef idx="1">
            <a:schemeClr val="accent1"/>
          </a:effectRef>
          <a:fontRef idx="minor">
            <a:schemeClr val="tx1"/>
          </a:fontRef>
        </p:style>
      </p:cxnSp>
      <p:sp>
        <p:nvSpPr>
          <p:cNvPr id="22" name="TextBox 21">
            <a:extLst>
              <a:ext uri="{FF2B5EF4-FFF2-40B4-BE49-F238E27FC236}">
                <a16:creationId xmlns:a16="http://schemas.microsoft.com/office/drawing/2014/main" id="{4A079A72-3BD7-4EBF-B897-2C28CDD8E708}"/>
              </a:ext>
            </a:extLst>
          </p:cNvPr>
          <p:cNvSpPr txBox="1"/>
          <p:nvPr/>
        </p:nvSpPr>
        <p:spPr>
          <a:xfrm>
            <a:off x="531394" y="3140321"/>
            <a:ext cx="1097280" cy="646331"/>
          </a:xfrm>
          <a:prstGeom prst="rect">
            <a:avLst/>
          </a:prstGeom>
          <a:noFill/>
        </p:spPr>
        <p:txBody>
          <a:bodyPr wrap="square" rtlCol="0">
            <a:spAutoFit/>
          </a:bodyPr>
          <a:lstStyle/>
          <a:p>
            <a:pPr algn="ctr"/>
            <a:r>
              <a:rPr lang="en-CA" sz="1200" dirty="0">
                <a:latin typeface="Arial Narrow" panose="020B0606020202030204" pitchFamily="34" charset="0"/>
              </a:rPr>
              <a:t>100 % </a:t>
            </a:r>
            <a:r>
              <a:rPr lang="en-CA" sz="1200" dirty="0" err="1">
                <a:latin typeface="Arial Narrow" panose="020B0606020202030204" pitchFamily="34" charset="0"/>
              </a:rPr>
              <a:t>éliminés</a:t>
            </a:r>
            <a:r>
              <a:rPr lang="en-CA" sz="1200" dirty="0">
                <a:latin typeface="Arial Narrow" panose="020B0606020202030204" pitchFamily="34" charset="0"/>
              </a:rPr>
              <a:t> par </a:t>
            </a:r>
            <a:r>
              <a:rPr lang="en-CA" sz="1200" dirty="0" err="1">
                <a:latin typeface="Arial Narrow" panose="020B0606020202030204" pitchFamily="34" charset="0"/>
              </a:rPr>
              <a:t>voie</a:t>
            </a:r>
            <a:r>
              <a:rPr lang="en-CA" sz="1200" dirty="0">
                <a:latin typeface="Arial Narrow" panose="020B0606020202030204" pitchFamily="34" charset="0"/>
              </a:rPr>
              <a:t> </a:t>
            </a:r>
            <a:r>
              <a:rPr lang="en-CA" sz="1200" dirty="0" err="1">
                <a:latin typeface="Arial Narrow" panose="020B0606020202030204" pitchFamily="34" charset="0"/>
              </a:rPr>
              <a:t>hépatique</a:t>
            </a:r>
            <a:endParaRPr lang="en-US" sz="1200" dirty="0">
              <a:latin typeface="Arial Narrow" panose="020B0606020202030204" pitchFamily="34" charset="0"/>
            </a:endParaRPr>
          </a:p>
        </p:txBody>
      </p:sp>
      <p:pic>
        <p:nvPicPr>
          <p:cNvPr id="23" name="Picture 22" descr="A close up of a logo&#10;&#10;Description automatically generated">
            <a:extLst>
              <a:ext uri="{FF2B5EF4-FFF2-40B4-BE49-F238E27FC236}">
                <a16:creationId xmlns:a16="http://schemas.microsoft.com/office/drawing/2014/main" id="{0BCD0A3E-7B6E-4502-994D-CF004257E81A}"/>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493363" y="2028535"/>
            <a:ext cx="1542961" cy="1006011"/>
          </a:xfrm>
          <a:prstGeom prst="rect">
            <a:avLst/>
          </a:prstGeom>
        </p:spPr>
      </p:pic>
      <p:sp>
        <p:nvSpPr>
          <p:cNvPr id="24" name="TextBox 23">
            <a:extLst>
              <a:ext uri="{FF2B5EF4-FFF2-40B4-BE49-F238E27FC236}">
                <a16:creationId xmlns:a16="http://schemas.microsoft.com/office/drawing/2014/main" id="{F22816DC-8E8C-475D-A2BA-89796F2B45E0}"/>
              </a:ext>
            </a:extLst>
          </p:cNvPr>
          <p:cNvSpPr txBox="1"/>
          <p:nvPr/>
        </p:nvSpPr>
        <p:spPr>
          <a:xfrm>
            <a:off x="4336977" y="1388154"/>
            <a:ext cx="1097280" cy="338554"/>
          </a:xfrm>
          <a:prstGeom prst="rect">
            <a:avLst/>
          </a:prstGeom>
          <a:noFill/>
        </p:spPr>
        <p:txBody>
          <a:bodyPr wrap="square" rtlCol="0">
            <a:spAutoFit/>
          </a:bodyPr>
          <a:lstStyle/>
          <a:p>
            <a:pPr algn="ctr"/>
            <a:r>
              <a:rPr lang="en-CA" sz="1600" b="1" dirty="0">
                <a:latin typeface="Arial Narrow" panose="020B0606020202030204" pitchFamily="34" charset="0"/>
              </a:rPr>
              <a:t>Apixaban</a:t>
            </a:r>
            <a:endParaRPr lang="en-US" sz="1600" b="1" dirty="0">
              <a:latin typeface="Arial Narrow" panose="020B0606020202030204" pitchFamily="34" charset="0"/>
            </a:endParaRPr>
          </a:p>
        </p:txBody>
      </p:sp>
      <p:cxnSp>
        <p:nvCxnSpPr>
          <p:cNvPr id="25" name="Straight Arrow Connector 24">
            <a:extLst>
              <a:ext uri="{FF2B5EF4-FFF2-40B4-BE49-F238E27FC236}">
                <a16:creationId xmlns:a16="http://schemas.microsoft.com/office/drawing/2014/main" id="{238255A9-BA8D-42E3-B49B-DE811299C344}"/>
              </a:ext>
            </a:extLst>
          </p:cNvPr>
          <p:cNvCxnSpPr/>
          <p:nvPr/>
        </p:nvCxnSpPr>
        <p:spPr>
          <a:xfrm flipH="1">
            <a:off x="4365425" y="1715818"/>
            <a:ext cx="258679" cy="292701"/>
          </a:xfrm>
          <a:prstGeom prst="straightConnector1">
            <a:avLst/>
          </a:prstGeom>
          <a:ln>
            <a:solidFill>
              <a:srgbClr val="183059"/>
            </a:solidFill>
            <a:tailEnd type="triangle"/>
          </a:ln>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77400894-2A8B-4D4B-8AE1-9E377640DBFC}"/>
              </a:ext>
            </a:extLst>
          </p:cNvPr>
          <p:cNvCxnSpPr>
            <a:cxnSpLocks/>
          </p:cNvCxnSpPr>
          <p:nvPr/>
        </p:nvCxnSpPr>
        <p:spPr>
          <a:xfrm>
            <a:off x="5226486" y="1715818"/>
            <a:ext cx="256673" cy="292608"/>
          </a:xfrm>
          <a:prstGeom prst="straightConnector1">
            <a:avLst/>
          </a:prstGeom>
          <a:ln>
            <a:solidFill>
              <a:srgbClr val="183059"/>
            </a:solidFill>
            <a:tailEnd type="triangle"/>
          </a:ln>
        </p:spPr>
        <p:style>
          <a:lnRef idx="2">
            <a:schemeClr val="accent1"/>
          </a:lnRef>
          <a:fillRef idx="0">
            <a:schemeClr val="accent1"/>
          </a:fillRef>
          <a:effectRef idx="1">
            <a:schemeClr val="accent1"/>
          </a:effectRef>
          <a:fontRef idx="minor">
            <a:schemeClr val="tx1"/>
          </a:fontRef>
        </p:style>
      </p:cxnSp>
      <p:cxnSp>
        <p:nvCxnSpPr>
          <p:cNvPr id="27" name="Straight Arrow Connector 26">
            <a:extLst>
              <a:ext uri="{FF2B5EF4-FFF2-40B4-BE49-F238E27FC236}">
                <a16:creationId xmlns:a16="http://schemas.microsoft.com/office/drawing/2014/main" id="{27BC5144-F40B-4977-8874-FB60849D8FDA}"/>
              </a:ext>
            </a:extLst>
          </p:cNvPr>
          <p:cNvCxnSpPr>
            <a:cxnSpLocks/>
          </p:cNvCxnSpPr>
          <p:nvPr/>
        </p:nvCxnSpPr>
        <p:spPr>
          <a:xfrm flipH="1">
            <a:off x="4365425" y="2758204"/>
            <a:ext cx="1" cy="378983"/>
          </a:xfrm>
          <a:prstGeom prst="straightConnector1">
            <a:avLst/>
          </a:prstGeom>
          <a:ln>
            <a:solidFill>
              <a:srgbClr val="183059"/>
            </a:solidFill>
            <a:tailEnd type="triangle"/>
          </a:ln>
        </p:spPr>
        <p:style>
          <a:lnRef idx="2">
            <a:schemeClr val="accent1"/>
          </a:lnRef>
          <a:fillRef idx="0">
            <a:schemeClr val="accent1"/>
          </a:fillRef>
          <a:effectRef idx="1">
            <a:schemeClr val="accent1"/>
          </a:effectRef>
          <a:fontRef idx="minor">
            <a:schemeClr val="tx1"/>
          </a:fontRef>
        </p:style>
      </p:cxnSp>
      <p:sp>
        <p:nvSpPr>
          <p:cNvPr id="28" name="TextBox 27">
            <a:extLst>
              <a:ext uri="{FF2B5EF4-FFF2-40B4-BE49-F238E27FC236}">
                <a16:creationId xmlns:a16="http://schemas.microsoft.com/office/drawing/2014/main" id="{6A9FD331-0BB6-4D51-88C6-B99ABE7C83A7}"/>
              </a:ext>
            </a:extLst>
          </p:cNvPr>
          <p:cNvSpPr txBox="1"/>
          <p:nvPr/>
        </p:nvSpPr>
        <p:spPr>
          <a:xfrm>
            <a:off x="3816785" y="3137187"/>
            <a:ext cx="1097280" cy="646331"/>
          </a:xfrm>
          <a:prstGeom prst="rect">
            <a:avLst/>
          </a:prstGeom>
          <a:noFill/>
        </p:spPr>
        <p:txBody>
          <a:bodyPr wrap="square" rtlCol="0">
            <a:spAutoFit/>
          </a:bodyPr>
          <a:lstStyle/>
          <a:p>
            <a:pPr algn="ctr"/>
            <a:r>
              <a:rPr lang="en-CA" sz="1200" dirty="0">
                <a:latin typeface="Arial Narrow" panose="020B0606020202030204" pitchFamily="34" charset="0"/>
              </a:rPr>
              <a:t>75% </a:t>
            </a:r>
            <a:r>
              <a:rPr lang="en-CA" sz="1200" dirty="0" err="1">
                <a:latin typeface="Arial Narrow" panose="020B0606020202030204" pitchFamily="34" charset="0"/>
              </a:rPr>
              <a:t>éliminés</a:t>
            </a:r>
            <a:r>
              <a:rPr lang="en-CA" sz="1200" dirty="0">
                <a:latin typeface="Arial Narrow" panose="020B0606020202030204" pitchFamily="34" charset="0"/>
              </a:rPr>
              <a:t> par </a:t>
            </a:r>
            <a:r>
              <a:rPr lang="en-CA" sz="1200" dirty="0" err="1">
                <a:latin typeface="Arial Narrow" panose="020B0606020202030204" pitchFamily="34" charset="0"/>
              </a:rPr>
              <a:t>voie</a:t>
            </a:r>
            <a:r>
              <a:rPr lang="en-CA" sz="1200" dirty="0">
                <a:latin typeface="Arial Narrow" panose="020B0606020202030204" pitchFamily="34" charset="0"/>
              </a:rPr>
              <a:t> </a:t>
            </a:r>
            <a:r>
              <a:rPr lang="en-CA" sz="1200" dirty="0" err="1">
                <a:latin typeface="Arial Narrow" panose="020B0606020202030204" pitchFamily="34" charset="0"/>
              </a:rPr>
              <a:t>hépatique</a:t>
            </a:r>
            <a:endParaRPr lang="en-US" sz="1200" dirty="0">
              <a:latin typeface="Arial Narrow" panose="020B0606020202030204" pitchFamily="34" charset="0"/>
            </a:endParaRPr>
          </a:p>
        </p:txBody>
      </p:sp>
      <p:cxnSp>
        <p:nvCxnSpPr>
          <p:cNvPr id="29" name="Straight Arrow Connector 28">
            <a:extLst>
              <a:ext uri="{FF2B5EF4-FFF2-40B4-BE49-F238E27FC236}">
                <a16:creationId xmlns:a16="http://schemas.microsoft.com/office/drawing/2014/main" id="{F3F06819-E982-4CA9-9E63-A93F113F3005}"/>
              </a:ext>
            </a:extLst>
          </p:cNvPr>
          <p:cNvCxnSpPr>
            <a:cxnSpLocks/>
          </p:cNvCxnSpPr>
          <p:nvPr/>
        </p:nvCxnSpPr>
        <p:spPr>
          <a:xfrm flipH="1">
            <a:off x="5513239" y="2578921"/>
            <a:ext cx="1" cy="378983"/>
          </a:xfrm>
          <a:prstGeom prst="straightConnector1">
            <a:avLst/>
          </a:prstGeom>
          <a:ln>
            <a:solidFill>
              <a:srgbClr val="183059"/>
            </a:solidFill>
            <a:tailEnd type="triangle"/>
          </a:ln>
        </p:spPr>
        <p:style>
          <a:lnRef idx="2">
            <a:schemeClr val="accent1"/>
          </a:lnRef>
          <a:fillRef idx="0">
            <a:schemeClr val="accent1"/>
          </a:fillRef>
          <a:effectRef idx="1">
            <a:schemeClr val="accent1"/>
          </a:effectRef>
          <a:fontRef idx="minor">
            <a:schemeClr val="tx1"/>
          </a:fontRef>
        </p:style>
      </p:cxnSp>
      <p:sp>
        <p:nvSpPr>
          <p:cNvPr id="30" name="TextBox 29">
            <a:extLst>
              <a:ext uri="{FF2B5EF4-FFF2-40B4-BE49-F238E27FC236}">
                <a16:creationId xmlns:a16="http://schemas.microsoft.com/office/drawing/2014/main" id="{00B25B6D-ED4E-43A5-9AC1-7D135BE57C3B}"/>
              </a:ext>
            </a:extLst>
          </p:cNvPr>
          <p:cNvSpPr txBox="1"/>
          <p:nvPr/>
        </p:nvSpPr>
        <p:spPr>
          <a:xfrm>
            <a:off x="4964599" y="2997255"/>
            <a:ext cx="1097280" cy="461665"/>
          </a:xfrm>
          <a:prstGeom prst="rect">
            <a:avLst/>
          </a:prstGeom>
          <a:noFill/>
        </p:spPr>
        <p:txBody>
          <a:bodyPr wrap="square" rtlCol="0">
            <a:spAutoFit/>
          </a:bodyPr>
          <a:lstStyle/>
          <a:p>
            <a:pPr algn="ctr"/>
            <a:r>
              <a:rPr lang="en-CA" sz="1200" dirty="0">
                <a:latin typeface="Arial Narrow" panose="020B0606020202030204" pitchFamily="34" charset="0"/>
              </a:rPr>
              <a:t>25% </a:t>
            </a:r>
            <a:r>
              <a:rPr lang="en-CA" sz="1200" dirty="0" err="1">
                <a:latin typeface="Arial Narrow" panose="020B0606020202030204" pitchFamily="34" charset="0"/>
              </a:rPr>
              <a:t>éliminés</a:t>
            </a:r>
            <a:r>
              <a:rPr lang="en-CA" sz="1200" dirty="0">
                <a:latin typeface="Arial Narrow" panose="020B0606020202030204" pitchFamily="34" charset="0"/>
              </a:rPr>
              <a:t> par </a:t>
            </a:r>
            <a:r>
              <a:rPr lang="en-CA" sz="1200" dirty="0" err="1">
                <a:latin typeface="Arial Narrow" panose="020B0606020202030204" pitchFamily="34" charset="0"/>
              </a:rPr>
              <a:t>voie</a:t>
            </a:r>
            <a:r>
              <a:rPr lang="en-CA" sz="1200" dirty="0">
                <a:latin typeface="Arial Narrow" panose="020B0606020202030204" pitchFamily="34" charset="0"/>
              </a:rPr>
              <a:t> </a:t>
            </a:r>
            <a:r>
              <a:rPr lang="en-CA" sz="1200" dirty="0" err="1">
                <a:latin typeface="Arial Narrow" panose="020B0606020202030204" pitchFamily="34" charset="0"/>
              </a:rPr>
              <a:t>rénale</a:t>
            </a:r>
            <a:endParaRPr lang="en-US" sz="1200" dirty="0">
              <a:latin typeface="Arial Narrow" panose="020B0606020202030204" pitchFamily="34" charset="0"/>
            </a:endParaRPr>
          </a:p>
        </p:txBody>
      </p:sp>
      <p:pic>
        <p:nvPicPr>
          <p:cNvPr id="31" name="Picture 30">
            <a:extLst>
              <a:ext uri="{FF2B5EF4-FFF2-40B4-BE49-F238E27FC236}">
                <a16:creationId xmlns:a16="http://schemas.microsoft.com/office/drawing/2014/main" id="{0705AE49-AD31-41C0-A1A0-5D80BF336FCE}"/>
              </a:ext>
            </a:extLst>
          </p:cNvPr>
          <p:cNvPicPr>
            <a:picLocks noChangeAspect="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451309" y="2078062"/>
            <a:ext cx="2015727" cy="1259830"/>
          </a:xfrm>
          <a:prstGeom prst="rect">
            <a:avLst/>
          </a:prstGeom>
        </p:spPr>
      </p:pic>
      <p:pic>
        <p:nvPicPr>
          <p:cNvPr id="32" name="Picture 31" descr="A close up of a logo&#10;&#10;Description automatically generated">
            <a:extLst>
              <a:ext uri="{FF2B5EF4-FFF2-40B4-BE49-F238E27FC236}">
                <a16:creationId xmlns:a16="http://schemas.microsoft.com/office/drawing/2014/main" id="{324F1B81-1D56-44D4-BB7A-086010E0F638}"/>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059746" y="2117444"/>
            <a:ext cx="707785" cy="461476"/>
          </a:xfrm>
          <a:prstGeom prst="rect">
            <a:avLst/>
          </a:prstGeom>
        </p:spPr>
      </p:pic>
      <p:sp>
        <p:nvSpPr>
          <p:cNvPr id="33" name="TextBox 32">
            <a:extLst>
              <a:ext uri="{FF2B5EF4-FFF2-40B4-BE49-F238E27FC236}">
                <a16:creationId xmlns:a16="http://schemas.microsoft.com/office/drawing/2014/main" id="{BDF6C391-2F50-4079-834A-F215CDD11DE9}"/>
              </a:ext>
            </a:extLst>
          </p:cNvPr>
          <p:cNvSpPr txBox="1"/>
          <p:nvPr/>
        </p:nvSpPr>
        <p:spPr>
          <a:xfrm>
            <a:off x="7385191" y="1403514"/>
            <a:ext cx="1097280" cy="338554"/>
          </a:xfrm>
          <a:prstGeom prst="rect">
            <a:avLst/>
          </a:prstGeom>
          <a:noFill/>
        </p:spPr>
        <p:txBody>
          <a:bodyPr wrap="square" rtlCol="0">
            <a:spAutoFit/>
          </a:bodyPr>
          <a:lstStyle/>
          <a:p>
            <a:pPr algn="ctr"/>
            <a:r>
              <a:rPr lang="en-CA" sz="1600" b="1" dirty="0">
                <a:latin typeface="Arial Narrow" panose="020B0606020202030204" pitchFamily="34" charset="0"/>
              </a:rPr>
              <a:t>Dabigatran</a:t>
            </a:r>
            <a:endParaRPr lang="en-US" sz="1600" b="1" dirty="0">
              <a:latin typeface="Arial Narrow" panose="020B0606020202030204" pitchFamily="34" charset="0"/>
            </a:endParaRPr>
          </a:p>
        </p:txBody>
      </p:sp>
      <p:cxnSp>
        <p:nvCxnSpPr>
          <p:cNvPr id="34" name="Straight Arrow Connector 33">
            <a:extLst>
              <a:ext uri="{FF2B5EF4-FFF2-40B4-BE49-F238E27FC236}">
                <a16:creationId xmlns:a16="http://schemas.microsoft.com/office/drawing/2014/main" id="{96A09427-FC99-4A15-890B-EBD87FBE019C}"/>
              </a:ext>
            </a:extLst>
          </p:cNvPr>
          <p:cNvCxnSpPr/>
          <p:nvPr/>
        </p:nvCxnSpPr>
        <p:spPr>
          <a:xfrm flipH="1">
            <a:off x="7413639" y="1731178"/>
            <a:ext cx="258679" cy="292701"/>
          </a:xfrm>
          <a:prstGeom prst="straightConnector1">
            <a:avLst/>
          </a:prstGeom>
          <a:ln>
            <a:solidFill>
              <a:srgbClr val="183059"/>
            </a:solidFill>
            <a:tailEnd type="triangle"/>
          </a:ln>
        </p:spPr>
        <p:style>
          <a:lnRef idx="2">
            <a:schemeClr val="accent1"/>
          </a:lnRef>
          <a:fillRef idx="0">
            <a:schemeClr val="accent1"/>
          </a:fillRef>
          <a:effectRef idx="1">
            <a:schemeClr val="accent1"/>
          </a:effectRef>
          <a:fontRef idx="minor">
            <a:schemeClr val="tx1"/>
          </a:fontRef>
        </p:style>
      </p:cxnSp>
      <p:cxnSp>
        <p:nvCxnSpPr>
          <p:cNvPr id="35" name="Straight Arrow Connector 34">
            <a:extLst>
              <a:ext uri="{FF2B5EF4-FFF2-40B4-BE49-F238E27FC236}">
                <a16:creationId xmlns:a16="http://schemas.microsoft.com/office/drawing/2014/main" id="{BAA561F4-D563-45CF-86AC-1BDEF010C525}"/>
              </a:ext>
            </a:extLst>
          </p:cNvPr>
          <p:cNvCxnSpPr>
            <a:cxnSpLocks/>
          </p:cNvCxnSpPr>
          <p:nvPr/>
        </p:nvCxnSpPr>
        <p:spPr>
          <a:xfrm>
            <a:off x="8274700" y="1731178"/>
            <a:ext cx="256673" cy="292608"/>
          </a:xfrm>
          <a:prstGeom prst="straightConnector1">
            <a:avLst/>
          </a:prstGeom>
          <a:ln>
            <a:solidFill>
              <a:srgbClr val="183059"/>
            </a:solidFill>
            <a:tailEnd type="triangle"/>
          </a:ln>
        </p:spPr>
        <p:style>
          <a:lnRef idx="2">
            <a:schemeClr val="accent1"/>
          </a:lnRef>
          <a:fillRef idx="0">
            <a:schemeClr val="accent1"/>
          </a:fillRef>
          <a:effectRef idx="1">
            <a:schemeClr val="accent1"/>
          </a:effectRef>
          <a:fontRef idx="minor">
            <a:schemeClr val="tx1"/>
          </a:fontRef>
        </p:style>
      </p:cxnSp>
      <p:cxnSp>
        <p:nvCxnSpPr>
          <p:cNvPr id="36" name="Straight Arrow Connector 35">
            <a:extLst>
              <a:ext uri="{FF2B5EF4-FFF2-40B4-BE49-F238E27FC236}">
                <a16:creationId xmlns:a16="http://schemas.microsoft.com/office/drawing/2014/main" id="{A68B155D-5459-4B7E-B273-099B210BD15D}"/>
              </a:ext>
            </a:extLst>
          </p:cNvPr>
          <p:cNvCxnSpPr>
            <a:cxnSpLocks/>
          </p:cNvCxnSpPr>
          <p:nvPr/>
        </p:nvCxnSpPr>
        <p:spPr>
          <a:xfrm flipH="1">
            <a:off x="7451309" y="2486074"/>
            <a:ext cx="1" cy="378983"/>
          </a:xfrm>
          <a:prstGeom prst="straightConnector1">
            <a:avLst/>
          </a:prstGeom>
          <a:ln>
            <a:solidFill>
              <a:srgbClr val="183059"/>
            </a:solidFill>
            <a:tailEnd type="triangle"/>
          </a:ln>
        </p:spPr>
        <p:style>
          <a:lnRef idx="2">
            <a:schemeClr val="accent1"/>
          </a:lnRef>
          <a:fillRef idx="0">
            <a:schemeClr val="accent1"/>
          </a:fillRef>
          <a:effectRef idx="1">
            <a:schemeClr val="accent1"/>
          </a:effectRef>
          <a:fontRef idx="minor">
            <a:schemeClr val="tx1"/>
          </a:fontRef>
        </p:style>
      </p:cxnSp>
      <p:sp>
        <p:nvSpPr>
          <p:cNvPr id="37" name="TextBox 36">
            <a:extLst>
              <a:ext uri="{FF2B5EF4-FFF2-40B4-BE49-F238E27FC236}">
                <a16:creationId xmlns:a16="http://schemas.microsoft.com/office/drawing/2014/main" id="{6E5472C3-2917-49BF-B56E-CF895097F86F}"/>
              </a:ext>
            </a:extLst>
          </p:cNvPr>
          <p:cNvSpPr txBox="1"/>
          <p:nvPr/>
        </p:nvSpPr>
        <p:spPr>
          <a:xfrm>
            <a:off x="6916061" y="2916192"/>
            <a:ext cx="1097280" cy="646331"/>
          </a:xfrm>
          <a:prstGeom prst="rect">
            <a:avLst/>
          </a:prstGeom>
          <a:noFill/>
        </p:spPr>
        <p:txBody>
          <a:bodyPr wrap="square" rtlCol="0">
            <a:spAutoFit/>
          </a:bodyPr>
          <a:lstStyle/>
          <a:p>
            <a:pPr algn="ctr"/>
            <a:r>
              <a:rPr lang="en-CA" sz="1200" dirty="0">
                <a:latin typeface="Arial Narrow" panose="020B0606020202030204" pitchFamily="34" charset="0"/>
              </a:rPr>
              <a:t>20% </a:t>
            </a:r>
            <a:r>
              <a:rPr lang="en-CA" sz="1200" dirty="0" err="1">
                <a:latin typeface="Arial Narrow" panose="020B0606020202030204" pitchFamily="34" charset="0"/>
              </a:rPr>
              <a:t>éliminés</a:t>
            </a:r>
            <a:r>
              <a:rPr lang="en-CA" sz="1200" dirty="0">
                <a:latin typeface="Arial Narrow" panose="020B0606020202030204" pitchFamily="34" charset="0"/>
              </a:rPr>
              <a:t> par </a:t>
            </a:r>
            <a:r>
              <a:rPr lang="en-CA" sz="1200" dirty="0" err="1">
                <a:latin typeface="Arial Narrow" panose="020B0606020202030204" pitchFamily="34" charset="0"/>
              </a:rPr>
              <a:t>voie</a:t>
            </a:r>
            <a:r>
              <a:rPr lang="en-CA" sz="1200" dirty="0">
                <a:latin typeface="Arial Narrow" panose="020B0606020202030204" pitchFamily="34" charset="0"/>
              </a:rPr>
              <a:t> </a:t>
            </a:r>
            <a:r>
              <a:rPr lang="en-CA" sz="1200" dirty="0" err="1">
                <a:latin typeface="Arial Narrow" panose="020B0606020202030204" pitchFamily="34" charset="0"/>
              </a:rPr>
              <a:t>hépatique</a:t>
            </a:r>
            <a:endParaRPr lang="en-US" sz="1200" dirty="0">
              <a:latin typeface="Arial Narrow" panose="020B0606020202030204" pitchFamily="34" charset="0"/>
            </a:endParaRPr>
          </a:p>
        </p:txBody>
      </p:sp>
      <p:cxnSp>
        <p:nvCxnSpPr>
          <p:cNvPr id="38" name="Straight Arrow Connector 37">
            <a:extLst>
              <a:ext uri="{FF2B5EF4-FFF2-40B4-BE49-F238E27FC236}">
                <a16:creationId xmlns:a16="http://schemas.microsoft.com/office/drawing/2014/main" id="{6F035386-B58B-4CA7-A118-4F2986DB9434}"/>
              </a:ext>
            </a:extLst>
          </p:cNvPr>
          <p:cNvCxnSpPr>
            <a:cxnSpLocks/>
          </p:cNvCxnSpPr>
          <p:nvPr/>
        </p:nvCxnSpPr>
        <p:spPr>
          <a:xfrm flipH="1">
            <a:off x="8561453" y="3339417"/>
            <a:ext cx="1" cy="378983"/>
          </a:xfrm>
          <a:prstGeom prst="straightConnector1">
            <a:avLst/>
          </a:prstGeom>
          <a:ln>
            <a:solidFill>
              <a:srgbClr val="183059"/>
            </a:solidFill>
            <a:tailEnd type="triangle"/>
          </a:ln>
        </p:spPr>
        <p:style>
          <a:lnRef idx="2">
            <a:schemeClr val="accent1"/>
          </a:lnRef>
          <a:fillRef idx="0">
            <a:schemeClr val="accent1"/>
          </a:fillRef>
          <a:effectRef idx="1">
            <a:schemeClr val="accent1"/>
          </a:effectRef>
          <a:fontRef idx="minor">
            <a:schemeClr val="tx1"/>
          </a:fontRef>
        </p:style>
      </p:cxnSp>
      <p:sp>
        <p:nvSpPr>
          <p:cNvPr id="39" name="TextBox 38">
            <a:extLst>
              <a:ext uri="{FF2B5EF4-FFF2-40B4-BE49-F238E27FC236}">
                <a16:creationId xmlns:a16="http://schemas.microsoft.com/office/drawing/2014/main" id="{596E78DF-2F9F-4F83-8C51-D2C1CD0898A3}"/>
              </a:ext>
            </a:extLst>
          </p:cNvPr>
          <p:cNvSpPr txBox="1"/>
          <p:nvPr/>
        </p:nvSpPr>
        <p:spPr>
          <a:xfrm>
            <a:off x="8040272" y="3747049"/>
            <a:ext cx="1097280" cy="461665"/>
          </a:xfrm>
          <a:prstGeom prst="rect">
            <a:avLst/>
          </a:prstGeom>
          <a:noFill/>
        </p:spPr>
        <p:txBody>
          <a:bodyPr wrap="square" rtlCol="0">
            <a:spAutoFit/>
          </a:bodyPr>
          <a:lstStyle/>
          <a:p>
            <a:pPr algn="ctr"/>
            <a:r>
              <a:rPr lang="en-CA" sz="1200" dirty="0">
                <a:latin typeface="Arial Narrow" panose="020B0606020202030204" pitchFamily="34" charset="0"/>
              </a:rPr>
              <a:t>80% </a:t>
            </a:r>
            <a:r>
              <a:rPr lang="en-CA" sz="1200" dirty="0" err="1">
                <a:latin typeface="Arial Narrow" panose="020B0606020202030204" pitchFamily="34" charset="0"/>
              </a:rPr>
              <a:t>éliminés</a:t>
            </a:r>
            <a:r>
              <a:rPr lang="en-CA" sz="1200" dirty="0">
                <a:latin typeface="Arial Narrow" panose="020B0606020202030204" pitchFamily="34" charset="0"/>
              </a:rPr>
              <a:t> par </a:t>
            </a:r>
            <a:r>
              <a:rPr lang="en-CA" sz="1200" dirty="0" err="1">
                <a:latin typeface="Arial Narrow" panose="020B0606020202030204" pitchFamily="34" charset="0"/>
              </a:rPr>
              <a:t>voie</a:t>
            </a:r>
            <a:r>
              <a:rPr lang="en-CA" sz="1200" dirty="0">
                <a:latin typeface="Arial Narrow" panose="020B0606020202030204" pitchFamily="34" charset="0"/>
              </a:rPr>
              <a:t> </a:t>
            </a:r>
            <a:r>
              <a:rPr lang="en-CA" sz="1200" dirty="0" err="1">
                <a:latin typeface="Arial Narrow" panose="020B0606020202030204" pitchFamily="34" charset="0"/>
              </a:rPr>
              <a:t>rénale</a:t>
            </a:r>
            <a:endParaRPr lang="en-US" sz="1200" dirty="0">
              <a:latin typeface="Arial Narrow" panose="020B0606020202030204" pitchFamily="34" charset="0"/>
            </a:endParaRPr>
          </a:p>
        </p:txBody>
      </p:sp>
      <p:pic>
        <p:nvPicPr>
          <p:cNvPr id="40" name="Picture 39">
            <a:extLst>
              <a:ext uri="{FF2B5EF4-FFF2-40B4-BE49-F238E27FC236}">
                <a16:creationId xmlns:a16="http://schemas.microsoft.com/office/drawing/2014/main" id="{9FFFE38C-B7DF-442F-8672-04E9665DD12C}"/>
              </a:ext>
            </a:extLst>
          </p:cNvPr>
          <p:cNvPicPr>
            <a:picLocks noChangeAspect="1"/>
          </p:cNvPicPr>
          <p:nvPr/>
        </p:nvPicPr>
        <p:blipFill>
          <a:blip r:embed="rId10"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009916" y="4202684"/>
            <a:ext cx="1262366" cy="788979"/>
          </a:xfrm>
          <a:prstGeom prst="rect">
            <a:avLst/>
          </a:prstGeom>
        </p:spPr>
      </p:pic>
      <p:pic>
        <p:nvPicPr>
          <p:cNvPr id="41" name="Picture 40" descr="A close up of a logo&#10;&#10;Description automatically generated">
            <a:extLst>
              <a:ext uri="{FF2B5EF4-FFF2-40B4-BE49-F238E27FC236}">
                <a16:creationId xmlns:a16="http://schemas.microsoft.com/office/drawing/2014/main" id="{E74B6CC0-3C3F-4500-9103-27BB97481C3F}"/>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762369" y="4197380"/>
            <a:ext cx="1269552" cy="827749"/>
          </a:xfrm>
          <a:prstGeom prst="rect">
            <a:avLst/>
          </a:prstGeom>
        </p:spPr>
      </p:pic>
      <p:sp>
        <p:nvSpPr>
          <p:cNvPr id="42" name="TextBox 41">
            <a:extLst>
              <a:ext uri="{FF2B5EF4-FFF2-40B4-BE49-F238E27FC236}">
                <a16:creationId xmlns:a16="http://schemas.microsoft.com/office/drawing/2014/main" id="{8CD8055D-BD55-46A7-8FF2-2FDC45FE328B}"/>
              </a:ext>
            </a:extLst>
          </p:cNvPr>
          <p:cNvSpPr txBox="1"/>
          <p:nvPr/>
        </p:nvSpPr>
        <p:spPr>
          <a:xfrm>
            <a:off x="2503391" y="3519473"/>
            <a:ext cx="1097280" cy="338554"/>
          </a:xfrm>
          <a:prstGeom prst="rect">
            <a:avLst/>
          </a:prstGeom>
          <a:noFill/>
        </p:spPr>
        <p:txBody>
          <a:bodyPr wrap="square" rtlCol="0">
            <a:spAutoFit/>
          </a:bodyPr>
          <a:lstStyle/>
          <a:p>
            <a:pPr algn="ctr"/>
            <a:r>
              <a:rPr lang="en-CA" sz="1600" b="1" dirty="0" err="1">
                <a:latin typeface="Arial Narrow" panose="020B0606020202030204" pitchFamily="34" charset="0"/>
              </a:rPr>
              <a:t>Édoxaban</a:t>
            </a:r>
            <a:endParaRPr lang="en-US" sz="1600" b="1" dirty="0">
              <a:latin typeface="Arial Narrow" panose="020B0606020202030204" pitchFamily="34" charset="0"/>
            </a:endParaRPr>
          </a:p>
        </p:txBody>
      </p:sp>
      <p:cxnSp>
        <p:nvCxnSpPr>
          <p:cNvPr id="43" name="Straight Arrow Connector 42">
            <a:extLst>
              <a:ext uri="{FF2B5EF4-FFF2-40B4-BE49-F238E27FC236}">
                <a16:creationId xmlns:a16="http://schemas.microsoft.com/office/drawing/2014/main" id="{7A23DBCF-EBE9-4A3F-983C-F25A42E12F5E}"/>
              </a:ext>
            </a:extLst>
          </p:cNvPr>
          <p:cNvCxnSpPr/>
          <p:nvPr/>
        </p:nvCxnSpPr>
        <p:spPr>
          <a:xfrm flipH="1">
            <a:off x="2531839" y="3847137"/>
            <a:ext cx="258679" cy="292701"/>
          </a:xfrm>
          <a:prstGeom prst="straightConnector1">
            <a:avLst/>
          </a:prstGeom>
          <a:ln>
            <a:solidFill>
              <a:srgbClr val="183059"/>
            </a:solidFill>
            <a:tailEnd type="triangle"/>
          </a:ln>
        </p:spPr>
        <p:style>
          <a:lnRef idx="2">
            <a:schemeClr val="accent1"/>
          </a:lnRef>
          <a:fillRef idx="0">
            <a:schemeClr val="accent1"/>
          </a:fillRef>
          <a:effectRef idx="1">
            <a:schemeClr val="accent1"/>
          </a:effectRef>
          <a:fontRef idx="minor">
            <a:schemeClr val="tx1"/>
          </a:fontRef>
        </p:style>
      </p:cxnSp>
      <p:cxnSp>
        <p:nvCxnSpPr>
          <p:cNvPr id="44" name="Straight Arrow Connector 43">
            <a:extLst>
              <a:ext uri="{FF2B5EF4-FFF2-40B4-BE49-F238E27FC236}">
                <a16:creationId xmlns:a16="http://schemas.microsoft.com/office/drawing/2014/main" id="{66619895-2854-471E-96D2-277D2DAE3DFB}"/>
              </a:ext>
            </a:extLst>
          </p:cNvPr>
          <p:cNvCxnSpPr>
            <a:cxnSpLocks/>
          </p:cNvCxnSpPr>
          <p:nvPr/>
        </p:nvCxnSpPr>
        <p:spPr>
          <a:xfrm>
            <a:off x="3392900" y="3847137"/>
            <a:ext cx="256673" cy="292608"/>
          </a:xfrm>
          <a:prstGeom prst="straightConnector1">
            <a:avLst/>
          </a:prstGeom>
          <a:ln>
            <a:solidFill>
              <a:srgbClr val="183059"/>
            </a:solidFill>
            <a:tailEnd type="triangle"/>
          </a:ln>
        </p:spPr>
        <p:style>
          <a:lnRef idx="2">
            <a:schemeClr val="accent1"/>
          </a:lnRef>
          <a:fillRef idx="0">
            <a:schemeClr val="accent1"/>
          </a:fillRef>
          <a:effectRef idx="1">
            <a:schemeClr val="accent1"/>
          </a:effectRef>
          <a:fontRef idx="minor">
            <a:schemeClr val="tx1"/>
          </a:fontRef>
        </p:style>
      </p:cxnSp>
      <p:cxnSp>
        <p:nvCxnSpPr>
          <p:cNvPr id="47" name="Straight Arrow Connector 46">
            <a:extLst>
              <a:ext uri="{FF2B5EF4-FFF2-40B4-BE49-F238E27FC236}">
                <a16:creationId xmlns:a16="http://schemas.microsoft.com/office/drawing/2014/main" id="{07DA3D0B-0DE7-4A6A-B22C-90261F0E0827}"/>
              </a:ext>
            </a:extLst>
          </p:cNvPr>
          <p:cNvCxnSpPr>
            <a:cxnSpLocks/>
          </p:cNvCxnSpPr>
          <p:nvPr/>
        </p:nvCxnSpPr>
        <p:spPr>
          <a:xfrm flipH="1">
            <a:off x="2471679" y="4769207"/>
            <a:ext cx="1" cy="378983"/>
          </a:xfrm>
          <a:prstGeom prst="straightConnector1">
            <a:avLst/>
          </a:prstGeom>
          <a:ln>
            <a:solidFill>
              <a:srgbClr val="183059"/>
            </a:solidFill>
            <a:tailEnd type="triangle"/>
          </a:ln>
        </p:spPr>
        <p:style>
          <a:lnRef idx="2">
            <a:schemeClr val="accent1"/>
          </a:lnRef>
          <a:fillRef idx="0">
            <a:schemeClr val="accent1"/>
          </a:fillRef>
          <a:effectRef idx="1">
            <a:schemeClr val="accent1"/>
          </a:effectRef>
          <a:fontRef idx="minor">
            <a:schemeClr val="tx1"/>
          </a:fontRef>
        </p:style>
      </p:cxnSp>
      <p:sp>
        <p:nvSpPr>
          <p:cNvPr id="48" name="TextBox 47">
            <a:extLst>
              <a:ext uri="{FF2B5EF4-FFF2-40B4-BE49-F238E27FC236}">
                <a16:creationId xmlns:a16="http://schemas.microsoft.com/office/drawing/2014/main" id="{BA1A834C-AF97-41BD-9ECC-59FACF7A7DD4}"/>
              </a:ext>
            </a:extLst>
          </p:cNvPr>
          <p:cNvSpPr txBox="1"/>
          <p:nvPr/>
        </p:nvSpPr>
        <p:spPr>
          <a:xfrm>
            <a:off x="1917023" y="5244444"/>
            <a:ext cx="1097280" cy="646331"/>
          </a:xfrm>
          <a:prstGeom prst="rect">
            <a:avLst/>
          </a:prstGeom>
          <a:noFill/>
        </p:spPr>
        <p:txBody>
          <a:bodyPr wrap="square" rtlCol="0">
            <a:spAutoFit/>
          </a:bodyPr>
          <a:lstStyle/>
          <a:p>
            <a:pPr algn="ctr"/>
            <a:r>
              <a:rPr lang="en-CA" sz="1200" dirty="0">
                <a:latin typeface="Arial Narrow" panose="020B0606020202030204" pitchFamily="34" charset="0"/>
              </a:rPr>
              <a:t>50% </a:t>
            </a:r>
            <a:r>
              <a:rPr lang="en-CA" sz="1200" dirty="0" err="1">
                <a:latin typeface="Arial Narrow" panose="020B0606020202030204" pitchFamily="34" charset="0"/>
              </a:rPr>
              <a:t>éliminés</a:t>
            </a:r>
            <a:r>
              <a:rPr lang="en-CA" sz="1200" dirty="0">
                <a:latin typeface="Arial Narrow" panose="020B0606020202030204" pitchFamily="34" charset="0"/>
              </a:rPr>
              <a:t> par </a:t>
            </a:r>
            <a:r>
              <a:rPr lang="en-CA" sz="1200" dirty="0" err="1">
                <a:latin typeface="Arial Narrow" panose="020B0606020202030204" pitchFamily="34" charset="0"/>
              </a:rPr>
              <a:t>voie</a:t>
            </a:r>
            <a:r>
              <a:rPr lang="en-CA" sz="1200" dirty="0">
                <a:latin typeface="Arial Narrow" panose="020B0606020202030204" pitchFamily="34" charset="0"/>
              </a:rPr>
              <a:t> </a:t>
            </a:r>
            <a:r>
              <a:rPr lang="en-CA" sz="1200" dirty="0" err="1">
                <a:latin typeface="Arial Narrow" panose="020B0606020202030204" pitchFamily="34" charset="0"/>
              </a:rPr>
              <a:t>hépatique</a:t>
            </a:r>
            <a:endParaRPr lang="en-US" sz="1200" dirty="0">
              <a:latin typeface="Arial Narrow" panose="020B0606020202030204" pitchFamily="34" charset="0"/>
            </a:endParaRPr>
          </a:p>
        </p:txBody>
      </p:sp>
      <p:cxnSp>
        <p:nvCxnSpPr>
          <p:cNvPr id="49" name="Straight Arrow Connector 48">
            <a:extLst>
              <a:ext uri="{FF2B5EF4-FFF2-40B4-BE49-F238E27FC236}">
                <a16:creationId xmlns:a16="http://schemas.microsoft.com/office/drawing/2014/main" id="{B75B37F3-3C57-4A9E-BD40-C84A7F04F895}"/>
              </a:ext>
            </a:extLst>
          </p:cNvPr>
          <p:cNvCxnSpPr>
            <a:cxnSpLocks/>
          </p:cNvCxnSpPr>
          <p:nvPr/>
        </p:nvCxnSpPr>
        <p:spPr>
          <a:xfrm flipH="1">
            <a:off x="3741149" y="5042055"/>
            <a:ext cx="1" cy="378983"/>
          </a:xfrm>
          <a:prstGeom prst="straightConnector1">
            <a:avLst/>
          </a:prstGeom>
          <a:ln>
            <a:solidFill>
              <a:srgbClr val="183059"/>
            </a:solidFill>
            <a:tailEnd type="triangle"/>
          </a:ln>
        </p:spPr>
        <p:style>
          <a:lnRef idx="2">
            <a:schemeClr val="accent1"/>
          </a:lnRef>
          <a:fillRef idx="0">
            <a:schemeClr val="accent1"/>
          </a:fillRef>
          <a:effectRef idx="1">
            <a:schemeClr val="accent1"/>
          </a:effectRef>
          <a:fontRef idx="minor">
            <a:schemeClr val="tx1"/>
          </a:fontRef>
        </p:style>
      </p:cxnSp>
      <p:sp>
        <p:nvSpPr>
          <p:cNvPr id="50" name="TextBox 49">
            <a:extLst>
              <a:ext uri="{FF2B5EF4-FFF2-40B4-BE49-F238E27FC236}">
                <a16:creationId xmlns:a16="http://schemas.microsoft.com/office/drawing/2014/main" id="{D66F042F-5600-4581-91C8-9303C88EBB96}"/>
              </a:ext>
            </a:extLst>
          </p:cNvPr>
          <p:cNvSpPr txBox="1"/>
          <p:nvPr/>
        </p:nvSpPr>
        <p:spPr>
          <a:xfrm>
            <a:off x="3225165" y="5453956"/>
            <a:ext cx="1097280" cy="461665"/>
          </a:xfrm>
          <a:prstGeom prst="rect">
            <a:avLst/>
          </a:prstGeom>
          <a:noFill/>
        </p:spPr>
        <p:txBody>
          <a:bodyPr wrap="square" rtlCol="0">
            <a:spAutoFit/>
          </a:bodyPr>
          <a:lstStyle/>
          <a:p>
            <a:pPr algn="ctr"/>
            <a:r>
              <a:rPr lang="en-CA" sz="1200" dirty="0">
                <a:latin typeface="Arial Narrow" panose="020B0606020202030204" pitchFamily="34" charset="0"/>
              </a:rPr>
              <a:t>50% </a:t>
            </a:r>
            <a:r>
              <a:rPr lang="en-CA" sz="1200" dirty="0" err="1">
                <a:latin typeface="Arial Narrow" panose="020B0606020202030204" pitchFamily="34" charset="0"/>
              </a:rPr>
              <a:t>éliminés</a:t>
            </a:r>
            <a:r>
              <a:rPr lang="en-CA" sz="1200" dirty="0">
                <a:latin typeface="Arial Narrow" panose="020B0606020202030204" pitchFamily="34" charset="0"/>
              </a:rPr>
              <a:t> par </a:t>
            </a:r>
            <a:r>
              <a:rPr lang="en-CA" sz="1200" dirty="0" err="1">
                <a:latin typeface="Arial Narrow" panose="020B0606020202030204" pitchFamily="34" charset="0"/>
              </a:rPr>
              <a:t>voie</a:t>
            </a:r>
            <a:r>
              <a:rPr lang="en-CA" sz="1200" dirty="0">
                <a:latin typeface="Arial Narrow" panose="020B0606020202030204" pitchFamily="34" charset="0"/>
              </a:rPr>
              <a:t> </a:t>
            </a:r>
            <a:r>
              <a:rPr lang="en-CA" sz="1200" dirty="0" err="1">
                <a:latin typeface="Arial Narrow" panose="020B0606020202030204" pitchFamily="34" charset="0"/>
              </a:rPr>
              <a:t>rénale</a:t>
            </a:r>
            <a:endParaRPr lang="en-US" sz="1200" dirty="0">
              <a:latin typeface="Arial Narrow" panose="020B0606020202030204" pitchFamily="34" charset="0"/>
            </a:endParaRPr>
          </a:p>
        </p:txBody>
      </p:sp>
      <p:pic>
        <p:nvPicPr>
          <p:cNvPr id="51" name="Picture 50">
            <a:extLst>
              <a:ext uri="{FF2B5EF4-FFF2-40B4-BE49-F238E27FC236}">
                <a16:creationId xmlns:a16="http://schemas.microsoft.com/office/drawing/2014/main" id="{A716DA02-69AF-42A2-B146-DF75AEACD975}"/>
              </a:ext>
            </a:extLst>
          </p:cNvPr>
          <p:cNvPicPr>
            <a:picLocks noChangeAspect="1"/>
          </p:cNvPicPr>
          <p:nvPr/>
        </p:nvPicPr>
        <p:blipFill>
          <a:blip r:embed="rId1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258875" y="4239191"/>
            <a:ext cx="892453" cy="557784"/>
          </a:xfrm>
          <a:prstGeom prst="rect">
            <a:avLst/>
          </a:prstGeom>
        </p:spPr>
      </p:pic>
      <p:pic>
        <p:nvPicPr>
          <p:cNvPr id="52" name="Picture 51" descr="A close up of a logo&#10;&#10;Description automatically generated">
            <a:extLst>
              <a:ext uri="{FF2B5EF4-FFF2-40B4-BE49-F238E27FC236}">
                <a16:creationId xmlns:a16="http://schemas.microsoft.com/office/drawing/2014/main" id="{E6EB45CD-FFFC-4EFB-A63F-E36E9E034488}"/>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4826254" y="4207237"/>
            <a:ext cx="1402454" cy="914400"/>
          </a:xfrm>
          <a:prstGeom prst="rect">
            <a:avLst/>
          </a:prstGeom>
        </p:spPr>
      </p:pic>
      <p:sp>
        <p:nvSpPr>
          <p:cNvPr id="53" name="TextBox 52">
            <a:extLst>
              <a:ext uri="{FF2B5EF4-FFF2-40B4-BE49-F238E27FC236}">
                <a16:creationId xmlns:a16="http://schemas.microsoft.com/office/drawing/2014/main" id="{7AFF5119-C5FD-4E84-8540-54B50B79C43E}"/>
              </a:ext>
            </a:extLst>
          </p:cNvPr>
          <p:cNvSpPr txBox="1"/>
          <p:nvPr/>
        </p:nvSpPr>
        <p:spPr>
          <a:xfrm>
            <a:off x="5483160" y="3534833"/>
            <a:ext cx="1290608" cy="338554"/>
          </a:xfrm>
          <a:prstGeom prst="rect">
            <a:avLst/>
          </a:prstGeom>
          <a:noFill/>
        </p:spPr>
        <p:txBody>
          <a:bodyPr wrap="square" rtlCol="0">
            <a:spAutoFit/>
          </a:bodyPr>
          <a:lstStyle/>
          <a:p>
            <a:pPr algn="ctr"/>
            <a:r>
              <a:rPr lang="en-CA" sz="1600" b="1" dirty="0">
                <a:latin typeface="Arial Narrow" panose="020B0606020202030204" pitchFamily="34" charset="0"/>
              </a:rPr>
              <a:t>Rivaroxaban</a:t>
            </a:r>
            <a:endParaRPr lang="en-US" sz="1600" b="1" dirty="0">
              <a:latin typeface="Arial Narrow" panose="020B0606020202030204" pitchFamily="34" charset="0"/>
            </a:endParaRPr>
          </a:p>
        </p:txBody>
      </p:sp>
      <p:cxnSp>
        <p:nvCxnSpPr>
          <p:cNvPr id="54" name="Straight Arrow Connector 53">
            <a:extLst>
              <a:ext uri="{FF2B5EF4-FFF2-40B4-BE49-F238E27FC236}">
                <a16:creationId xmlns:a16="http://schemas.microsoft.com/office/drawing/2014/main" id="{402FC0B1-AAB8-4E21-AC31-6D272B22575E}"/>
              </a:ext>
            </a:extLst>
          </p:cNvPr>
          <p:cNvCxnSpPr/>
          <p:nvPr/>
        </p:nvCxnSpPr>
        <p:spPr>
          <a:xfrm flipH="1">
            <a:off x="5580053" y="3862497"/>
            <a:ext cx="258679" cy="292701"/>
          </a:xfrm>
          <a:prstGeom prst="straightConnector1">
            <a:avLst/>
          </a:prstGeom>
          <a:ln>
            <a:solidFill>
              <a:srgbClr val="183059"/>
            </a:solidFill>
            <a:tailEnd type="triangle"/>
          </a:ln>
        </p:spPr>
        <p:style>
          <a:lnRef idx="2">
            <a:schemeClr val="accent1"/>
          </a:lnRef>
          <a:fillRef idx="0">
            <a:schemeClr val="accent1"/>
          </a:fillRef>
          <a:effectRef idx="1">
            <a:schemeClr val="accent1"/>
          </a:effectRef>
          <a:fontRef idx="minor">
            <a:schemeClr val="tx1"/>
          </a:fontRef>
        </p:style>
      </p:cxnSp>
      <p:cxnSp>
        <p:nvCxnSpPr>
          <p:cNvPr id="55" name="Straight Arrow Connector 54">
            <a:extLst>
              <a:ext uri="{FF2B5EF4-FFF2-40B4-BE49-F238E27FC236}">
                <a16:creationId xmlns:a16="http://schemas.microsoft.com/office/drawing/2014/main" id="{45FBC3B0-594C-4926-9E3D-30B7C2D647CE}"/>
              </a:ext>
            </a:extLst>
          </p:cNvPr>
          <p:cNvCxnSpPr>
            <a:cxnSpLocks/>
          </p:cNvCxnSpPr>
          <p:nvPr/>
        </p:nvCxnSpPr>
        <p:spPr>
          <a:xfrm>
            <a:off x="6441114" y="3862497"/>
            <a:ext cx="256673" cy="292608"/>
          </a:xfrm>
          <a:prstGeom prst="straightConnector1">
            <a:avLst/>
          </a:prstGeom>
          <a:ln>
            <a:solidFill>
              <a:srgbClr val="183059"/>
            </a:solidFill>
            <a:tailEnd type="triangle"/>
          </a:ln>
        </p:spPr>
        <p:style>
          <a:lnRef idx="2">
            <a:schemeClr val="accent1"/>
          </a:lnRef>
          <a:fillRef idx="0">
            <a:schemeClr val="accent1"/>
          </a:fillRef>
          <a:effectRef idx="1">
            <a:schemeClr val="accent1"/>
          </a:effectRef>
          <a:fontRef idx="minor">
            <a:schemeClr val="tx1"/>
          </a:fontRef>
        </p:style>
      </p:cxnSp>
      <p:cxnSp>
        <p:nvCxnSpPr>
          <p:cNvPr id="56" name="Straight Arrow Connector 55">
            <a:extLst>
              <a:ext uri="{FF2B5EF4-FFF2-40B4-BE49-F238E27FC236}">
                <a16:creationId xmlns:a16="http://schemas.microsoft.com/office/drawing/2014/main" id="{6E344F0E-96A5-4FD3-87C2-A66A2AD14952}"/>
              </a:ext>
            </a:extLst>
          </p:cNvPr>
          <p:cNvCxnSpPr>
            <a:cxnSpLocks/>
          </p:cNvCxnSpPr>
          <p:nvPr/>
        </p:nvCxnSpPr>
        <p:spPr>
          <a:xfrm flipH="1">
            <a:off x="5634745" y="4846766"/>
            <a:ext cx="1" cy="378983"/>
          </a:xfrm>
          <a:prstGeom prst="straightConnector1">
            <a:avLst/>
          </a:prstGeom>
          <a:ln>
            <a:solidFill>
              <a:srgbClr val="183059"/>
            </a:solidFill>
            <a:tailEnd type="triangle"/>
          </a:ln>
        </p:spPr>
        <p:style>
          <a:lnRef idx="2">
            <a:schemeClr val="accent1"/>
          </a:lnRef>
          <a:fillRef idx="0">
            <a:schemeClr val="accent1"/>
          </a:fillRef>
          <a:effectRef idx="1">
            <a:schemeClr val="accent1"/>
          </a:effectRef>
          <a:fontRef idx="minor">
            <a:schemeClr val="tx1"/>
          </a:fontRef>
        </p:style>
      </p:cxnSp>
      <p:sp>
        <p:nvSpPr>
          <p:cNvPr id="57" name="TextBox 56">
            <a:extLst>
              <a:ext uri="{FF2B5EF4-FFF2-40B4-BE49-F238E27FC236}">
                <a16:creationId xmlns:a16="http://schemas.microsoft.com/office/drawing/2014/main" id="{37EFE622-D8A3-4CCD-8D0F-B6DE800F5140}"/>
              </a:ext>
            </a:extLst>
          </p:cNvPr>
          <p:cNvSpPr txBox="1"/>
          <p:nvPr/>
        </p:nvSpPr>
        <p:spPr>
          <a:xfrm>
            <a:off x="5092547" y="5253108"/>
            <a:ext cx="1097280" cy="646331"/>
          </a:xfrm>
          <a:prstGeom prst="rect">
            <a:avLst/>
          </a:prstGeom>
          <a:noFill/>
        </p:spPr>
        <p:txBody>
          <a:bodyPr wrap="square" rtlCol="0">
            <a:spAutoFit/>
          </a:bodyPr>
          <a:lstStyle/>
          <a:p>
            <a:pPr algn="ctr"/>
            <a:r>
              <a:rPr lang="en-CA" sz="1200" dirty="0">
                <a:latin typeface="Arial Narrow" panose="020B0606020202030204" pitchFamily="34" charset="0"/>
              </a:rPr>
              <a:t>65% </a:t>
            </a:r>
            <a:r>
              <a:rPr lang="en-CA" sz="1200" dirty="0" err="1">
                <a:latin typeface="Arial Narrow" panose="020B0606020202030204" pitchFamily="34" charset="0"/>
              </a:rPr>
              <a:t>éliminés</a:t>
            </a:r>
            <a:r>
              <a:rPr lang="en-CA" sz="1200" dirty="0">
                <a:latin typeface="Arial Narrow" panose="020B0606020202030204" pitchFamily="34" charset="0"/>
              </a:rPr>
              <a:t> par </a:t>
            </a:r>
            <a:r>
              <a:rPr lang="en-CA" sz="1200" dirty="0" err="1">
                <a:latin typeface="Arial Narrow" panose="020B0606020202030204" pitchFamily="34" charset="0"/>
              </a:rPr>
              <a:t>voie</a:t>
            </a:r>
            <a:r>
              <a:rPr lang="en-CA" sz="1200" dirty="0">
                <a:latin typeface="Arial Narrow" panose="020B0606020202030204" pitchFamily="34" charset="0"/>
              </a:rPr>
              <a:t> </a:t>
            </a:r>
            <a:r>
              <a:rPr lang="en-CA" sz="1200" dirty="0" err="1">
                <a:latin typeface="Arial Narrow" panose="020B0606020202030204" pitchFamily="34" charset="0"/>
              </a:rPr>
              <a:t>hépatique</a:t>
            </a:r>
            <a:endParaRPr lang="en-US" sz="1200" dirty="0">
              <a:latin typeface="Arial Narrow" panose="020B0606020202030204" pitchFamily="34" charset="0"/>
            </a:endParaRPr>
          </a:p>
        </p:txBody>
      </p:sp>
      <p:cxnSp>
        <p:nvCxnSpPr>
          <p:cNvPr id="58" name="Straight Arrow Connector 57">
            <a:extLst>
              <a:ext uri="{FF2B5EF4-FFF2-40B4-BE49-F238E27FC236}">
                <a16:creationId xmlns:a16="http://schemas.microsoft.com/office/drawing/2014/main" id="{6B517B90-BEF1-4FDA-96DB-30DD9C3715E4}"/>
              </a:ext>
            </a:extLst>
          </p:cNvPr>
          <p:cNvCxnSpPr>
            <a:cxnSpLocks/>
          </p:cNvCxnSpPr>
          <p:nvPr/>
        </p:nvCxnSpPr>
        <p:spPr>
          <a:xfrm flipH="1">
            <a:off x="6751524" y="4852151"/>
            <a:ext cx="1" cy="378983"/>
          </a:xfrm>
          <a:prstGeom prst="straightConnector1">
            <a:avLst/>
          </a:prstGeom>
          <a:ln>
            <a:solidFill>
              <a:srgbClr val="183059"/>
            </a:solidFill>
            <a:tailEnd type="triangle"/>
          </a:ln>
        </p:spPr>
        <p:style>
          <a:lnRef idx="2">
            <a:schemeClr val="accent1"/>
          </a:lnRef>
          <a:fillRef idx="0">
            <a:schemeClr val="accent1"/>
          </a:fillRef>
          <a:effectRef idx="1">
            <a:schemeClr val="accent1"/>
          </a:effectRef>
          <a:fontRef idx="minor">
            <a:schemeClr val="tx1"/>
          </a:fontRef>
        </p:style>
      </p:cxnSp>
      <p:sp>
        <p:nvSpPr>
          <p:cNvPr id="59" name="TextBox 58">
            <a:extLst>
              <a:ext uri="{FF2B5EF4-FFF2-40B4-BE49-F238E27FC236}">
                <a16:creationId xmlns:a16="http://schemas.microsoft.com/office/drawing/2014/main" id="{EE429000-30C1-464B-91DC-DAB5EAE05234}"/>
              </a:ext>
            </a:extLst>
          </p:cNvPr>
          <p:cNvSpPr txBox="1"/>
          <p:nvPr/>
        </p:nvSpPr>
        <p:spPr>
          <a:xfrm>
            <a:off x="6189827" y="5258493"/>
            <a:ext cx="1097280" cy="461665"/>
          </a:xfrm>
          <a:prstGeom prst="rect">
            <a:avLst/>
          </a:prstGeom>
          <a:noFill/>
        </p:spPr>
        <p:txBody>
          <a:bodyPr wrap="square" rtlCol="0">
            <a:spAutoFit/>
          </a:bodyPr>
          <a:lstStyle/>
          <a:p>
            <a:pPr algn="ctr"/>
            <a:r>
              <a:rPr lang="en-CA" sz="1200" dirty="0">
                <a:latin typeface="Arial Narrow" panose="020B0606020202030204" pitchFamily="34" charset="0"/>
              </a:rPr>
              <a:t>35% </a:t>
            </a:r>
            <a:r>
              <a:rPr lang="en-CA" sz="1200" dirty="0" err="1">
                <a:latin typeface="Arial Narrow" panose="020B0606020202030204" pitchFamily="34" charset="0"/>
              </a:rPr>
              <a:t>éliminés</a:t>
            </a:r>
            <a:r>
              <a:rPr lang="en-CA" sz="1200" dirty="0">
                <a:latin typeface="Arial Narrow" panose="020B0606020202030204" pitchFamily="34" charset="0"/>
              </a:rPr>
              <a:t> par </a:t>
            </a:r>
            <a:r>
              <a:rPr lang="en-CA" sz="1200" dirty="0" err="1">
                <a:latin typeface="Arial Narrow" panose="020B0606020202030204" pitchFamily="34" charset="0"/>
              </a:rPr>
              <a:t>voie</a:t>
            </a:r>
            <a:r>
              <a:rPr lang="en-CA" sz="1200" dirty="0">
                <a:latin typeface="Arial Narrow" panose="020B0606020202030204" pitchFamily="34" charset="0"/>
              </a:rPr>
              <a:t> </a:t>
            </a:r>
            <a:r>
              <a:rPr lang="en-CA" sz="1200" dirty="0" err="1">
                <a:latin typeface="Arial Narrow" panose="020B0606020202030204" pitchFamily="34" charset="0"/>
              </a:rPr>
              <a:t>rénale</a:t>
            </a:r>
            <a:endParaRPr lang="en-US" sz="1200" dirty="0">
              <a:latin typeface="Arial Narrow" panose="020B0606020202030204" pitchFamily="34" charset="0"/>
            </a:endParaRPr>
          </a:p>
        </p:txBody>
      </p:sp>
      <p:sp>
        <p:nvSpPr>
          <p:cNvPr id="15" name="TextBox 14">
            <a:extLst>
              <a:ext uri="{FF2B5EF4-FFF2-40B4-BE49-F238E27FC236}">
                <a16:creationId xmlns:a16="http://schemas.microsoft.com/office/drawing/2014/main" id="{CFEE19BF-ADE9-418B-A1F5-D63DBECCD3DB}"/>
              </a:ext>
            </a:extLst>
          </p:cNvPr>
          <p:cNvSpPr txBox="1"/>
          <p:nvPr/>
        </p:nvSpPr>
        <p:spPr>
          <a:xfrm>
            <a:off x="54313" y="5836545"/>
            <a:ext cx="9089687" cy="261610"/>
          </a:xfrm>
          <a:prstGeom prst="rect">
            <a:avLst/>
          </a:prstGeom>
          <a:noFill/>
        </p:spPr>
        <p:txBody>
          <a:bodyPr wrap="square" rtlCol="0">
            <a:spAutoFit/>
          </a:bodyPr>
          <a:lstStyle/>
          <a:p>
            <a:pPr algn="ctr"/>
            <a:r>
              <a:rPr lang="en-CA" sz="1100" b="1" dirty="0" err="1">
                <a:latin typeface="Arial Narrow" panose="020B0606020202030204" pitchFamily="34" charset="0"/>
              </a:rPr>
              <a:t>Dans</a:t>
            </a:r>
            <a:r>
              <a:rPr lang="en-CA" sz="1100" b="1" dirty="0">
                <a:latin typeface="Arial Narrow" panose="020B0606020202030204" pitchFamily="34" charset="0"/>
              </a:rPr>
              <a:t> </a:t>
            </a:r>
            <a:r>
              <a:rPr lang="en-CA" sz="1100" b="1" dirty="0" err="1">
                <a:latin typeface="Arial Narrow" panose="020B0606020202030204" pitchFamily="34" charset="0"/>
              </a:rPr>
              <a:t>cette</a:t>
            </a:r>
            <a:r>
              <a:rPr lang="en-CA" sz="1100" b="1" dirty="0">
                <a:latin typeface="Arial Narrow" panose="020B0606020202030204" pitchFamily="34" charset="0"/>
              </a:rPr>
              <a:t> figure, la </a:t>
            </a:r>
            <a:r>
              <a:rPr lang="en-CA" sz="1100" b="1" dirty="0" err="1">
                <a:latin typeface="Arial Narrow" panose="020B0606020202030204" pitchFamily="34" charset="0"/>
              </a:rPr>
              <a:t>taille</a:t>
            </a:r>
            <a:r>
              <a:rPr lang="en-CA" sz="1100" b="1" dirty="0">
                <a:latin typeface="Arial Narrow" panose="020B0606020202030204" pitchFamily="34" charset="0"/>
              </a:rPr>
              <a:t> du </a:t>
            </a:r>
            <a:r>
              <a:rPr lang="en-CA" sz="1100" b="1" dirty="0" err="1">
                <a:latin typeface="Arial Narrow" panose="020B0606020202030204" pitchFamily="34" charset="0"/>
              </a:rPr>
              <a:t>foie</a:t>
            </a:r>
            <a:r>
              <a:rPr lang="en-CA" sz="1100" b="1" dirty="0">
                <a:latin typeface="Arial Narrow" panose="020B0606020202030204" pitchFamily="34" charset="0"/>
              </a:rPr>
              <a:t> et des reins </a:t>
            </a:r>
            <a:r>
              <a:rPr lang="en-CA" sz="1100" b="1" dirty="0" err="1">
                <a:latin typeface="Arial Narrow" panose="020B0606020202030204" pitchFamily="34" charset="0"/>
              </a:rPr>
              <a:t>montre</a:t>
            </a:r>
            <a:r>
              <a:rPr lang="en-CA" sz="1100" b="1" dirty="0">
                <a:latin typeface="Arial Narrow" panose="020B0606020202030204" pitchFamily="34" charset="0"/>
              </a:rPr>
              <a:t> le </a:t>
            </a:r>
            <a:r>
              <a:rPr lang="en-CA" sz="1100" b="1" dirty="0" err="1">
                <a:latin typeface="Arial Narrow" panose="020B0606020202030204" pitchFamily="34" charset="0"/>
              </a:rPr>
              <a:t>degré</a:t>
            </a:r>
            <a:r>
              <a:rPr lang="en-CA" sz="1100" b="1" dirty="0">
                <a:latin typeface="Arial Narrow" panose="020B0606020202030204" pitchFamily="34" charset="0"/>
              </a:rPr>
              <a:t> de contribution de </a:t>
            </a:r>
            <a:r>
              <a:rPr lang="en-CA" sz="1100" b="1" dirty="0" err="1">
                <a:latin typeface="Arial Narrow" panose="020B0606020202030204" pitchFamily="34" charset="0"/>
              </a:rPr>
              <a:t>l’organe</a:t>
            </a:r>
            <a:r>
              <a:rPr lang="en-CA" sz="1100" b="1" dirty="0">
                <a:latin typeface="Arial Narrow" panose="020B0606020202030204" pitchFamily="34" charset="0"/>
              </a:rPr>
              <a:t> à la </a:t>
            </a:r>
            <a:r>
              <a:rPr lang="en-CA" sz="1100" b="1" dirty="0" err="1">
                <a:latin typeface="Arial Narrow" panose="020B0606020202030204" pitchFamily="34" charset="0"/>
              </a:rPr>
              <a:t>clairance</a:t>
            </a:r>
            <a:r>
              <a:rPr lang="en-CA" sz="1100" b="1" dirty="0">
                <a:latin typeface="Arial Narrow" panose="020B0606020202030204" pitchFamily="34" charset="0"/>
              </a:rPr>
              <a:t> de </a:t>
            </a:r>
            <a:r>
              <a:rPr lang="en-CA" sz="1100" b="1" dirty="0" err="1">
                <a:latin typeface="Arial Narrow" panose="020B0606020202030204" pitchFamily="34" charset="0"/>
              </a:rPr>
              <a:t>l’agent</a:t>
            </a:r>
            <a:r>
              <a:rPr lang="en-CA" sz="1100" b="1" dirty="0">
                <a:latin typeface="Arial Narrow" panose="020B0606020202030204" pitchFamily="34" charset="0"/>
              </a:rPr>
              <a:t> anticoagulant  </a:t>
            </a:r>
            <a:endParaRPr lang="en-US" sz="1100" b="1" dirty="0">
              <a:latin typeface="Arial Narrow" panose="020B0606020202030204" pitchFamily="34" charset="0"/>
            </a:endParaRPr>
          </a:p>
        </p:txBody>
      </p:sp>
      <p:pic>
        <p:nvPicPr>
          <p:cNvPr id="60" name="Picture 2" descr="Image result for hyperlink icon">
            <a:hlinkClick r:id="rId14" action="ppaction://hlinksldjump"/>
            <a:extLst>
              <a:ext uri="{FF2B5EF4-FFF2-40B4-BE49-F238E27FC236}">
                <a16:creationId xmlns:a16="http://schemas.microsoft.com/office/drawing/2014/main" id="{E03D32DE-A64B-4A6A-99F4-48BB06BC501F}"/>
              </a:ext>
            </a:extLst>
          </p:cNvPr>
          <p:cNvPicPr>
            <a:picLocks noChangeAspect="1" noChangeArrowheads="1"/>
          </p:cNvPicPr>
          <p:nvPr/>
        </p:nvPicPr>
        <p:blipFill>
          <a:blip r:embed="rId15"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62560" y="5886058"/>
            <a:ext cx="274320" cy="274320"/>
          </a:xfrm>
          <a:prstGeom prst="rect">
            <a:avLst/>
          </a:prstGeom>
          <a:noFill/>
          <a:extLst>
            <a:ext uri="{909E8E84-426E-40DD-AFC4-6F175D3DCCD1}">
              <a14:hiddenFill xmlns:a14="http://schemas.microsoft.com/office/drawing/2010/main">
                <a:solidFill>
                  <a:srgbClr val="FFFFFF"/>
                </a:solidFill>
              </a14:hiddenFill>
            </a:ext>
          </a:extLst>
        </p:spPr>
      </p:pic>
      <p:pic>
        <p:nvPicPr>
          <p:cNvPr id="65" name="4E92DA43-5712-40E9-AFDC-2C1062C78C6F" descr="7646DFF2-B812-4635-AA57-5171E34E5A45@chrc">
            <a:extLst>
              <a:ext uri="{FF2B5EF4-FFF2-40B4-BE49-F238E27FC236}">
                <a16:creationId xmlns:a16="http://schemas.microsoft.com/office/drawing/2014/main" id="{FCEDF8A2-B860-4F8D-A5CA-797BD6C30AB6}"/>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346366" y="205884"/>
            <a:ext cx="1494821" cy="85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2294213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A841E32A-EB6F-47A2-AF6B-AF79BF1E89C5}"/>
              </a:ext>
            </a:extLst>
          </p:cNvPr>
          <p:cNvSpPr/>
          <p:nvPr/>
        </p:nvSpPr>
        <p:spPr>
          <a:xfrm>
            <a:off x="0" y="6211671"/>
            <a:ext cx="9144000" cy="646330"/>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46" name="Picture 45" descr="CHRC-logo_blue.png">
            <a:extLst>
              <a:ext uri="{FF2B5EF4-FFF2-40B4-BE49-F238E27FC236}">
                <a16:creationId xmlns:a16="http://schemas.microsoft.com/office/drawing/2014/main" id="{095A59FD-9F52-4C72-A6A6-4B5DFA8DC5CA}"/>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380250" y="5889891"/>
            <a:ext cx="716292" cy="712746"/>
          </a:xfrm>
          <a:prstGeom prst="rect">
            <a:avLst/>
          </a:prstGeom>
        </p:spPr>
      </p:pic>
      <p:sp>
        <p:nvSpPr>
          <p:cNvPr id="9" name="Rectangle 8">
            <a:extLst>
              <a:ext uri="{FF2B5EF4-FFF2-40B4-BE49-F238E27FC236}">
                <a16:creationId xmlns:a16="http://schemas.microsoft.com/office/drawing/2014/main" id="{8545FEA6-91B3-4CEA-BDDB-78E11F2A9A3F}"/>
              </a:ext>
            </a:extLst>
          </p:cNvPr>
          <p:cNvSpPr/>
          <p:nvPr/>
        </p:nvSpPr>
        <p:spPr>
          <a:xfrm>
            <a:off x="65035" y="90124"/>
            <a:ext cx="6654264" cy="830997"/>
          </a:xfrm>
          <a:prstGeom prst="rect">
            <a:avLst/>
          </a:prstGeom>
          <a:noFill/>
        </p:spPr>
        <p:txBody>
          <a:bodyPr wrap="square">
            <a:spAutoFit/>
          </a:bodyPr>
          <a:lstStyle/>
          <a:p>
            <a:pPr lvl="0">
              <a:defRPr/>
            </a:pPr>
            <a:r>
              <a:rPr lang="fr-FR" sz="2400" b="1" dirty="0">
                <a:solidFill>
                  <a:srgbClr val="183059"/>
                </a:solidFill>
                <a:latin typeface="Arial Narrow" panose="020B0606020202030204" pitchFamily="34" charset="0"/>
                <a:cs typeface="Aharoni" panose="02010803020104030203" pitchFamily="2" charset="-79"/>
              </a:rPr>
              <a:t>Mécanismes entraînant un taux accru de thrombose et d’hémorragie en présence d’une maladie hépatique</a:t>
            </a:r>
            <a:endParaRPr kumimoji="0" lang="fr-FR" sz="2400" b="1" i="0" u="none" strike="noStrike" kern="1200" cap="none" spc="0" normalizeH="0" baseline="0" dirty="0">
              <a:ln>
                <a:noFill/>
              </a:ln>
              <a:solidFill>
                <a:srgbClr val="183059"/>
              </a:solidFill>
              <a:effectLst/>
              <a:uLnTx/>
              <a:uFillTx/>
              <a:latin typeface="Arial Narrow" panose="020B0606020202030204" pitchFamily="34" charset="0"/>
              <a:cs typeface="Aharoni" panose="02010803020104030203" pitchFamily="2" charset="-79"/>
            </a:endParaRPr>
          </a:p>
        </p:txBody>
      </p:sp>
      <p:sp>
        <p:nvSpPr>
          <p:cNvPr id="462" name="TextBox 461">
            <a:extLst>
              <a:ext uri="{FF2B5EF4-FFF2-40B4-BE49-F238E27FC236}">
                <a16:creationId xmlns:a16="http://schemas.microsoft.com/office/drawing/2014/main" id="{06199D53-D677-4CF8-9E7F-83097EFEC7A1}"/>
              </a:ext>
            </a:extLst>
          </p:cNvPr>
          <p:cNvSpPr txBox="1"/>
          <p:nvPr/>
        </p:nvSpPr>
        <p:spPr>
          <a:xfrm>
            <a:off x="47458" y="6246264"/>
            <a:ext cx="8988258" cy="400110"/>
          </a:xfrm>
          <a:prstGeom prst="rect">
            <a:avLst/>
          </a:prstGeom>
          <a:noFill/>
        </p:spPr>
        <p:txBody>
          <a:bodyPr wrap="square" rtlCol="0">
            <a:spAutoFit/>
          </a:bodyPr>
          <a:lstStyle/>
          <a:p>
            <a:pPr defTabSz="914400"/>
            <a:r>
              <a:rPr lang="fr-FR" sz="1000" dirty="0">
                <a:solidFill>
                  <a:schemeClr val="bg1"/>
                </a:solidFill>
                <a:latin typeface="Arial Narrow" panose="020B0606020202030204" pitchFamily="34" charset="0"/>
              </a:rPr>
              <a:t>ADAMTS 13 ¼ une </a:t>
            </a:r>
            <a:r>
              <a:rPr lang="fr-FR" sz="1000" dirty="0" err="1">
                <a:solidFill>
                  <a:schemeClr val="bg1"/>
                </a:solidFill>
                <a:latin typeface="Arial Narrow" panose="020B0606020202030204" pitchFamily="34" charset="0"/>
              </a:rPr>
              <a:t>désintegrine</a:t>
            </a:r>
            <a:r>
              <a:rPr lang="fr-FR" sz="1000" dirty="0">
                <a:solidFill>
                  <a:schemeClr val="bg1"/>
                </a:solidFill>
                <a:latin typeface="Arial Narrow" panose="020B0606020202030204" pitchFamily="34" charset="0"/>
              </a:rPr>
              <a:t> et </a:t>
            </a:r>
            <a:r>
              <a:rPr lang="fr-FR" sz="1000" dirty="0" err="1">
                <a:solidFill>
                  <a:schemeClr val="bg1"/>
                </a:solidFill>
                <a:latin typeface="Arial Narrow" panose="020B0606020202030204" pitchFamily="34" charset="0"/>
              </a:rPr>
              <a:t>métalloprotéase</a:t>
            </a:r>
            <a:r>
              <a:rPr lang="fr-FR" sz="1000" dirty="0">
                <a:solidFill>
                  <a:schemeClr val="bg1"/>
                </a:solidFill>
                <a:latin typeface="Arial Narrow" panose="020B0606020202030204" pitchFamily="34" charset="0"/>
              </a:rPr>
              <a:t> avec </a:t>
            </a:r>
            <a:r>
              <a:rPr lang="fr-FR" sz="1000" dirty="0" err="1">
                <a:solidFill>
                  <a:schemeClr val="bg1"/>
                </a:solidFill>
                <a:latin typeface="Arial Narrow" panose="020B0606020202030204" pitchFamily="34" charset="0"/>
              </a:rPr>
              <a:t>thrombospondine</a:t>
            </a:r>
            <a:r>
              <a:rPr lang="fr-FR" sz="1000" dirty="0">
                <a:solidFill>
                  <a:schemeClr val="bg1"/>
                </a:solidFill>
                <a:latin typeface="Arial Narrow" panose="020B0606020202030204" pitchFamily="34" charset="0"/>
              </a:rPr>
              <a:t> de type 1 motif 13; PAI ¼ inhibiteur de l’activateur du plasminogène; TAFI ¼ inhibiteur de la fibrinolyse activé par la thrombine; TFPI ¼ inhibiteur de la voie du facteur tissulaire.</a:t>
            </a:r>
          </a:p>
        </p:txBody>
      </p:sp>
      <p:cxnSp>
        <p:nvCxnSpPr>
          <p:cNvPr id="60" name="Straight Connector 59">
            <a:extLst>
              <a:ext uri="{FF2B5EF4-FFF2-40B4-BE49-F238E27FC236}">
                <a16:creationId xmlns:a16="http://schemas.microsoft.com/office/drawing/2014/main" id="{0B876694-5D0E-454B-99EC-F54BD64A40AA}"/>
              </a:ext>
            </a:extLst>
          </p:cNvPr>
          <p:cNvCxnSpPr/>
          <p:nvPr/>
        </p:nvCxnSpPr>
        <p:spPr>
          <a:xfrm flipV="1">
            <a:off x="-6448" y="1099068"/>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pic>
        <p:nvPicPr>
          <p:cNvPr id="3" name="Picture 2" descr="A close up of a scale&#10;&#10;Description automatically generated">
            <a:extLst>
              <a:ext uri="{FF2B5EF4-FFF2-40B4-BE49-F238E27FC236}">
                <a16:creationId xmlns:a16="http://schemas.microsoft.com/office/drawing/2014/main" id="{D9B4ADE7-DD55-49F4-9C2F-E75486668BE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701043" y="1242901"/>
            <a:ext cx="1741913" cy="1452755"/>
          </a:xfrm>
          <a:prstGeom prst="rect">
            <a:avLst/>
          </a:prstGeom>
        </p:spPr>
      </p:pic>
      <p:sp>
        <p:nvSpPr>
          <p:cNvPr id="61" name="TextBox 60">
            <a:extLst>
              <a:ext uri="{FF2B5EF4-FFF2-40B4-BE49-F238E27FC236}">
                <a16:creationId xmlns:a16="http://schemas.microsoft.com/office/drawing/2014/main" id="{A2748C94-CC1A-4AF8-99E9-9C4DD0E14DB1}"/>
              </a:ext>
            </a:extLst>
          </p:cNvPr>
          <p:cNvSpPr txBox="1"/>
          <p:nvPr/>
        </p:nvSpPr>
        <p:spPr>
          <a:xfrm>
            <a:off x="65035" y="6599856"/>
            <a:ext cx="7792362" cy="215444"/>
          </a:xfrm>
          <a:prstGeom prst="rect">
            <a:avLst/>
          </a:prstGeom>
          <a:noFill/>
        </p:spPr>
        <p:txBody>
          <a:bodyPr wrap="square" rtlCol="0">
            <a:spAutoFit/>
          </a:bodyPr>
          <a:lstStyle/>
          <a:p>
            <a:r>
              <a:rPr lang="en-US" sz="800" dirty="0" err="1">
                <a:solidFill>
                  <a:schemeClr val="bg1"/>
                </a:solidFill>
                <a:latin typeface="Arial Narrow" panose="020B0606020202030204" pitchFamily="34" charset="0"/>
              </a:rPr>
              <a:t>Qamar</a:t>
            </a:r>
            <a:r>
              <a:rPr lang="en-US" sz="800" dirty="0">
                <a:solidFill>
                  <a:schemeClr val="bg1"/>
                </a:solidFill>
                <a:latin typeface="Arial Narrow" panose="020B0606020202030204" pitchFamily="34" charset="0"/>
              </a:rPr>
              <a:t> A et al. Oral Anticoagulation in Patients with Liver Disease. J Am </a:t>
            </a:r>
            <a:r>
              <a:rPr lang="en-US" sz="800" dirty="0" err="1">
                <a:solidFill>
                  <a:schemeClr val="bg1"/>
                </a:solidFill>
                <a:latin typeface="Arial Narrow" panose="020B0606020202030204" pitchFamily="34" charset="0"/>
              </a:rPr>
              <a:t>Coll</a:t>
            </a:r>
            <a:r>
              <a:rPr lang="en-US" sz="800" dirty="0">
                <a:solidFill>
                  <a:schemeClr val="bg1"/>
                </a:solidFill>
                <a:latin typeface="Arial Narrow" panose="020B0606020202030204" pitchFamily="34" charset="0"/>
              </a:rPr>
              <a:t> </a:t>
            </a:r>
            <a:r>
              <a:rPr lang="en-US" sz="800" dirty="0" err="1">
                <a:solidFill>
                  <a:schemeClr val="bg1"/>
                </a:solidFill>
                <a:latin typeface="Arial Narrow" panose="020B0606020202030204" pitchFamily="34" charset="0"/>
              </a:rPr>
              <a:t>Cardiol</a:t>
            </a:r>
            <a:r>
              <a:rPr lang="en-US" sz="800" dirty="0">
                <a:solidFill>
                  <a:schemeClr val="bg1"/>
                </a:solidFill>
                <a:latin typeface="Arial Narrow" panose="020B0606020202030204" pitchFamily="34" charset="0"/>
              </a:rPr>
              <a:t> 2018;71:2162-2175</a:t>
            </a:r>
          </a:p>
        </p:txBody>
      </p:sp>
      <p:pic>
        <p:nvPicPr>
          <p:cNvPr id="62" name="Picture 2" descr="Image result for hyperlink icon">
            <a:hlinkClick r:id="rId6" action="ppaction://hlinksldjump"/>
            <a:extLst>
              <a:ext uri="{FF2B5EF4-FFF2-40B4-BE49-F238E27FC236}">
                <a16:creationId xmlns:a16="http://schemas.microsoft.com/office/drawing/2014/main" id="{C841FED2-6AFB-46F3-8A20-B434C5E063B6}"/>
              </a:ext>
            </a:extLst>
          </p:cNvPr>
          <p:cNvPicPr>
            <a:picLocks noChangeAspect="1" noChangeArrowheads="1"/>
          </p:cNvPicPr>
          <p:nvPr/>
        </p:nvPicPr>
        <p:blipFill>
          <a:blip r:embed="rId7"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62560" y="5886058"/>
            <a:ext cx="274320" cy="27432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A9159B1A-ED27-438B-81B1-46109443DF0C}"/>
              </a:ext>
            </a:extLst>
          </p:cNvPr>
          <p:cNvPicPr>
            <a:picLocks noChangeAspect="1"/>
          </p:cNvPicPr>
          <p:nvPr/>
        </p:nvPicPr>
        <p:blipFill>
          <a:blip r:embed="rId8"/>
          <a:stretch>
            <a:fillRect/>
          </a:stretch>
        </p:blipFill>
        <p:spPr>
          <a:xfrm>
            <a:off x="873716" y="2555648"/>
            <a:ext cx="7335741" cy="3613322"/>
          </a:xfrm>
          <a:prstGeom prst="rect">
            <a:avLst/>
          </a:prstGeom>
          <a:ln>
            <a:noFill/>
          </a:ln>
          <a:effectLst>
            <a:outerShdw blurRad="292100" dist="139700" dir="2700000" algn="tl" rotWithShape="0">
              <a:srgbClr val="333333">
                <a:alpha val="65000"/>
              </a:srgbClr>
            </a:outerShdw>
          </a:effectLst>
        </p:spPr>
      </p:pic>
      <p:pic>
        <p:nvPicPr>
          <p:cNvPr id="12" name="4E92DA43-5712-40E9-AFDC-2C1062C78C6F" descr="7646DFF2-B812-4635-AA57-5171E34E5A45@chrc">
            <a:extLst>
              <a:ext uri="{FF2B5EF4-FFF2-40B4-BE49-F238E27FC236}">
                <a16:creationId xmlns:a16="http://schemas.microsoft.com/office/drawing/2014/main" id="{27BA3B24-B0DC-419C-8DFF-1C34B3F8657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314215" y="90124"/>
            <a:ext cx="1494821" cy="85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4342411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A841E32A-EB6F-47A2-AF6B-AF79BF1E89C5}"/>
              </a:ext>
            </a:extLst>
          </p:cNvPr>
          <p:cNvSpPr/>
          <p:nvPr/>
        </p:nvSpPr>
        <p:spPr>
          <a:xfrm>
            <a:off x="0" y="6211671"/>
            <a:ext cx="9144000" cy="646330"/>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46" name="Picture 45" descr="CHRC-logo_blue.png">
            <a:extLst>
              <a:ext uri="{FF2B5EF4-FFF2-40B4-BE49-F238E27FC236}">
                <a16:creationId xmlns:a16="http://schemas.microsoft.com/office/drawing/2014/main" id="{095A59FD-9F52-4C72-A6A6-4B5DFA8DC5CA}"/>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380250" y="5889891"/>
            <a:ext cx="716292" cy="712746"/>
          </a:xfrm>
          <a:prstGeom prst="rect">
            <a:avLst/>
          </a:prstGeom>
        </p:spPr>
      </p:pic>
      <p:sp>
        <p:nvSpPr>
          <p:cNvPr id="9" name="Rectangle 8">
            <a:extLst>
              <a:ext uri="{FF2B5EF4-FFF2-40B4-BE49-F238E27FC236}">
                <a16:creationId xmlns:a16="http://schemas.microsoft.com/office/drawing/2014/main" id="{8545FEA6-91B3-4CEA-BDDB-78E11F2A9A3F}"/>
              </a:ext>
            </a:extLst>
          </p:cNvPr>
          <p:cNvSpPr/>
          <p:nvPr/>
        </p:nvSpPr>
        <p:spPr>
          <a:xfrm>
            <a:off x="120586" y="136712"/>
            <a:ext cx="6544628" cy="1077218"/>
          </a:xfrm>
          <a:prstGeom prst="rect">
            <a:avLst/>
          </a:prstGeom>
          <a:noFill/>
        </p:spPr>
        <p:txBody>
          <a:bodyPr wrap="square">
            <a:spAutoFit/>
          </a:bodyPr>
          <a:lstStyle/>
          <a:p>
            <a:pPr lvl="0">
              <a:defRPr/>
            </a:pPr>
            <a:r>
              <a:rPr lang="fr-CH" sz="1600" b="1" dirty="0">
                <a:solidFill>
                  <a:srgbClr val="183059"/>
                </a:solidFill>
                <a:latin typeface="Arial Narrow" panose="020B0606020202030204" pitchFamily="34" charset="0"/>
                <a:cs typeface="Aharoni" panose="02010803020104030203" pitchFamily="2" charset="-79"/>
              </a:rPr>
              <a:t>Résumé des recommandations de la FDA américaine et de l’Agence européenne des médicaments (AEM) pour l’utilisation de la warfarine et des AOD chez les patients atteints de FA ou de TEV sur la base de la gravité de la maladie hépatique sous-jacente</a:t>
            </a:r>
            <a:endParaRPr kumimoji="0" lang="fr-CH" sz="1600" b="1" i="0" u="none" strike="noStrike" kern="1200" cap="none" spc="0" normalizeH="0" baseline="0" dirty="0">
              <a:ln>
                <a:noFill/>
              </a:ln>
              <a:solidFill>
                <a:srgbClr val="183059"/>
              </a:solidFill>
              <a:effectLst/>
              <a:uLnTx/>
              <a:uFillTx/>
              <a:latin typeface="Arial Narrow" panose="020B0606020202030204" pitchFamily="34" charset="0"/>
              <a:cs typeface="Aharoni" panose="02010803020104030203" pitchFamily="2" charset="-79"/>
            </a:endParaRPr>
          </a:p>
        </p:txBody>
      </p:sp>
      <p:cxnSp>
        <p:nvCxnSpPr>
          <p:cNvPr id="60" name="Straight Connector 59">
            <a:extLst>
              <a:ext uri="{FF2B5EF4-FFF2-40B4-BE49-F238E27FC236}">
                <a16:creationId xmlns:a16="http://schemas.microsoft.com/office/drawing/2014/main" id="{0B876694-5D0E-454B-99EC-F54BD64A40AA}"/>
              </a:ext>
            </a:extLst>
          </p:cNvPr>
          <p:cNvCxnSpPr/>
          <p:nvPr/>
        </p:nvCxnSpPr>
        <p:spPr>
          <a:xfrm flipV="1">
            <a:off x="65035" y="1337041"/>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A2748C94-CC1A-4AF8-99E9-9C4DD0E14DB1}"/>
              </a:ext>
            </a:extLst>
          </p:cNvPr>
          <p:cNvSpPr txBox="1"/>
          <p:nvPr/>
        </p:nvSpPr>
        <p:spPr>
          <a:xfrm>
            <a:off x="65035" y="6437459"/>
            <a:ext cx="7792362" cy="230832"/>
          </a:xfrm>
          <a:prstGeom prst="rect">
            <a:avLst/>
          </a:prstGeom>
          <a:noFill/>
        </p:spPr>
        <p:txBody>
          <a:bodyPr wrap="square" rtlCol="0">
            <a:spAutoFit/>
          </a:bodyPr>
          <a:lstStyle/>
          <a:p>
            <a:r>
              <a:rPr lang="en-US" sz="900" dirty="0" err="1">
                <a:solidFill>
                  <a:schemeClr val="bg1"/>
                </a:solidFill>
                <a:latin typeface="Arial Narrow" panose="020B0606020202030204" pitchFamily="34" charset="0"/>
              </a:rPr>
              <a:t>Qamar</a:t>
            </a:r>
            <a:r>
              <a:rPr lang="en-US" sz="900" dirty="0">
                <a:solidFill>
                  <a:schemeClr val="bg1"/>
                </a:solidFill>
                <a:latin typeface="Arial Narrow" panose="020B0606020202030204" pitchFamily="34" charset="0"/>
              </a:rPr>
              <a:t> A et al. Oral Anticoagulation in Patients with Liver Disease. J Am </a:t>
            </a:r>
            <a:r>
              <a:rPr lang="en-US" sz="900" dirty="0" err="1">
                <a:solidFill>
                  <a:schemeClr val="bg1"/>
                </a:solidFill>
                <a:latin typeface="Arial Narrow" panose="020B0606020202030204" pitchFamily="34" charset="0"/>
              </a:rPr>
              <a:t>Coll</a:t>
            </a:r>
            <a:r>
              <a:rPr lang="en-US" sz="900" dirty="0">
                <a:solidFill>
                  <a:schemeClr val="bg1"/>
                </a:solidFill>
                <a:latin typeface="Arial Narrow" panose="020B0606020202030204" pitchFamily="34" charset="0"/>
              </a:rPr>
              <a:t> </a:t>
            </a:r>
            <a:r>
              <a:rPr lang="en-US" sz="900" dirty="0" err="1">
                <a:solidFill>
                  <a:schemeClr val="bg1"/>
                </a:solidFill>
                <a:latin typeface="Arial Narrow" panose="020B0606020202030204" pitchFamily="34" charset="0"/>
              </a:rPr>
              <a:t>Cardiol</a:t>
            </a:r>
            <a:r>
              <a:rPr lang="en-US" sz="900" dirty="0">
                <a:solidFill>
                  <a:schemeClr val="bg1"/>
                </a:solidFill>
                <a:latin typeface="Arial Narrow" panose="020B0606020202030204" pitchFamily="34" charset="0"/>
              </a:rPr>
              <a:t> 2018;71:2162-2175</a:t>
            </a:r>
          </a:p>
        </p:txBody>
      </p:sp>
      <p:pic>
        <p:nvPicPr>
          <p:cNvPr id="13" name="Picture 2" descr="Image result for hyperlink icon">
            <a:hlinkClick r:id="rId5" action="ppaction://hlinksldjump"/>
            <a:extLst>
              <a:ext uri="{FF2B5EF4-FFF2-40B4-BE49-F238E27FC236}">
                <a16:creationId xmlns:a16="http://schemas.microsoft.com/office/drawing/2014/main" id="{7AEAC773-46EC-43F1-80E9-B9901CACE5CB}"/>
              </a:ext>
            </a:extLst>
          </p:cNvPr>
          <p:cNvPicPr>
            <a:picLocks noChangeAspect="1" noChangeArrowheads="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62560" y="5886058"/>
            <a:ext cx="274320" cy="27432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3C66D118-349A-4309-BEB0-A587549C79EF}"/>
              </a:ext>
            </a:extLst>
          </p:cNvPr>
          <p:cNvPicPr>
            <a:picLocks noChangeAspect="1"/>
          </p:cNvPicPr>
          <p:nvPr/>
        </p:nvPicPr>
        <p:blipFill>
          <a:blip r:embed="rId7"/>
          <a:stretch>
            <a:fillRect/>
          </a:stretch>
        </p:blipFill>
        <p:spPr>
          <a:xfrm>
            <a:off x="1972019" y="1439718"/>
            <a:ext cx="5552501" cy="4782619"/>
          </a:xfrm>
          <a:prstGeom prst="rect">
            <a:avLst/>
          </a:prstGeom>
        </p:spPr>
      </p:pic>
      <p:pic>
        <p:nvPicPr>
          <p:cNvPr id="10" name="4E92DA43-5712-40E9-AFDC-2C1062C78C6F" descr="7646DFF2-B812-4635-AA57-5171E34E5A45@chrc">
            <a:extLst>
              <a:ext uri="{FF2B5EF4-FFF2-40B4-BE49-F238E27FC236}">
                <a16:creationId xmlns:a16="http://schemas.microsoft.com/office/drawing/2014/main" id="{F41DDE06-BAFF-4C1E-A3FF-675C2DE8DCD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346366" y="205884"/>
            <a:ext cx="1494821" cy="85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4187250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A841E32A-EB6F-47A2-AF6B-AF79BF1E89C5}"/>
              </a:ext>
            </a:extLst>
          </p:cNvPr>
          <p:cNvSpPr/>
          <p:nvPr/>
        </p:nvSpPr>
        <p:spPr>
          <a:xfrm>
            <a:off x="0" y="6211671"/>
            <a:ext cx="9144000" cy="646330"/>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46" name="Picture 45" descr="CHRC-logo_blue.png">
            <a:extLst>
              <a:ext uri="{FF2B5EF4-FFF2-40B4-BE49-F238E27FC236}">
                <a16:creationId xmlns:a16="http://schemas.microsoft.com/office/drawing/2014/main" id="{095A59FD-9F52-4C72-A6A6-4B5DFA8DC5CA}"/>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380250" y="5889891"/>
            <a:ext cx="716292" cy="712746"/>
          </a:xfrm>
          <a:prstGeom prst="rect">
            <a:avLst/>
          </a:prstGeom>
        </p:spPr>
      </p:pic>
      <p:sp>
        <p:nvSpPr>
          <p:cNvPr id="9" name="Rectangle 8">
            <a:extLst>
              <a:ext uri="{FF2B5EF4-FFF2-40B4-BE49-F238E27FC236}">
                <a16:creationId xmlns:a16="http://schemas.microsoft.com/office/drawing/2014/main" id="{8545FEA6-91B3-4CEA-BDDB-78E11F2A9A3F}"/>
              </a:ext>
            </a:extLst>
          </p:cNvPr>
          <p:cNvSpPr/>
          <p:nvPr/>
        </p:nvSpPr>
        <p:spPr>
          <a:xfrm>
            <a:off x="146654" y="92330"/>
            <a:ext cx="6544628" cy="1107996"/>
          </a:xfrm>
          <a:prstGeom prst="rect">
            <a:avLst/>
          </a:prstGeom>
          <a:noFill/>
        </p:spPr>
        <p:txBody>
          <a:bodyPr wrap="square">
            <a:spAutoFit/>
          </a:bodyPr>
          <a:lstStyle/>
          <a:p>
            <a:pPr lvl="0">
              <a:defRPr/>
            </a:pPr>
            <a:r>
              <a:rPr lang="fr-MC" sz="2200" b="1" dirty="0">
                <a:solidFill>
                  <a:srgbClr val="183059"/>
                </a:solidFill>
                <a:latin typeface="Arial Narrow" panose="020B0606020202030204" pitchFamily="34" charset="0"/>
                <a:cs typeface="Aharoni" panose="02010803020104030203" pitchFamily="2" charset="-79"/>
              </a:rPr>
              <a:t>Événements hépatiques indésirables dans toutes les études randomisées utilisant des AOD comparativement à la warfarine chez des patients atteints de FA et de TEV*</a:t>
            </a:r>
            <a:endParaRPr kumimoji="0" lang="fr-MC" sz="2200" b="1" i="0" u="none" strike="noStrike" kern="1200" cap="none" spc="0" normalizeH="0" baseline="0" dirty="0">
              <a:ln>
                <a:noFill/>
              </a:ln>
              <a:solidFill>
                <a:srgbClr val="183059"/>
              </a:solidFill>
              <a:effectLst/>
              <a:uLnTx/>
              <a:uFillTx/>
              <a:latin typeface="Arial Narrow" panose="020B0606020202030204" pitchFamily="34" charset="0"/>
              <a:cs typeface="Aharoni" panose="02010803020104030203" pitchFamily="2" charset="-79"/>
            </a:endParaRPr>
          </a:p>
        </p:txBody>
      </p:sp>
      <p:cxnSp>
        <p:nvCxnSpPr>
          <p:cNvPr id="60" name="Straight Connector 59">
            <a:extLst>
              <a:ext uri="{FF2B5EF4-FFF2-40B4-BE49-F238E27FC236}">
                <a16:creationId xmlns:a16="http://schemas.microsoft.com/office/drawing/2014/main" id="{0B876694-5D0E-454B-99EC-F54BD64A40AA}"/>
              </a:ext>
            </a:extLst>
          </p:cNvPr>
          <p:cNvCxnSpPr/>
          <p:nvPr/>
        </p:nvCxnSpPr>
        <p:spPr>
          <a:xfrm flipV="1">
            <a:off x="-6448" y="1201066"/>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A2748C94-CC1A-4AF8-99E9-9C4DD0E14DB1}"/>
              </a:ext>
            </a:extLst>
          </p:cNvPr>
          <p:cNvSpPr txBox="1"/>
          <p:nvPr/>
        </p:nvSpPr>
        <p:spPr>
          <a:xfrm>
            <a:off x="47458" y="6427114"/>
            <a:ext cx="7792362" cy="2308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mn-cs"/>
              </a:rPr>
              <a:t>Qamar</a:t>
            </a:r>
            <a:r>
              <a:rPr kumimoji="0" 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 A et al. Oral Anticoagulation in Patients with Liver Disease. J Am </a:t>
            </a:r>
            <a:r>
              <a:rPr kumimoji="0" lang="en-US"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mn-cs"/>
              </a:rPr>
              <a:t>Coll</a:t>
            </a:r>
            <a:r>
              <a:rPr kumimoji="0" 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 </a:t>
            </a:r>
            <a:r>
              <a:rPr kumimoji="0" lang="en-US"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mn-cs"/>
              </a:rPr>
              <a:t>Cardiol</a:t>
            </a:r>
            <a:r>
              <a:rPr kumimoji="0" 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 2018;71:2162-2175</a:t>
            </a:r>
          </a:p>
        </p:txBody>
      </p:sp>
      <p:pic>
        <p:nvPicPr>
          <p:cNvPr id="2" name="Picture 1">
            <a:extLst>
              <a:ext uri="{FF2B5EF4-FFF2-40B4-BE49-F238E27FC236}">
                <a16:creationId xmlns:a16="http://schemas.microsoft.com/office/drawing/2014/main" id="{1EFDEBA9-BF98-4B8D-B27A-52196BAC1860}"/>
              </a:ext>
            </a:extLst>
          </p:cNvPr>
          <p:cNvPicPr>
            <a:picLocks noChangeAspect="1"/>
          </p:cNvPicPr>
          <p:nvPr/>
        </p:nvPicPr>
        <p:blipFill>
          <a:blip r:embed="rId5"/>
          <a:stretch>
            <a:fillRect/>
          </a:stretch>
        </p:blipFill>
        <p:spPr>
          <a:xfrm>
            <a:off x="681037" y="1511218"/>
            <a:ext cx="7781925" cy="4124325"/>
          </a:xfrm>
          <a:prstGeom prst="rect">
            <a:avLst/>
          </a:prstGeom>
        </p:spPr>
      </p:pic>
      <p:sp>
        <p:nvSpPr>
          <p:cNvPr id="12" name="Rectangle 11">
            <a:extLst>
              <a:ext uri="{FF2B5EF4-FFF2-40B4-BE49-F238E27FC236}">
                <a16:creationId xmlns:a16="http://schemas.microsoft.com/office/drawing/2014/main" id="{5C059D80-68DB-4D47-B2FB-657F796FEFF1}"/>
              </a:ext>
            </a:extLst>
          </p:cNvPr>
          <p:cNvSpPr/>
          <p:nvPr/>
        </p:nvSpPr>
        <p:spPr>
          <a:xfrm>
            <a:off x="739941" y="1588631"/>
            <a:ext cx="7513722" cy="546979"/>
          </a:xfrm>
          <a:prstGeom prst="rect">
            <a:avLst/>
          </a:prstGeom>
          <a:solidFill>
            <a:srgbClr val="DFEBF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4" name="Picture 2" descr="Image result for hyperlink icon">
            <a:hlinkClick r:id="rId6" action="ppaction://hlinksldjump"/>
            <a:extLst>
              <a:ext uri="{FF2B5EF4-FFF2-40B4-BE49-F238E27FC236}">
                <a16:creationId xmlns:a16="http://schemas.microsoft.com/office/drawing/2014/main" id="{8032CF9C-11A3-4E92-9F1D-780C519FE740}"/>
              </a:ext>
            </a:extLst>
          </p:cNvPr>
          <p:cNvPicPr>
            <a:picLocks noChangeAspect="1" noChangeArrowheads="1"/>
          </p:cNvPicPr>
          <p:nvPr/>
        </p:nvPicPr>
        <p:blipFill>
          <a:blip r:embed="rId7"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62560" y="5886058"/>
            <a:ext cx="274320" cy="274320"/>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p:cNvSpPr txBox="1"/>
          <p:nvPr/>
        </p:nvSpPr>
        <p:spPr>
          <a:xfrm>
            <a:off x="884282" y="5671670"/>
            <a:ext cx="7014400" cy="461665"/>
          </a:xfrm>
          <a:prstGeom prst="rect">
            <a:avLst/>
          </a:prstGeom>
          <a:noFill/>
        </p:spPr>
        <p:txBody>
          <a:bodyPr wrap="square" rtlCol="0">
            <a:spAutoFit/>
          </a:bodyPr>
          <a:lstStyle/>
          <a:p>
            <a:r>
              <a:rPr lang="fr-CA" sz="1200" b="1" dirty="0">
                <a:latin typeface="Arial Narrow" panose="020B0606020202030204" pitchFamily="34" charset="0"/>
              </a:rPr>
              <a:t>Trial: Étude; NOAC: AOD; </a:t>
            </a:r>
            <a:r>
              <a:rPr lang="fr-CA" sz="1200" b="1" dirty="0" err="1">
                <a:latin typeface="Arial Narrow" panose="020B0606020202030204" pitchFamily="34" charset="0"/>
              </a:rPr>
              <a:t>Warfarin</a:t>
            </a:r>
            <a:r>
              <a:rPr lang="fr-CA" sz="1200" b="1" dirty="0">
                <a:latin typeface="Arial Narrow" panose="020B0606020202030204" pitchFamily="34" charset="0"/>
              </a:rPr>
              <a:t>: Warfarine  </a:t>
            </a:r>
            <a:r>
              <a:rPr lang="fr-CA" sz="1200" b="1" dirty="0" err="1">
                <a:latin typeface="Arial Narrow" panose="020B0606020202030204" pitchFamily="34" charset="0"/>
              </a:rPr>
              <a:t>Odds</a:t>
            </a:r>
            <a:r>
              <a:rPr lang="fr-CA" sz="1200" b="1" dirty="0">
                <a:latin typeface="Arial Narrow" panose="020B0606020202030204" pitchFamily="34" charset="0"/>
              </a:rPr>
              <a:t> Ration (95% CI): Rapport de cotes (IC  à 95 %)</a:t>
            </a:r>
          </a:p>
          <a:p>
            <a:r>
              <a:rPr lang="fr-CA" sz="1200" b="1" dirty="0">
                <a:latin typeface="Arial Narrow" panose="020B0606020202030204" pitchFamily="34" charset="0"/>
              </a:rPr>
              <a:t>AF trials: Études sur la FA; VTE trials  </a:t>
            </a:r>
            <a:r>
              <a:rPr lang="fr-FR" sz="1200" b="1" dirty="0">
                <a:latin typeface="Arial Narrow" panose="020B0606020202030204" pitchFamily="34" charset="0"/>
              </a:rPr>
              <a:t>Études sur la TEV</a:t>
            </a:r>
          </a:p>
        </p:txBody>
      </p:sp>
      <p:pic>
        <p:nvPicPr>
          <p:cNvPr id="13" name="4E92DA43-5712-40E9-AFDC-2C1062C78C6F" descr="7646DFF2-B812-4635-AA57-5171E34E5A45@chrc">
            <a:extLst>
              <a:ext uri="{FF2B5EF4-FFF2-40B4-BE49-F238E27FC236}">
                <a16:creationId xmlns:a16="http://schemas.microsoft.com/office/drawing/2014/main" id="{07B346E0-BA30-4111-8971-C52D619263C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346366" y="205884"/>
            <a:ext cx="1494821" cy="85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0932357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83000"/>
            <a:lum/>
          </a:blip>
          <a:srcRect/>
          <a:stretch>
            <a:fillRect l="-17000" r="-6000"/>
          </a:stretch>
        </a:blip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F646A91-0B6F-42EF-9879-F4315737C63D}"/>
              </a:ext>
            </a:extLst>
          </p:cNvPr>
          <p:cNvSpPr/>
          <p:nvPr/>
        </p:nvSpPr>
        <p:spPr>
          <a:xfrm>
            <a:off x="3158289" y="0"/>
            <a:ext cx="5985711" cy="6858000"/>
          </a:xfrm>
          <a:prstGeom prst="rect">
            <a:avLst/>
          </a:prstGeom>
          <a:solidFill>
            <a:srgbClr val="FFFFFF">
              <a:alpha val="8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27" name="Oval 26">
            <a:extLst>
              <a:ext uri="{FF2B5EF4-FFF2-40B4-BE49-F238E27FC236}">
                <a16:creationId xmlns:a16="http://schemas.microsoft.com/office/drawing/2014/main" id="{828658CF-EB66-44B2-BE79-2CA8B38EC235}"/>
              </a:ext>
            </a:extLst>
          </p:cNvPr>
          <p:cNvSpPr/>
          <p:nvPr/>
        </p:nvSpPr>
        <p:spPr>
          <a:xfrm>
            <a:off x="3413880" y="295159"/>
            <a:ext cx="731520" cy="731520"/>
          </a:xfrm>
          <a:prstGeom prst="ellipse">
            <a:avLst/>
          </a:prstGeom>
          <a:solidFill>
            <a:schemeClr val="bg1">
              <a:lumMod val="75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prstClr val="white"/>
                </a:solidFill>
                <a:effectLst/>
                <a:uLnTx/>
                <a:uFillTx/>
                <a:latin typeface="Arial Narrow" panose="020B0606020202030204" pitchFamily="34" charset="0"/>
                <a:ea typeface="Open Sans" panose="020B0606030504020204" pitchFamily="34" charset="0"/>
                <a:cs typeface="Open Sans" panose="020B0606030504020204" pitchFamily="34" charset="0"/>
              </a:rPr>
              <a:t>1</a:t>
            </a:r>
          </a:p>
        </p:txBody>
      </p:sp>
      <p:sp>
        <p:nvSpPr>
          <p:cNvPr id="30" name="Rectangle 29">
            <a:extLst>
              <a:ext uri="{FF2B5EF4-FFF2-40B4-BE49-F238E27FC236}">
                <a16:creationId xmlns:a16="http://schemas.microsoft.com/office/drawing/2014/main" id="{7847AFC8-040E-4833-BC6C-5466452846F8}"/>
              </a:ext>
            </a:extLst>
          </p:cNvPr>
          <p:cNvSpPr/>
          <p:nvPr/>
        </p:nvSpPr>
        <p:spPr>
          <a:xfrm>
            <a:off x="4314442" y="293765"/>
            <a:ext cx="4885904" cy="707886"/>
          </a:xfrm>
          <a:prstGeom prst="rect">
            <a:avLst/>
          </a:prstGeom>
        </p:spPr>
        <p:txBody>
          <a:bodyPr wrap="square" anchor="b">
            <a:spAutoFit/>
          </a:bodyPr>
          <a:lstStyle/>
          <a:p>
            <a:pPr defTabSz="914400" fontAlgn="base">
              <a:defRPr/>
            </a:pPr>
            <a:r>
              <a:rPr lang="fr-CA" sz="2000" b="1" kern="0" dirty="0">
                <a:solidFill>
                  <a:schemeClr val="bg1">
                    <a:lumMod val="65000"/>
                  </a:schemeClr>
                </a:solidFill>
                <a:latin typeface="Arial Narrow" panose="020B0606020202030204" pitchFamily="34" charset="0"/>
                <a:ea typeface="Open Sans" panose="020B0606030504020204" pitchFamily="34" charset="0"/>
                <a:cs typeface="Open Sans" panose="020B0606030504020204" pitchFamily="34" charset="0"/>
              </a:rPr>
              <a:t>Les AOD sont-ils efficaces et sûrs chez les personnes âgées et fragiles?</a:t>
            </a:r>
          </a:p>
        </p:txBody>
      </p:sp>
      <p:sp>
        <p:nvSpPr>
          <p:cNvPr id="46" name="Rectangle 45">
            <a:extLst>
              <a:ext uri="{FF2B5EF4-FFF2-40B4-BE49-F238E27FC236}">
                <a16:creationId xmlns:a16="http://schemas.microsoft.com/office/drawing/2014/main" id="{10778ED9-D49E-4CE9-90BB-AD2FD08ADF54}"/>
              </a:ext>
            </a:extLst>
          </p:cNvPr>
          <p:cNvSpPr/>
          <p:nvPr/>
        </p:nvSpPr>
        <p:spPr>
          <a:xfrm>
            <a:off x="4314442" y="1102958"/>
            <a:ext cx="4634249" cy="1323439"/>
          </a:xfrm>
          <a:prstGeom prst="rect">
            <a:avLst/>
          </a:prstGeom>
        </p:spPr>
        <p:txBody>
          <a:bodyPr wrap="square" anchor="b">
            <a:spAutoFit/>
          </a:bodyPr>
          <a:lstStyle/>
          <a:p>
            <a:pPr defTabSz="914400" fontAlgn="base">
              <a:defRPr/>
            </a:pPr>
            <a:r>
              <a:rPr lang="fr-CA" sz="2000" b="1" kern="0" dirty="0">
                <a:solidFill>
                  <a:schemeClr val="bg1">
                    <a:lumMod val="65000"/>
                  </a:schemeClr>
                </a:solidFill>
                <a:latin typeface="Arial Narrow" panose="020B0606020202030204" pitchFamily="34" charset="0"/>
                <a:ea typeface="Open Sans" panose="020B0606030504020204" pitchFamily="34" charset="0"/>
                <a:cs typeface="Open Sans" panose="020B0606030504020204" pitchFamily="34" charset="0"/>
              </a:rPr>
              <a:t>Comment est-ce que je gère les AOD dans le contexte d’une insuffisance rénale chronique (IRC) avancée avec un </a:t>
            </a:r>
            <a:r>
              <a:rPr lang="fr-CA" sz="2000" b="1" kern="0" dirty="0" err="1">
                <a:solidFill>
                  <a:schemeClr val="bg1">
                    <a:lumMod val="65000"/>
                  </a:schemeClr>
                </a:solidFill>
                <a:latin typeface="Arial Narrow" panose="020B0606020202030204" pitchFamily="34" charset="0"/>
                <a:ea typeface="Open Sans" panose="020B0606030504020204" pitchFamily="34" charset="0"/>
                <a:cs typeface="Open Sans" panose="020B0606030504020204" pitchFamily="34" charset="0"/>
              </a:rPr>
              <a:t>TFGe</a:t>
            </a:r>
            <a:r>
              <a:rPr lang="fr-CA" sz="2000" b="1" kern="0" dirty="0">
                <a:solidFill>
                  <a:schemeClr val="bg1">
                    <a:lumMod val="65000"/>
                  </a:schemeClr>
                </a:solidFill>
                <a:latin typeface="Arial Narrow" panose="020B0606020202030204" pitchFamily="34" charset="0"/>
                <a:ea typeface="Open Sans" panose="020B0606030504020204" pitchFamily="34" charset="0"/>
                <a:cs typeface="Open Sans" panose="020B0606030504020204" pitchFamily="34" charset="0"/>
              </a:rPr>
              <a:t> &lt; 30 ml/min/173m</a:t>
            </a:r>
            <a:r>
              <a:rPr lang="fr-CA" sz="2000" b="1" kern="0" baseline="30000" dirty="0">
                <a:solidFill>
                  <a:schemeClr val="bg1">
                    <a:lumMod val="65000"/>
                  </a:schemeClr>
                </a:solidFill>
                <a:latin typeface="Arial Narrow" panose="020B0606020202030204" pitchFamily="34" charset="0"/>
                <a:ea typeface="Open Sans" panose="020B0606030504020204" pitchFamily="34" charset="0"/>
                <a:cs typeface="Open Sans" panose="020B0606030504020204" pitchFamily="34" charset="0"/>
              </a:rPr>
              <a:t>2</a:t>
            </a:r>
            <a:r>
              <a:rPr lang="fr-CA" sz="2000" b="1" kern="0" dirty="0">
                <a:solidFill>
                  <a:schemeClr val="bg1">
                    <a:lumMod val="65000"/>
                  </a:schemeClr>
                </a:solidFill>
                <a:latin typeface="Arial Narrow" panose="020B0606020202030204" pitchFamily="34" charset="0"/>
                <a:ea typeface="Open Sans" panose="020B0606030504020204" pitchFamily="34" charset="0"/>
                <a:cs typeface="Open Sans" panose="020B0606030504020204" pitchFamily="34" charset="0"/>
              </a:rPr>
              <a:t>?</a:t>
            </a:r>
            <a:endParaRPr kumimoji="0" lang="fr-CA" sz="2000" b="1" i="0" u="none" strike="noStrike" kern="0" cap="none" spc="0" normalizeH="0" baseline="0" dirty="0">
              <a:ln>
                <a:noFill/>
              </a:ln>
              <a:solidFill>
                <a:schemeClr val="bg1">
                  <a:lumMod val="65000"/>
                </a:schemeClr>
              </a:solidFill>
              <a:effectLst/>
              <a:uLnTx/>
              <a:uFillTx/>
              <a:latin typeface="Arial Narrow" panose="020B0606020202030204" pitchFamily="34" charset="0"/>
              <a:ea typeface="Open Sans" panose="020B0606030504020204" pitchFamily="34" charset="0"/>
              <a:cs typeface="Open Sans" panose="020B0606030504020204" pitchFamily="34" charset="0"/>
            </a:endParaRPr>
          </a:p>
        </p:txBody>
      </p:sp>
      <p:sp>
        <p:nvSpPr>
          <p:cNvPr id="47" name="Rectangle 46">
            <a:extLst>
              <a:ext uri="{FF2B5EF4-FFF2-40B4-BE49-F238E27FC236}">
                <a16:creationId xmlns:a16="http://schemas.microsoft.com/office/drawing/2014/main" id="{242801B4-902F-4313-9012-9C6485C77925}"/>
              </a:ext>
            </a:extLst>
          </p:cNvPr>
          <p:cNvSpPr/>
          <p:nvPr/>
        </p:nvSpPr>
        <p:spPr>
          <a:xfrm>
            <a:off x="4314442" y="2531104"/>
            <a:ext cx="4885904" cy="707886"/>
          </a:xfrm>
          <a:prstGeom prst="rect">
            <a:avLst/>
          </a:prstGeom>
        </p:spPr>
        <p:txBody>
          <a:bodyPr wrap="square" anchor="b">
            <a:spAutoFit/>
          </a:bodyPr>
          <a:lstStyle/>
          <a:p>
            <a:pPr defTabSz="914400" fontAlgn="base">
              <a:defRPr/>
            </a:pPr>
            <a:r>
              <a:rPr lang="fr-CA" sz="2000" b="1" kern="0" dirty="0">
                <a:solidFill>
                  <a:schemeClr val="bg1">
                    <a:lumMod val="65000"/>
                  </a:schemeClr>
                </a:solidFill>
                <a:latin typeface="Arial Narrow" panose="020B0606020202030204" pitchFamily="34" charset="0"/>
                <a:ea typeface="Open Sans" panose="020B0606030504020204" pitchFamily="34" charset="0"/>
                <a:cs typeface="Open Sans" panose="020B0606030504020204" pitchFamily="34" charset="0"/>
              </a:rPr>
              <a:t>Les AOD sont-ils efficaces pour prévenir l’AVC chez les patients pesant plus de 120 kg?</a:t>
            </a:r>
            <a:endParaRPr kumimoji="0" lang="fr-CA" sz="2000" b="1" i="0" u="none" strike="noStrike" kern="0" cap="none" spc="0" normalizeH="0" baseline="0" dirty="0">
              <a:ln>
                <a:noFill/>
              </a:ln>
              <a:solidFill>
                <a:schemeClr val="bg1">
                  <a:lumMod val="65000"/>
                </a:schemeClr>
              </a:solidFill>
              <a:effectLst/>
              <a:uLnTx/>
              <a:uFillTx/>
              <a:latin typeface="Arial Narrow" panose="020B0606020202030204" pitchFamily="34" charset="0"/>
              <a:ea typeface="Open Sans" panose="020B0606030504020204" pitchFamily="34" charset="0"/>
              <a:cs typeface="Open Sans" panose="020B0606030504020204" pitchFamily="34" charset="0"/>
            </a:endParaRPr>
          </a:p>
        </p:txBody>
      </p:sp>
      <p:sp>
        <p:nvSpPr>
          <p:cNvPr id="32" name="Oval 31">
            <a:extLst>
              <a:ext uri="{FF2B5EF4-FFF2-40B4-BE49-F238E27FC236}">
                <a16:creationId xmlns:a16="http://schemas.microsoft.com/office/drawing/2014/main" id="{79798A01-6AEC-4713-87CC-FF3C23EAA234}"/>
              </a:ext>
            </a:extLst>
          </p:cNvPr>
          <p:cNvSpPr/>
          <p:nvPr/>
        </p:nvSpPr>
        <p:spPr>
          <a:xfrm>
            <a:off x="3413880" y="1415481"/>
            <a:ext cx="731520" cy="731520"/>
          </a:xfrm>
          <a:prstGeom prst="ellipse">
            <a:avLst/>
          </a:prstGeom>
          <a:solidFill>
            <a:schemeClr val="bg1">
              <a:lumMod val="75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a:ln>
                  <a:noFill/>
                </a:ln>
                <a:solidFill>
                  <a:prstClr val="white"/>
                </a:solidFill>
                <a:effectLst/>
                <a:uLnTx/>
                <a:uFillTx/>
                <a:latin typeface="Arial Narrow" panose="020B0606020202030204" pitchFamily="34" charset="0"/>
                <a:ea typeface="Open Sans" panose="020B0606030504020204" pitchFamily="34" charset="0"/>
                <a:cs typeface="Open Sans" panose="020B0606030504020204" pitchFamily="34" charset="0"/>
              </a:rPr>
              <a:t>2</a:t>
            </a:r>
          </a:p>
        </p:txBody>
      </p:sp>
      <p:sp>
        <p:nvSpPr>
          <p:cNvPr id="37" name="Oval 36">
            <a:extLst>
              <a:ext uri="{FF2B5EF4-FFF2-40B4-BE49-F238E27FC236}">
                <a16:creationId xmlns:a16="http://schemas.microsoft.com/office/drawing/2014/main" id="{94D49FCC-A3EA-4A4E-8F92-62CFE348CFB8}"/>
              </a:ext>
            </a:extLst>
          </p:cNvPr>
          <p:cNvSpPr/>
          <p:nvPr/>
        </p:nvSpPr>
        <p:spPr>
          <a:xfrm>
            <a:off x="3413880" y="2534619"/>
            <a:ext cx="731520" cy="731520"/>
          </a:xfrm>
          <a:prstGeom prst="ellipse">
            <a:avLst/>
          </a:prstGeom>
          <a:solidFill>
            <a:schemeClr val="bg1">
              <a:lumMod val="75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a:ln>
                  <a:noFill/>
                </a:ln>
                <a:solidFill>
                  <a:prstClr val="white"/>
                </a:solidFill>
                <a:effectLst/>
                <a:uLnTx/>
                <a:uFillTx/>
                <a:latin typeface="Arial Narrow" panose="020B0606020202030204" pitchFamily="34" charset="0"/>
                <a:ea typeface="Open Sans" panose="020B0606030504020204" pitchFamily="34" charset="0"/>
                <a:cs typeface="Open Sans" panose="020B0606030504020204" pitchFamily="34" charset="0"/>
              </a:rPr>
              <a:t>3</a:t>
            </a:r>
          </a:p>
        </p:txBody>
      </p:sp>
      <p:sp>
        <p:nvSpPr>
          <p:cNvPr id="48" name="Oval 47">
            <a:extLst>
              <a:ext uri="{FF2B5EF4-FFF2-40B4-BE49-F238E27FC236}">
                <a16:creationId xmlns:a16="http://schemas.microsoft.com/office/drawing/2014/main" id="{644E2648-88B0-42CE-BF61-A38FBD6B6936}"/>
              </a:ext>
            </a:extLst>
          </p:cNvPr>
          <p:cNvSpPr/>
          <p:nvPr/>
        </p:nvSpPr>
        <p:spPr>
          <a:xfrm>
            <a:off x="3413880" y="3653757"/>
            <a:ext cx="731520" cy="731520"/>
          </a:xfrm>
          <a:prstGeom prst="ellipse">
            <a:avLst/>
          </a:prstGeom>
          <a:solidFill>
            <a:schemeClr val="bg1">
              <a:lumMod val="75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prstClr val="white"/>
                </a:solidFill>
                <a:effectLst/>
                <a:uLnTx/>
                <a:uFillTx/>
                <a:latin typeface="Arial Narrow" panose="020B0606020202030204" pitchFamily="34" charset="0"/>
                <a:ea typeface="Open Sans" panose="020B0606030504020204" pitchFamily="34" charset="0"/>
                <a:cs typeface="Open Sans" panose="020B0606030504020204" pitchFamily="34" charset="0"/>
              </a:rPr>
              <a:t>4</a:t>
            </a:r>
          </a:p>
        </p:txBody>
      </p:sp>
      <p:sp>
        <p:nvSpPr>
          <p:cNvPr id="49" name="Rectangle 48">
            <a:extLst>
              <a:ext uri="{FF2B5EF4-FFF2-40B4-BE49-F238E27FC236}">
                <a16:creationId xmlns:a16="http://schemas.microsoft.com/office/drawing/2014/main" id="{747CF17F-00E6-40C1-8ED4-29CFE6EE0F0C}"/>
              </a:ext>
            </a:extLst>
          </p:cNvPr>
          <p:cNvSpPr/>
          <p:nvPr/>
        </p:nvSpPr>
        <p:spPr>
          <a:xfrm>
            <a:off x="4314442" y="3650828"/>
            <a:ext cx="4885904" cy="707886"/>
          </a:xfrm>
          <a:prstGeom prst="rect">
            <a:avLst/>
          </a:prstGeom>
        </p:spPr>
        <p:txBody>
          <a:bodyPr wrap="square" anchor="b">
            <a:spAutoFit/>
          </a:bodyPr>
          <a:lstStyle/>
          <a:p>
            <a:pPr defTabSz="914400" fontAlgn="base">
              <a:defRPr/>
            </a:pPr>
            <a:r>
              <a:rPr lang="fr-CA" sz="2000" b="1" kern="0" dirty="0">
                <a:solidFill>
                  <a:schemeClr val="bg1">
                    <a:lumMod val="65000"/>
                  </a:schemeClr>
                </a:solidFill>
                <a:latin typeface="Arial Narrow" panose="020B0606020202030204" pitchFamily="34" charset="0"/>
                <a:ea typeface="Open Sans" panose="020B0606030504020204" pitchFamily="34" charset="0"/>
                <a:cs typeface="Open Sans" panose="020B0606030504020204" pitchFamily="34" charset="0"/>
              </a:rPr>
              <a:t>Devrais-je réduire la dose d’AOD en présence d’insuffisance hépatique?</a:t>
            </a:r>
            <a:endParaRPr kumimoji="0" lang="fr-CA" sz="2000" b="1" i="0" u="none" strike="noStrike" kern="0" cap="none" spc="0" normalizeH="0" baseline="0" dirty="0">
              <a:ln>
                <a:noFill/>
              </a:ln>
              <a:solidFill>
                <a:schemeClr val="bg1">
                  <a:lumMod val="65000"/>
                </a:schemeClr>
              </a:solidFill>
              <a:effectLst/>
              <a:uLnTx/>
              <a:uFillTx/>
              <a:latin typeface="Arial Narrow" panose="020B0606020202030204" pitchFamily="34" charset="0"/>
              <a:ea typeface="Open Sans" panose="020B0606030504020204" pitchFamily="34" charset="0"/>
              <a:cs typeface="Open Sans" panose="020B0606030504020204" pitchFamily="34" charset="0"/>
            </a:endParaRPr>
          </a:p>
        </p:txBody>
      </p:sp>
      <p:sp>
        <p:nvSpPr>
          <p:cNvPr id="50" name="Rectangle 49">
            <a:extLst>
              <a:ext uri="{FF2B5EF4-FFF2-40B4-BE49-F238E27FC236}">
                <a16:creationId xmlns:a16="http://schemas.microsoft.com/office/drawing/2014/main" id="{1D8D1DB7-3D84-4568-8FCE-C2E35E1D9F58}"/>
              </a:ext>
            </a:extLst>
          </p:cNvPr>
          <p:cNvSpPr/>
          <p:nvPr/>
        </p:nvSpPr>
        <p:spPr>
          <a:xfrm>
            <a:off x="4314442" y="4565100"/>
            <a:ext cx="4885904" cy="1015663"/>
          </a:xfrm>
          <a:prstGeom prst="rect">
            <a:avLst/>
          </a:prstGeom>
        </p:spPr>
        <p:txBody>
          <a:bodyPr wrap="square" anchor="b">
            <a:spAutoFit/>
          </a:bodyPr>
          <a:lstStyle/>
          <a:p>
            <a:pPr defTabSz="914400" fontAlgn="base">
              <a:defRPr/>
            </a:pPr>
            <a:r>
              <a:rPr lang="fr-CA" sz="2000" b="1" kern="0" dirty="0">
                <a:solidFill>
                  <a:schemeClr val="tx1">
                    <a:lumMod val="75000"/>
                    <a:lumOff val="25000"/>
                  </a:schemeClr>
                </a:solidFill>
                <a:latin typeface="Arial Narrow" panose="020B0606020202030204" pitchFamily="34" charset="0"/>
                <a:ea typeface="Open Sans" panose="020B0606030504020204" pitchFamily="34" charset="0"/>
                <a:cs typeface="Open Sans" panose="020B0606030504020204" pitchFamily="34" charset="0"/>
              </a:rPr>
              <a:t>Devrait-on interrompre temporairement les AOD avant l’implantation d’un stimulateur cardiaque ou d’un défibrillateur?</a:t>
            </a:r>
            <a:endParaRPr kumimoji="0" lang="fr-CA" sz="2000" b="1" i="0" u="none" strike="noStrike" kern="0" cap="none" spc="0" normalizeH="0" baseline="0" dirty="0">
              <a:ln>
                <a:noFill/>
              </a:ln>
              <a:solidFill>
                <a:schemeClr val="tx1">
                  <a:lumMod val="75000"/>
                  <a:lumOff val="25000"/>
                </a:schemeClr>
              </a:solidFill>
              <a:effectLst/>
              <a:uLnTx/>
              <a:uFillTx/>
              <a:latin typeface="Arial Narrow" panose="020B0606020202030204" pitchFamily="34" charset="0"/>
              <a:ea typeface="Open Sans" panose="020B0606030504020204" pitchFamily="34" charset="0"/>
              <a:cs typeface="Open Sans" panose="020B0606030504020204" pitchFamily="34" charset="0"/>
            </a:endParaRPr>
          </a:p>
        </p:txBody>
      </p:sp>
      <p:sp>
        <p:nvSpPr>
          <p:cNvPr id="51" name="Rectangle 50">
            <a:extLst>
              <a:ext uri="{FF2B5EF4-FFF2-40B4-BE49-F238E27FC236}">
                <a16:creationId xmlns:a16="http://schemas.microsoft.com/office/drawing/2014/main" id="{A88E871B-F5D1-4D58-BBD5-0D35CEFC1DF7}"/>
              </a:ext>
            </a:extLst>
          </p:cNvPr>
          <p:cNvSpPr/>
          <p:nvPr/>
        </p:nvSpPr>
        <p:spPr>
          <a:xfrm>
            <a:off x="4314442" y="5724576"/>
            <a:ext cx="4885904" cy="1015663"/>
          </a:xfrm>
          <a:prstGeom prst="rect">
            <a:avLst/>
          </a:prstGeom>
        </p:spPr>
        <p:txBody>
          <a:bodyPr wrap="square" anchor="b">
            <a:spAutoFit/>
          </a:bodyPr>
          <a:lstStyle/>
          <a:p>
            <a:pPr defTabSz="914400" fontAlgn="base">
              <a:defRPr/>
            </a:pPr>
            <a:r>
              <a:rPr lang="fr-CA" sz="2000" b="1" kern="0" dirty="0">
                <a:solidFill>
                  <a:schemeClr val="bg1">
                    <a:lumMod val="65000"/>
                  </a:schemeClr>
                </a:solidFill>
                <a:latin typeface="Arial Narrow" panose="020B0606020202030204" pitchFamily="34" charset="0"/>
                <a:ea typeface="Open Sans" panose="020B0606030504020204" pitchFamily="34" charset="0"/>
                <a:cs typeface="Open Sans" panose="020B0606030504020204" pitchFamily="34" charset="0"/>
              </a:rPr>
              <a:t>Comment devrais-je prendre en charge une hémorragie grave ou menaçant la vie chez des patients sous AOD?</a:t>
            </a:r>
          </a:p>
        </p:txBody>
      </p:sp>
      <p:sp>
        <p:nvSpPr>
          <p:cNvPr id="52" name="Oval 51">
            <a:extLst>
              <a:ext uri="{FF2B5EF4-FFF2-40B4-BE49-F238E27FC236}">
                <a16:creationId xmlns:a16="http://schemas.microsoft.com/office/drawing/2014/main" id="{BC225759-CA62-4BDF-A3BD-B54CAD11C961}"/>
              </a:ext>
            </a:extLst>
          </p:cNvPr>
          <p:cNvSpPr/>
          <p:nvPr/>
        </p:nvSpPr>
        <p:spPr>
          <a:xfrm>
            <a:off x="3413880" y="4772895"/>
            <a:ext cx="731520" cy="731520"/>
          </a:xfrm>
          <a:prstGeom prst="ellipse">
            <a:avLst/>
          </a:prstGeom>
          <a:solidFill>
            <a:srgbClr val="97BA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prstClr val="white"/>
                </a:solidFill>
                <a:effectLst/>
                <a:uLnTx/>
                <a:uFillTx/>
                <a:latin typeface="Arial Narrow" panose="020B0606020202030204" pitchFamily="34" charset="0"/>
                <a:ea typeface="Open Sans" panose="020B0606030504020204" pitchFamily="34" charset="0"/>
                <a:cs typeface="Open Sans" panose="020B0606030504020204" pitchFamily="34" charset="0"/>
              </a:rPr>
              <a:t>5</a:t>
            </a:r>
          </a:p>
        </p:txBody>
      </p:sp>
      <p:sp>
        <p:nvSpPr>
          <p:cNvPr id="53" name="Oval 52">
            <a:extLst>
              <a:ext uri="{FF2B5EF4-FFF2-40B4-BE49-F238E27FC236}">
                <a16:creationId xmlns:a16="http://schemas.microsoft.com/office/drawing/2014/main" id="{ABCC4EDF-A1FB-4E8A-B069-AC21CC12D3FF}"/>
              </a:ext>
            </a:extLst>
          </p:cNvPr>
          <p:cNvSpPr/>
          <p:nvPr/>
        </p:nvSpPr>
        <p:spPr>
          <a:xfrm>
            <a:off x="3413880" y="5892033"/>
            <a:ext cx="731520" cy="731520"/>
          </a:xfrm>
          <a:prstGeom prst="ellipse">
            <a:avLst/>
          </a:prstGeom>
          <a:solidFill>
            <a:schemeClr val="bg1">
              <a:lumMod val="75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prstClr val="white"/>
                </a:solidFill>
                <a:effectLst/>
                <a:uLnTx/>
                <a:uFillTx/>
                <a:latin typeface="Arial Narrow" panose="020B0606020202030204" pitchFamily="34" charset="0"/>
                <a:ea typeface="Open Sans" panose="020B0606030504020204" pitchFamily="34" charset="0"/>
                <a:cs typeface="Open Sans" panose="020B0606030504020204" pitchFamily="34" charset="0"/>
              </a:rPr>
              <a:t>6</a:t>
            </a:r>
          </a:p>
        </p:txBody>
      </p:sp>
      <p:pic>
        <p:nvPicPr>
          <p:cNvPr id="15" name="Picture 2" descr="Image result for hyperlink icon">
            <a:hlinkClick r:id="rId4" action="ppaction://hlinksldjump"/>
            <a:extLst>
              <a:ext uri="{FF2B5EF4-FFF2-40B4-BE49-F238E27FC236}">
                <a16:creationId xmlns:a16="http://schemas.microsoft.com/office/drawing/2014/main" id="{955DB91F-9274-452D-B973-6BFA13E99288}"/>
              </a:ext>
            </a:extLst>
          </p:cNvPr>
          <p:cNvPicPr>
            <a:picLocks noChangeAspect="1" noChangeArrowheads="1"/>
          </p:cNvPicPr>
          <p:nvPr/>
        </p:nvPicPr>
        <p:blipFill>
          <a:blip r:embed="rId5" cstate="print">
            <a:lum bright="70000" contrast="-70000"/>
            <a:extLst>
              <a:ext uri="{28A0092B-C50C-407E-A947-70E740481C1C}">
                <a14:useLocalDpi xmlns:a14="http://schemas.microsoft.com/office/drawing/2010/main" val="0"/>
              </a:ext>
            </a:extLst>
          </a:blip>
          <a:srcRect/>
          <a:stretch>
            <a:fillRect/>
          </a:stretch>
        </p:blipFill>
        <p:spPr bwMode="auto">
          <a:xfrm>
            <a:off x="169087" y="6257793"/>
            <a:ext cx="456406" cy="4564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63047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A841E32A-EB6F-47A2-AF6B-AF79BF1E89C5}"/>
              </a:ext>
            </a:extLst>
          </p:cNvPr>
          <p:cNvSpPr/>
          <p:nvPr/>
        </p:nvSpPr>
        <p:spPr>
          <a:xfrm>
            <a:off x="0" y="6211671"/>
            <a:ext cx="9144000" cy="646330"/>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46" name="Picture 45" descr="CHRC-logo_blue.png">
            <a:extLst>
              <a:ext uri="{FF2B5EF4-FFF2-40B4-BE49-F238E27FC236}">
                <a16:creationId xmlns:a16="http://schemas.microsoft.com/office/drawing/2014/main" id="{095A59FD-9F52-4C72-A6A6-4B5DFA8DC5CA}"/>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380250" y="5889891"/>
            <a:ext cx="716292" cy="712746"/>
          </a:xfrm>
          <a:prstGeom prst="rect">
            <a:avLst/>
          </a:prstGeom>
        </p:spPr>
      </p:pic>
      <p:sp>
        <p:nvSpPr>
          <p:cNvPr id="9" name="Rectangle 8">
            <a:extLst>
              <a:ext uri="{FF2B5EF4-FFF2-40B4-BE49-F238E27FC236}">
                <a16:creationId xmlns:a16="http://schemas.microsoft.com/office/drawing/2014/main" id="{8545FEA6-91B3-4CEA-BDDB-78E11F2A9A3F}"/>
              </a:ext>
            </a:extLst>
          </p:cNvPr>
          <p:cNvSpPr/>
          <p:nvPr/>
        </p:nvSpPr>
        <p:spPr>
          <a:xfrm>
            <a:off x="146654" y="30398"/>
            <a:ext cx="6544628" cy="1200329"/>
          </a:xfrm>
          <a:prstGeom prst="rect">
            <a:avLst/>
          </a:prstGeom>
          <a:noFill/>
        </p:spPr>
        <p:txBody>
          <a:bodyPr wrap="square">
            <a:spAutoFit/>
          </a:bodyPr>
          <a:lstStyle/>
          <a:p>
            <a:pPr lvl="0">
              <a:defRPr/>
            </a:pPr>
            <a:r>
              <a:rPr lang="fr-MC" b="1" dirty="0">
                <a:solidFill>
                  <a:srgbClr val="183059"/>
                </a:solidFill>
                <a:latin typeface="Arial Narrow" panose="020B0606020202030204" pitchFamily="34" charset="0"/>
                <a:cs typeface="Aharoni" panose="02010803020104030203" pitchFamily="2" charset="-79"/>
              </a:rPr>
              <a:t>Anticoagulants oraux directs administrés de façon continue vs interrompus au moment de la chirurgie d’implantation du dispositif, chez des patients présentant un risque modéré ou élevé d’événements </a:t>
            </a:r>
            <a:r>
              <a:rPr lang="fr-MC" b="1" dirty="0" err="1">
                <a:solidFill>
                  <a:srgbClr val="183059"/>
                </a:solidFill>
                <a:latin typeface="Arial Narrow" panose="020B0606020202030204" pitchFamily="34" charset="0"/>
                <a:cs typeface="Aharoni" panose="02010803020104030203" pitchFamily="2" charset="-79"/>
              </a:rPr>
              <a:t>thrombo-emboliques</a:t>
            </a:r>
            <a:r>
              <a:rPr lang="fr-MC" b="1" dirty="0">
                <a:solidFill>
                  <a:srgbClr val="183059"/>
                </a:solidFill>
                <a:latin typeface="Arial Narrow" panose="020B0606020202030204" pitchFamily="34" charset="0"/>
                <a:cs typeface="Aharoni" panose="02010803020104030203" pitchFamily="2" charset="-79"/>
              </a:rPr>
              <a:t> artériels (BRUISE CONTROL-2)</a:t>
            </a:r>
            <a:endParaRPr kumimoji="0" lang="fr-MC" b="1" i="0" u="none" strike="noStrike" kern="1200" cap="none" spc="0" normalizeH="0" baseline="0" dirty="0">
              <a:ln>
                <a:noFill/>
              </a:ln>
              <a:solidFill>
                <a:srgbClr val="183059"/>
              </a:solidFill>
              <a:effectLst/>
              <a:uLnTx/>
              <a:uFillTx/>
              <a:latin typeface="Arial Narrow" panose="020B0606020202030204" pitchFamily="34" charset="0"/>
              <a:cs typeface="Aharoni" panose="02010803020104030203" pitchFamily="2" charset="-79"/>
            </a:endParaRPr>
          </a:p>
        </p:txBody>
      </p:sp>
      <p:cxnSp>
        <p:nvCxnSpPr>
          <p:cNvPr id="60" name="Straight Connector 59">
            <a:extLst>
              <a:ext uri="{FF2B5EF4-FFF2-40B4-BE49-F238E27FC236}">
                <a16:creationId xmlns:a16="http://schemas.microsoft.com/office/drawing/2014/main" id="{0B876694-5D0E-454B-99EC-F54BD64A40AA}"/>
              </a:ext>
            </a:extLst>
          </p:cNvPr>
          <p:cNvCxnSpPr/>
          <p:nvPr/>
        </p:nvCxnSpPr>
        <p:spPr>
          <a:xfrm flipV="1">
            <a:off x="0" y="1230727"/>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A2748C94-CC1A-4AF8-99E9-9C4DD0E14DB1}"/>
              </a:ext>
            </a:extLst>
          </p:cNvPr>
          <p:cNvSpPr txBox="1"/>
          <p:nvPr/>
        </p:nvSpPr>
        <p:spPr>
          <a:xfrm>
            <a:off x="47458" y="6350561"/>
            <a:ext cx="7792362" cy="246221"/>
          </a:xfrm>
          <a:prstGeom prst="rect">
            <a:avLst/>
          </a:prstGeom>
          <a:noFill/>
        </p:spPr>
        <p:txBody>
          <a:bodyPr wrap="square" rtlCol="0">
            <a:spAutoFit/>
          </a:bodyPr>
          <a:lstStyle/>
          <a:p>
            <a:pPr lvl="0"/>
            <a:r>
              <a:rPr lang="en-US" sz="1000" dirty="0" err="1">
                <a:solidFill>
                  <a:prstClr val="white"/>
                </a:solidFill>
                <a:latin typeface="Arial Narrow" panose="020B0606020202030204" pitchFamily="34" charset="0"/>
              </a:rPr>
              <a:t>Birnie</a:t>
            </a:r>
            <a:r>
              <a:rPr lang="en-US" sz="1000" dirty="0">
                <a:solidFill>
                  <a:prstClr val="white"/>
                </a:solidFill>
                <a:latin typeface="Arial Narrow" panose="020B0606020202030204" pitchFamily="34" charset="0"/>
              </a:rPr>
              <a:t> DH et al.; European Heart Journal, Volume 39, Issue 44, 21 November 2018, Pages 3973–3979, https://doi.org/10.1093/eurheartj/ehy413</a:t>
            </a:r>
            <a:endParaRPr kumimoji="0" lang="en-US" sz="1000" b="0" i="0" u="none" strike="noStrike" kern="1200" cap="none" spc="0" normalizeH="0" baseline="0" noProof="0" dirty="0">
              <a:ln>
                <a:noFill/>
              </a:ln>
              <a:solidFill>
                <a:prstClr val="white"/>
              </a:solidFill>
              <a:effectLst/>
              <a:uLnTx/>
              <a:uFillTx/>
              <a:latin typeface="Arial Narrow" panose="020B0606020202030204" pitchFamily="34" charset="0"/>
            </a:endParaRPr>
          </a:p>
        </p:txBody>
      </p:sp>
      <p:pic>
        <p:nvPicPr>
          <p:cNvPr id="37" name="Picture 36">
            <a:extLst>
              <a:ext uri="{FF2B5EF4-FFF2-40B4-BE49-F238E27FC236}">
                <a16:creationId xmlns:a16="http://schemas.microsoft.com/office/drawing/2014/main" id="{01E99D82-4CE0-4E7D-AFA0-7A8BB83B1325}"/>
              </a:ext>
            </a:extLst>
          </p:cNvPr>
          <p:cNvPicPr>
            <a:picLocks noChangeAspect="1"/>
          </p:cNvPicPr>
          <p:nvPr/>
        </p:nvPicPr>
        <p:blipFill>
          <a:blip r:embed="rId5"/>
          <a:stretch>
            <a:fillRect/>
          </a:stretch>
        </p:blipFill>
        <p:spPr>
          <a:xfrm>
            <a:off x="1768642" y="1312881"/>
            <a:ext cx="6019506" cy="4779457"/>
          </a:xfrm>
          <a:prstGeom prst="rect">
            <a:avLst/>
          </a:prstGeom>
        </p:spPr>
      </p:pic>
      <p:pic>
        <p:nvPicPr>
          <p:cNvPr id="47" name="Picture 2" descr="Image result for hyperlink icon">
            <a:hlinkClick r:id="rId6" action="ppaction://hlinksldjump"/>
            <a:extLst>
              <a:ext uri="{FF2B5EF4-FFF2-40B4-BE49-F238E27FC236}">
                <a16:creationId xmlns:a16="http://schemas.microsoft.com/office/drawing/2014/main" id="{E154327C-13F3-4EF2-AB57-82E62CC7C20D}"/>
              </a:ext>
            </a:extLst>
          </p:cNvPr>
          <p:cNvPicPr>
            <a:picLocks noChangeAspect="1" noChangeArrowheads="1"/>
          </p:cNvPicPr>
          <p:nvPr/>
        </p:nvPicPr>
        <p:blipFill>
          <a:blip r:embed="rId7"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62560" y="5886058"/>
            <a:ext cx="274320" cy="274320"/>
          </a:xfrm>
          <a:prstGeom prst="rect">
            <a:avLst/>
          </a:prstGeom>
          <a:noFill/>
          <a:extLst>
            <a:ext uri="{909E8E84-426E-40DD-AFC4-6F175D3DCCD1}">
              <a14:hiddenFill xmlns:a14="http://schemas.microsoft.com/office/drawing/2010/main">
                <a:solidFill>
                  <a:srgbClr val="FFFFFF"/>
                </a:solidFill>
              </a14:hiddenFill>
            </a:ext>
          </a:extLst>
        </p:spPr>
      </p:pic>
      <p:sp>
        <p:nvSpPr>
          <p:cNvPr id="2" name="ZoneTexte 1"/>
          <p:cNvSpPr txBox="1"/>
          <p:nvPr/>
        </p:nvSpPr>
        <p:spPr>
          <a:xfrm>
            <a:off x="1653633" y="4877189"/>
            <a:ext cx="2383604" cy="459700"/>
          </a:xfrm>
          <a:prstGeom prst="roundRect">
            <a:avLst/>
          </a:prstGeom>
          <a:solidFill>
            <a:srgbClr val="002060"/>
          </a:solidFill>
          <a:effectLst>
            <a:outerShdw blurRad="50800" dist="38100" dir="2700000" algn="tl" rotWithShape="0">
              <a:prstClr val="black">
                <a:alpha val="40000"/>
              </a:prstClr>
            </a:outerShdw>
          </a:effectLst>
        </p:spPr>
        <p:txBody>
          <a:bodyPr wrap="square" rtlCol="0">
            <a:spAutoFit/>
          </a:bodyPr>
          <a:lstStyle/>
          <a:p>
            <a:pPr algn="ctr"/>
            <a:r>
              <a:rPr lang="fr-CA" sz="1050" dirty="0">
                <a:solidFill>
                  <a:schemeClr val="bg1"/>
                </a:solidFill>
                <a:latin typeface="Arial Narrow" panose="020B0606020202030204" pitchFamily="34" charset="0"/>
              </a:rPr>
              <a:t>Inclus dans l’analyse de l’intention de traiter </a:t>
            </a:r>
          </a:p>
          <a:p>
            <a:pPr algn="ctr"/>
            <a:r>
              <a:rPr lang="fr-CA" sz="1050" dirty="0">
                <a:solidFill>
                  <a:schemeClr val="bg1"/>
                </a:solidFill>
                <a:latin typeface="Arial Narrow" panose="020B0606020202030204" pitchFamily="34" charset="0"/>
              </a:rPr>
              <a:t>(n = 328)</a:t>
            </a:r>
            <a:endParaRPr lang="fr-FR" sz="1050" dirty="0">
              <a:solidFill>
                <a:schemeClr val="bg1"/>
              </a:solidFill>
              <a:latin typeface="Arial Narrow" panose="020B0606020202030204" pitchFamily="34" charset="0"/>
            </a:endParaRPr>
          </a:p>
        </p:txBody>
      </p:sp>
      <p:sp>
        <p:nvSpPr>
          <p:cNvPr id="3" name="ZoneTexte 2"/>
          <p:cNvSpPr txBox="1"/>
          <p:nvPr/>
        </p:nvSpPr>
        <p:spPr>
          <a:xfrm>
            <a:off x="1667072" y="5571866"/>
            <a:ext cx="2476797" cy="476726"/>
          </a:xfrm>
          <a:prstGeom prst="roundRect">
            <a:avLst/>
          </a:prstGeom>
          <a:solidFill>
            <a:srgbClr val="2E75B6"/>
          </a:solidFill>
          <a:effectLst>
            <a:outerShdw blurRad="50800" dist="38100" dir="2700000" algn="tl" rotWithShape="0">
              <a:prstClr val="black">
                <a:alpha val="40000"/>
              </a:prstClr>
            </a:outerShdw>
          </a:effectLst>
        </p:spPr>
        <p:txBody>
          <a:bodyPr wrap="square" rtlCol="0">
            <a:spAutoFit/>
          </a:bodyPr>
          <a:lstStyle/>
          <a:p>
            <a:pPr algn="ctr"/>
            <a:r>
              <a:rPr lang="fr-CA" sz="1100" b="1" dirty="0">
                <a:solidFill>
                  <a:schemeClr val="bg1"/>
                </a:solidFill>
                <a:latin typeface="Arial Narrow" panose="020B0606020202030204" pitchFamily="34" charset="0"/>
              </a:rPr>
              <a:t>7/328 (2,1 %) patients ont développé un hématome cliniquement significatif</a:t>
            </a:r>
            <a:endParaRPr lang="fr-FR" sz="1100" b="1" dirty="0">
              <a:solidFill>
                <a:schemeClr val="bg1"/>
              </a:solidFill>
              <a:latin typeface="Arial Narrow" panose="020B0606020202030204" pitchFamily="34" charset="0"/>
            </a:endParaRPr>
          </a:p>
        </p:txBody>
      </p:sp>
      <p:sp>
        <p:nvSpPr>
          <p:cNvPr id="6" name="ZoneTexte 5"/>
          <p:cNvSpPr txBox="1"/>
          <p:nvPr/>
        </p:nvSpPr>
        <p:spPr>
          <a:xfrm>
            <a:off x="4026963" y="1369617"/>
            <a:ext cx="1502863" cy="615553"/>
          </a:xfrm>
          <a:prstGeom prst="rect">
            <a:avLst/>
          </a:prstGeom>
          <a:solidFill>
            <a:srgbClr val="002060"/>
          </a:solidFill>
        </p:spPr>
        <p:txBody>
          <a:bodyPr wrap="square" rtlCol="0">
            <a:spAutoFit/>
          </a:bodyPr>
          <a:lstStyle/>
          <a:p>
            <a:pPr algn="ctr"/>
            <a:r>
              <a:rPr lang="fr-CA" sz="1200" b="1" dirty="0">
                <a:solidFill>
                  <a:schemeClr val="bg1"/>
                </a:solidFill>
                <a:latin typeface="Arial Narrow" panose="020B0606020202030204" pitchFamily="34" charset="0"/>
              </a:rPr>
              <a:t>BRUISE-CONTROL-2</a:t>
            </a:r>
            <a:endParaRPr lang="fr-CA" sz="1100" b="1" dirty="0">
              <a:solidFill>
                <a:schemeClr val="bg1"/>
              </a:solidFill>
              <a:latin typeface="Arial Narrow" panose="020B0606020202030204" pitchFamily="34" charset="0"/>
            </a:endParaRPr>
          </a:p>
          <a:p>
            <a:pPr algn="ctr"/>
            <a:r>
              <a:rPr lang="fr-CA" sz="1100" dirty="0">
                <a:solidFill>
                  <a:schemeClr val="bg1"/>
                </a:solidFill>
                <a:latin typeface="Arial Narrow" panose="020B0606020202030204" pitchFamily="34" charset="0"/>
              </a:rPr>
              <a:t>Randomisée </a:t>
            </a:r>
          </a:p>
          <a:p>
            <a:pPr algn="ctr"/>
            <a:r>
              <a:rPr lang="fr-CA" sz="1100" dirty="0">
                <a:solidFill>
                  <a:schemeClr val="bg1"/>
                </a:solidFill>
                <a:latin typeface="Arial Narrow" panose="020B0606020202030204" pitchFamily="34" charset="0"/>
              </a:rPr>
              <a:t>(n = 662)</a:t>
            </a:r>
            <a:endParaRPr lang="fr-FR" sz="1100" dirty="0">
              <a:solidFill>
                <a:schemeClr val="bg1"/>
              </a:solidFill>
              <a:latin typeface="Arial Narrow" panose="020B0606020202030204" pitchFamily="34" charset="0"/>
            </a:endParaRPr>
          </a:p>
        </p:txBody>
      </p:sp>
      <p:sp>
        <p:nvSpPr>
          <p:cNvPr id="17" name="ZoneTexte 1">
            <a:extLst>
              <a:ext uri="{FF2B5EF4-FFF2-40B4-BE49-F238E27FC236}">
                <a16:creationId xmlns:a16="http://schemas.microsoft.com/office/drawing/2014/main" id="{1C2D3601-EF36-4644-9FDC-2B3DD82CA646}"/>
              </a:ext>
            </a:extLst>
          </p:cNvPr>
          <p:cNvSpPr txBox="1"/>
          <p:nvPr/>
        </p:nvSpPr>
        <p:spPr>
          <a:xfrm>
            <a:off x="5489206" y="4867242"/>
            <a:ext cx="2383604" cy="459700"/>
          </a:xfrm>
          <a:prstGeom prst="roundRect">
            <a:avLst/>
          </a:prstGeom>
          <a:solidFill>
            <a:srgbClr val="002060"/>
          </a:solidFill>
          <a:effectLst>
            <a:outerShdw blurRad="50800" dist="38100" dir="2700000" algn="tl" rotWithShape="0">
              <a:prstClr val="black">
                <a:alpha val="40000"/>
              </a:prstClr>
            </a:outerShdw>
          </a:effectLst>
        </p:spPr>
        <p:txBody>
          <a:bodyPr wrap="square" rtlCol="0">
            <a:spAutoFit/>
          </a:bodyPr>
          <a:lstStyle/>
          <a:p>
            <a:pPr algn="ctr"/>
            <a:r>
              <a:rPr lang="fr-FR" sz="1050" dirty="0">
                <a:solidFill>
                  <a:schemeClr val="bg1"/>
                </a:solidFill>
                <a:latin typeface="Arial Narrow" panose="020B0606020202030204" pitchFamily="34" charset="0"/>
              </a:rPr>
              <a:t>Inclus dans l’analyse de l’intention de traiter</a:t>
            </a:r>
          </a:p>
          <a:p>
            <a:pPr algn="ctr"/>
            <a:r>
              <a:rPr lang="fr-FR" sz="1050" dirty="0">
                <a:solidFill>
                  <a:schemeClr val="bg1"/>
                </a:solidFill>
                <a:latin typeface="Arial Narrow" panose="020B0606020202030204" pitchFamily="34" charset="0"/>
              </a:rPr>
              <a:t>(n = 334)</a:t>
            </a:r>
          </a:p>
        </p:txBody>
      </p:sp>
      <p:sp>
        <p:nvSpPr>
          <p:cNvPr id="18" name="ZoneTexte 2">
            <a:extLst>
              <a:ext uri="{FF2B5EF4-FFF2-40B4-BE49-F238E27FC236}">
                <a16:creationId xmlns:a16="http://schemas.microsoft.com/office/drawing/2014/main" id="{5041B8A9-8EE6-460C-8D99-F6D7D64794E1}"/>
              </a:ext>
            </a:extLst>
          </p:cNvPr>
          <p:cNvSpPr txBox="1"/>
          <p:nvPr/>
        </p:nvSpPr>
        <p:spPr>
          <a:xfrm>
            <a:off x="5475631" y="5554841"/>
            <a:ext cx="2476797" cy="476726"/>
          </a:xfrm>
          <a:prstGeom prst="roundRect">
            <a:avLst/>
          </a:prstGeom>
          <a:solidFill>
            <a:srgbClr val="2E75B6"/>
          </a:solidFill>
          <a:effectLst>
            <a:outerShdw blurRad="50800" dist="38100" dir="2700000" algn="tl" rotWithShape="0">
              <a:prstClr val="black">
                <a:alpha val="40000"/>
              </a:prstClr>
            </a:outerShdw>
          </a:effectLst>
        </p:spPr>
        <p:txBody>
          <a:bodyPr wrap="square" rtlCol="0">
            <a:spAutoFit/>
          </a:bodyPr>
          <a:lstStyle/>
          <a:p>
            <a:pPr algn="ctr"/>
            <a:r>
              <a:rPr lang="fr-FR" sz="1100" b="1" dirty="0">
                <a:solidFill>
                  <a:schemeClr val="bg1"/>
                </a:solidFill>
                <a:latin typeface="Arial Narrow" panose="020B0606020202030204" pitchFamily="34" charset="0"/>
              </a:rPr>
              <a:t>7/334 (2,1 %) patients ont développé un hématome cliniquement significatif</a:t>
            </a:r>
          </a:p>
        </p:txBody>
      </p:sp>
      <p:pic>
        <p:nvPicPr>
          <p:cNvPr id="16" name="4E92DA43-5712-40E9-AFDC-2C1062C78C6F" descr="7646DFF2-B812-4635-AA57-5171E34E5A45@chrc">
            <a:extLst>
              <a:ext uri="{FF2B5EF4-FFF2-40B4-BE49-F238E27FC236}">
                <a16:creationId xmlns:a16="http://schemas.microsoft.com/office/drawing/2014/main" id="{90857C93-1F0D-4E3A-BF44-4DF3B0B86B5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346366" y="205884"/>
            <a:ext cx="1494821" cy="85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4708321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A841E32A-EB6F-47A2-AF6B-AF79BF1E89C5}"/>
              </a:ext>
            </a:extLst>
          </p:cNvPr>
          <p:cNvSpPr/>
          <p:nvPr/>
        </p:nvSpPr>
        <p:spPr>
          <a:xfrm>
            <a:off x="0" y="6211671"/>
            <a:ext cx="9144000" cy="646330"/>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46" name="Picture 45" descr="CHRC-logo_blue.png">
            <a:extLst>
              <a:ext uri="{FF2B5EF4-FFF2-40B4-BE49-F238E27FC236}">
                <a16:creationId xmlns:a16="http://schemas.microsoft.com/office/drawing/2014/main" id="{095A59FD-9F52-4C72-A6A6-4B5DFA8DC5CA}"/>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380250" y="5889891"/>
            <a:ext cx="716292" cy="712746"/>
          </a:xfrm>
          <a:prstGeom prst="rect">
            <a:avLst/>
          </a:prstGeom>
        </p:spPr>
      </p:pic>
      <p:sp>
        <p:nvSpPr>
          <p:cNvPr id="9" name="Rectangle 8">
            <a:extLst>
              <a:ext uri="{FF2B5EF4-FFF2-40B4-BE49-F238E27FC236}">
                <a16:creationId xmlns:a16="http://schemas.microsoft.com/office/drawing/2014/main" id="{8545FEA6-91B3-4CEA-BDDB-78E11F2A9A3F}"/>
              </a:ext>
            </a:extLst>
          </p:cNvPr>
          <p:cNvSpPr/>
          <p:nvPr/>
        </p:nvSpPr>
        <p:spPr>
          <a:xfrm>
            <a:off x="146654" y="30398"/>
            <a:ext cx="6544628" cy="1200329"/>
          </a:xfrm>
          <a:prstGeom prst="rect">
            <a:avLst/>
          </a:prstGeom>
          <a:noFill/>
        </p:spPr>
        <p:txBody>
          <a:bodyPr wrap="square">
            <a:spAutoFit/>
          </a:bodyPr>
          <a:lstStyle/>
          <a:p>
            <a:pPr lvl="0">
              <a:defRPr/>
            </a:pPr>
            <a:r>
              <a:rPr lang="fr-MC" b="1" dirty="0">
                <a:solidFill>
                  <a:srgbClr val="183059"/>
                </a:solidFill>
                <a:latin typeface="Arial Narrow" panose="020B0606020202030204" pitchFamily="34" charset="0"/>
                <a:cs typeface="Aharoni" panose="02010803020104030203" pitchFamily="2" charset="-79"/>
              </a:rPr>
              <a:t>Anticoagulants oraux directs administrés de façon continue vs interrompus au moment de la chirurgie d’implantation du dispositif, chez des patients présentant un risque modéré ou élevé d’événements </a:t>
            </a:r>
            <a:r>
              <a:rPr lang="fr-MC" b="1" dirty="0" err="1">
                <a:solidFill>
                  <a:srgbClr val="183059"/>
                </a:solidFill>
                <a:latin typeface="Arial Narrow" panose="020B0606020202030204" pitchFamily="34" charset="0"/>
                <a:cs typeface="Aharoni" panose="02010803020104030203" pitchFamily="2" charset="-79"/>
              </a:rPr>
              <a:t>thrombo-emboliques</a:t>
            </a:r>
            <a:r>
              <a:rPr lang="fr-MC" b="1" dirty="0">
                <a:solidFill>
                  <a:srgbClr val="183059"/>
                </a:solidFill>
                <a:latin typeface="Arial Narrow" panose="020B0606020202030204" pitchFamily="34" charset="0"/>
                <a:cs typeface="Aharoni" panose="02010803020104030203" pitchFamily="2" charset="-79"/>
              </a:rPr>
              <a:t> artériels (BRUISE CONTROL-2)</a:t>
            </a:r>
            <a:endParaRPr kumimoji="0" lang="fr-MC" b="1" i="0" u="none" strike="noStrike" kern="1200" cap="none" spc="0" normalizeH="0" baseline="0" dirty="0">
              <a:ln>
                <a:noFill/>
              </a:ln>
              <a:solidFill>
                <a:srgbClr val="183059"/>
              </a:solidFill>
              <a:effectLst/>
              <a:uLnTx/>
              <a:uFillTx/>
              <a:latin typeface="Arial Narrow" panose="020B0606020202030204" pitchFamily="34" charset="0"/>
              <a:cs typeface="Aharoni" panose="02010803020104030203" pitchFamily="2" charset="-79"/>
            </a:endParaRPr>
          </a:p>
        </p:txBody>
      </p:sp>
      <p:cxnSp>
        <p:nvCxnSpPr>
          <p:cNvPr id="60" name="Straight Connector 59">
            <a:extLst>
              <a:ext uri="{FF2B5EF4-FFF2-40B4-BE49-F238E27FC236}">
                <a16:creationId xmlns:a16="http://schemas.microsoft.com/office/drawing/2014/main" id="{0B876694-5D0E-454B-99EC-F54BD64A40AA}"/>
              </a:ext>
            </a:extLst>
          </p:cNvPr>
          <p:cNvCxnSpPr/>
          <p:nvPr/>
        </p:nvCxnSpPr>
        <p:spPr>
          <a:xfrm flipV="1">
            <a:off x="0" y="1230727"/>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A2748C94-CC1A-4AF8-99E9-9C4DD0E14DB1}"/>
              </a:ext>
            </a:extLst>
          </p:cNvPr>
          <p:cNvSpPr txBox="1"/>
          <p:nvPr/>
        </p:nvSpPr>
        <p:spPr>
          <a:xfrm>
            <a:off x="47458" y="6350561"/>
            <a:ext cx="7792362" cy="246221"/>
          </a:xfrm>
          <a:prstGeom prst="rect">
            <a:avLst/>
          </a:prstGeom>
          <a:noFill/>
        </p:spPr>
        <p:txBody>
          <a:bodyPr wrap="square" rtlCol="0">
            <a:spAutoFit/>
          </a:bodyPr>
          <a:lstStyle/>
          <a:p>
            <a:pPr lvl="0"/>
            <a:r>
              <a:rPr lang="en-US" sz="1000" dirty="0" err="1">
                <a:solidFill>
                  <a:prstClr val="white"/>
                </a:solidFill>
                <a:latin typeface="Arial Narrow" panose="020B0606020202030204" pitchFamily="34" charset="0"/>
              </a:rPr>
              <a:t>Birnie</a:t>
            </a:r>
            <a:r>
              <a:rPr lang="en-US" sz="1000" dirty="0">
                <a:solidFill>
                  <a:prstClr val="white"/>
                </a:solidFill>
                <a:latin typeface="Arial Narrow" panose="020B0606020202030204" pitchFamily="34" charset="0"/>
              </a:rPr>
              <a:t> DH et al.; European Heart Journal, Volume 39, Issue 44, 21 November 2018, Pages 3973–3979, https://doi.org/10.1093/eurheartj/ehy413</a:t>
            </a:r>
            <a:endParaRPr kumimoji="0" lang="en-US" sz="1000" b="0" i="0" u="none" strike="noStrike" kern="1200" cap="none" spc="0" normalizeH="0" baseline="0" noProof="0" dirty="0">
              <a:ln>
                <a:noFill/>
              </a:ln>
              <a:solidFill>
                <a:prstClr val="white"/>
              </a:solidFill>
              <a:effectLst/>
              <a:uLnTx/>
              <a:uFillTx/>
              <a:latin typeface="Arial Narrow" panose="020B0606020202030204" pitchFamily="34" charset="0"/>
            </a:endParaRPr>
          </a:p>
        </p:txBody>
      </p:sp>
      <p:pic>
        <p:nvPicPr>
          <p:cNvPr id="37" name="Picture 36">
            <a:extLst>
              <a:ext uri="{FF2B5EF4-FFF2-40B4-BE49-F238E27FC236}">
                <a16:creationId xmlns:a16="http://schemas.microsoft.com/office/drawing/2014/main" id="{01E99D82-4CE0-4E7D-AFA0-7A8BB83B1325}"/>
              </a:ext>
            </a:extLst>
          </p:cNvPr>
          <p:cNvPicPr>
            <a:picLocks noChangeAspect="1"/>
          </p:cNvPicPr>
          <p:nvPr/>
        </p:nvPicPr>
        <p:blipFill>
          <a:blip r:embed="rId5"/>
          <a:stretch>
            <a:fillRect/>
          </a:stretch>
        </p:blipFill>
        <p:spPr>
          <a:xfrm>
            <a:off x="1768642" y="1312881"/>
            <a:ext cx="6019506" cy="4779457"/>
          </a:xfrm>
          <a:prstGeom prst="rect">
            <a:avLst/>
          </a:prstGeom>
        </p:spPr>
      </p:pic>
      <p:sp>
        <p:nvSpPr>
          <p:cNvPr id="38" name="Rectangle 37">
            <a:extLst>
              <a:ext uri="{FF2B5EF4-FFF2-40B4-BE49-F238E27FC236}">
                <a16:creationId xmlns:a16="http://schemas.microsoft.com/office/drawing/2014/main" id="{94225428-3D51-4B75-BECA-9BC9F8085C5E}"/>
              </a:ext>
            </a:extLst>
          </p:cNvPr>
          <p:cNvSpPr/>
          <p:nvPr/>
        </p:nvSpPr>
        <p:spPr>
          <a:xfrm>
            <a:off x="-31872" y="2118803"/>
            <a:ext cx="9150448" cy="2648287"/>
          </a:xfrm>
          <a:prstGeom prst="rect">
            <a:avLst/>
          </a:prstGeom>
          <a:solidFill>
            <a:srgbClr val="18305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CA" sz="2400" b="1" dirty="0">
                <a:latin typeface="Arial Narrow" panose="020B0606020202030204" pitchFamily="34" charset="0"/>
              </a:rPr>
              <a:t>Résumé en </a:t>
            </a:r>
            <a:r>
              <a:rPr lang="en-CA" sz="2400" b="1" dirty="0" err="1">
                <a:latin typeface="Arial Narrow" panose="020B0606020202030204" pitchFamily="34" charset="0"/>
              </a:rPr>
              <a:t>une</a:t>
            </a:r>
            <a:r>
              <a:rPr lang="en-CA" sz="2400" b="1" dirty="0">
                <a:latin typeface="Arial Narrow" panose="020B0606020202030204" pitchFamily="34" charset="0"/>
              </a:rPr>
              <a:t> phrase :</a:t>
            </a:r>
          </a:p>
          <a:p>
            <a:pPr algn="ctr"/>
            <a:endParaRPr lang="en-CA" sz="2000" b="1" dirty="0">
              <a:latin typeface="Arial Narrow" panose="020B0606020202030204" pitchFamily="34" charset="0"/>
            </a:endParaRPr>
          </a:p>
          <a:p>
            <a:pPr algn="ctr"/>
            <a:r>
              <a:rPr lang="fr-MC" sz="2000" b="1" dirty="0">
                <a:latin typeface="Arial Narrow" panose="020B0606020202030204" pitchFamily="34" charset="0"/>
              </a:rPr>
              <a:t>Cette étude clinique importante a révélé que l’implantation chirurgicale d’un stimulateur cardiaque et d’un défibrillateur en continuant ou en interrompant le traitement par un AOD est associée à un faible risque d’hématome important sous la plaie. Ces résultats suggèrent que selon le scénario clinique, les deux stratégies de prise en charge (continuation de l’AOD ou interruption de l’AOD) peuvent être raisonnable. </a:t>
            </a:r>
            <a:endParaRPr lang="fr-MC" sz="2400" b="1" dirty="0">
              <a:latin typeface="Arial Narrow" panose="020B0606020202030204" pitchFamily="34" charset="0"/>
            </a:endParaRPr>
          </a:p>
        </p:txBody>
      </p:sp>
      <p:pic>
        <p:nvPicPr>
          <p:cNvPr id="47" name="Picture 2" descr="Image result for hyperlink icon">
            <a:hlinkClick r:id="rId6" action="ppaction://hlinksldjump"/>
            <a:extLst>
              <a:ext uri="{FF2B5EF4-FFF2-40B4-BE49-F238E27FC236}">
                <a16:creationId xmlns:a16="http://schemas.microsoft.com/office/drawing/2014/main" id="{E154327C-13F3-4EF2-AB57-82E62CC7C20D}"/>
              </a:ext>
            </a:extLst>
          </p:cNvPr>
          <p:cNvPicPr>
            <a:picLocks noChangeAspect="1" noChangeArrowheads="1"/>
          </p:cNvPicPr>
          <p:nvPr/>
        </p:nvPicPr>
        <p:blipFill>
          <a:blip r:embed="rId7"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62560" y="5886058"/>
            <a:ext cx="274320" cy="274320"/>
          </a:xfrm>
          <a:prstGeom prst="rect">
            <a:avLst/>
          </a:prstGeom>
          <a:noFill/>
          <a:extLst>
            <a:ext uri="{909E8E84-426E-40DD-AFC4-6F175D3DCCD1}">
              <a14:hiddenFill xmlns:a14="http://schemas.microsoft.com/office/drawing/2010/main">
                <a:solidFill>
                  <a:srgbClr val="FFFFFF"/>
                </a:solidFill>
              </a14:hiddenFill>
            </a:ext>
          </a:extLst>
        </p:spPr>
      </p:pic>
      <p:sp>
        <p:nvSpPr>
          <p:cNvPr id="2" name="ZoneTexte 1"/>
          <p:cNvSpPr txBox="1"/>
          <p:nvPr/>
        </p:nvSpPr>
        <p:spPr>
          <a:xfrm>
            <a:off x="1653633" y="4877189"/>
            <a:ext cx="2383604" cy="459700"/>
          </a:xfrm>
          <a:prstGeom prst="roundRect">
            <a:avLst/>
          </a:prstGeom>
          <a:solidFill>
            <a:srgbClr val="002060"/>
          </a:solidFill>
          <a:effectLst>
            <a:outerShdw blurRad="50800" dist="38100" dir="2700000" algn="tl" rotWithShape="0">
              <a:prstClr val="black">
                <a:alpha val="40000"/>
              </a:prstClr>
            </a:outerShdw>
          </a:effectLst>
        </p:spPr>
        <p:txBody>
          <a:bodyPr wrap="square" rtlCol="0">
            <a:spAutoFit/>
          </a:bodyPr>
          <a:lstStyle/>
          <a:p>
            <a:pPr algn="ctr"/>
            <a:r>
              <a:rPr lang="fr-CA" sz="1050" dirty="0">
                <a:solidFill>
                  <a:schemeClr val="bg1"/>
                </a:solidFill>
                <a:latin typeface="Arial Narrow" panose="020B0606020202030204" pitchFamily="34" charset="0"/>
              </a:rPr>
              <a:t>Inclus dans l’analyse de l’intention de traiter </a:t>
            </a:r>
          </a:p>
          <a:p>
            <a:pPr algn="ctr"/>
            <a:r>
              <a:rPr lang="fr-CA" sz="1050" dirty="0">
                <a:solidFill>
                  <a:schemeClr val="bg1"/>
                </a:solidFill>
                <a:latin typeface="Arial Narrow" panose="020B0606020202030204" pitchFamily="34" charset="0"/>
              </a:rPr>
              <a:t>(n = 328)</a:t>
            </a:r>
            <a:endParaRPr lang="fr-FR" sz="1050" dirty="0">
              <a:solidFill>
                <a:schemeClr val="bg1"/>
              </a:solidFill>
              <a:latin typeface="Arial Narrow" panose="020B0606020202030204" pitchFamily="34" charset="0"/>
            </a:endParaRPr>
          </a:p>
        </p:txBody>
      </p:sp>
      <p:sp>
        <p:nvSpPr>
          <p:cNvPr id="3" name="ZoneTexte 2"/>
          <p:cNvSpPr txBox="1"/>
          <p:nvPr/>
        </p:nvSpPr>
        <p:spPr>
          <a:xfrm>
            <a:off x="1667072" y="5571866"/>
            <a:ext cx="2476797" cy="476726"/>
          </a:xfrm>
          <a:prstGeom prst="roundRect">
            <a:avLst/>
          </a:prstGeom>
          <a:solidFill>
            <a:srgbClr val="2E75B6"/>
          </a:solidFill>
          <a:effectLst>
            <a:outerShdw blurRad="50800" dist="38100" dir="2700000" algn="tl" rotWithShape="0">
              <a:prstClr val="black">
                <a:alpha val="40000"/>
              </a:prstClr>
            </a:outerShdw>
          </a:effectLst>
        </p:spPr>
        <p:txBody>
          <a:bodyPr wrap="square" rtlCol="0">
            <a:spAutoFit/>
          </a:bodyPr>
          <a:lstStyle/>
          <a:p>
            <a:pPr algn="ctr"/>
            <a:r>
              <a:rPr lang="fr-CA" sz="1100" b="1" dirty="0">
                <a:solidFill>
                  <a:schemeClr val="bg1"/>
                </a:solidFill>
                <a:latin typeface="Arial Narrow" panose="020B0606020202030204" pitchFamily="34" charset="0"/>
              </a:rPr>
              <a:t>7/328 (2,1 %) patients ont développé un hématome cliniquement significatif</a:t>
            </a:r>
            <a:endParaRPr lang="fr-FR" sz="1100" b="1" dirty="0">
              <a:solidFill>
                <a:schemeClr val="bg1"/>
              </a:solidFill>
              <a:latin typeface="Arial Narrow" panose="020B0606020202030204" pitchFamily="34" charset="0"/>
            </a:endParaRPr>
          </a:p>
        </p:txBody>
      </p:sp>
      <p:sp>
        <p:nvSpPr>
          <p:cNvPr id="6" name="ZoneTexte 5"/>
          <p:cNvSpPr txBox="1"/>
          <p:nvPr/>
        </p:nvSpPr>
        <p:spPr>
          <a:xfrm>
            <a:off x="4026963" y="1369617"/>
            <a:ext cx="1502863" cy="615553"/>
          </a:xfrm>
          <a:prstGeom prst="rect">
            <a:avLst/>
          </a:prstGeom>
          <a:solidFill>
            <a:srgbClr val="002060"/>
          </a:solidFill>
        </p:spPr>
        <p:txBody>
          <a:bodyPr wrap="square" rtlCol="0">
            <a:spAutoFit/>
          </a:bodyPr>
          <a:lstStyle/>
          <a:p>
            <a:pPr algn="ctr"/>
            <a:r>
              <a:rPr lang="fr-CA" sz="1200" b="1" dirty="0">
                <a:solidFill>
                  <a:schemeClr val="bg1"/>
                </a:solidFill>
                <a:latin typeface="Arial Narrow" panose="020B0606020202030204" pitchFamily="34" charset="0"/>
              </a:rPr>
              <a:t>BRUISE-CONTROL-2</a:t>
            </a:r>
            <a:endParaRPr lang="fr-CA" sz="1100" b="1" dirty="0">
              <a:solidFill>
                <a:schemeClr val="bg1"/>
              </a:solidFill>
              <a:latin typeface="Arial Narrow" panose="020B0606020202030204" pitchFamily="34" charset="0"/>
            </a:endParaRPr>
          </a:p>
          <a:p>
            <a:pPr algn="ctr"/>
            <a:r>
              <a:rPr lang="fr-CA" sz="1100" dirty="0">
                <a:solidFill>
                  <a:schemeClr val="bg1"/>
                </a:solidFill>
                <a:latin typeface="Arial Narrow" panose="020B0606020202030204" pitchFamily="34" charset="0"/>
              </a:rPr>
              <a:t>Randomisée </a:t>
            </a:r>
          </a:p>
          <a:p>
            <a:pPr algn="ctr"/>
            <a:r>
              <a:rPr lang="fr-CA" sz="1100" dirty="0">
                <a:solidFill>
                  <a:schemeClr val="bg1"/>
                </a:solidFill>
                <a:latin typeface="Arial Narrow" panose="020B0606020202030204" pitchFamily="34" charset="0"/>
              </a:rPr>
              <a:t>(n = 662)</a:t>
            </a:r>
            <a:endParaRPr lang="fr-FR" sz="1100" dirty="0">
              <a:solidFill>
                <a:schemeClr val="bg1"/>
              </a:solidFill>
              <a:latin typeface="Arial Narrow" panose="020B0606020202030204" pitchFamily="34" charset="0"/>
            </a:endParaRPr>
          </a:p>
        </p:txBody>
      </p:sp>
      <p:sp>
        <p:nvSpPr>
          <p:cNvPr id="17" name="ZoneTexte 1">
            <a:extLst>
              <a:ext uri="{FF2B5EF4-FFF2-40B4-BE49-F238E27FC236}">
                <a16:creationId xmlns:a16="http://schemas.microsoft.com/office/drawing/2014/main" id="{1C2D3601-EF36-4644-9FDC-2B3DD82CA646}"/>
              </a:ext>
            </a:extLst>
          </p:cNvPr>
          <p:cNvSpPr txBox="1"/>
          <p:nvPr/>
        </p:nvSpPr>
        <p:spPr>
          <a:xfrm>
            <a:off x="5489206" y="4867242"/>
            <a:ext cx="2383604" cy="459700"/>
          </a:xfrm>
          <a:prstGeom prst="roundRect">
            <a:avLst/>
          </a:prstGeom>
          <a:solidFill>
            <a:srgbClr val="002060"/>
          </a:solidFill>
          <a:effectLst>
            <a:outerShdw blurRad="50800" dist="38100" dir="2700000" algn="tl" rotWithShape="0">
              <a:prstClr val="black">
                <a:alpha val="40000"/>
              </a:prstClr>
            </a:outerShdw>
          </a:effectLst>
        </p:spPr>
        <p:txBody>
          <a:bodyPr wrap="square" rtlCol="0">
            <a:spAutoFit/>
          </a:bodyPr>
          <a:lstStyle/>
          <a:p>
            <a:pPr algn="ctr"/>
            <a:r>
              <a:rPr lang="fr-FR" sz="1050" dirty="0">
                <a:solidFill>
                  <a:schemeClr val="bg1"/>
                </a:solidFill>
                <a:latin typeface="Arial Narrow" panose="020B0606020202030204" pitchFamily="34" charset="0"/>
              </a:rPr>
              <a:t>Inclus dans l’analyse de l’intention de traiter</a:t>
            </a:r>
          </a:p>
          <a:p>
            <a:pPr algn="ctr"/>
            <a:r>
              <a:rPr lang="fr-FR" sz="1050" dirty="0">
                <a:solidFill>
                  <a:schemeClr val="bg1"/>
                </a:solidFill>
                <a:latin typeface="Arial Narrow" panose="020B0606020202030204" pitchFamily="34" charset="0"/>
              </a:rPr>
              <a:t>(n = 334)</a:t>
            </a:r>
          </a:p>
        </p:txBody>
      </p:sp>
      <p:sp>
        <p:nvSpPr>
          <p:cNvPr id="18" name="ZoneTexte 2">
            <a:extLst>
              <a:ext uri="{FF2B5EF4-FFF2-40B4-BE49-F238E27FC236}">
                <a16:creationId xmlns:a16="http://schemas.microsoft.com/office/drawing/2014/main" id="{5041B8A9-8EE6-460C-8D99-F6D7D64794E1}"/>
              </a:ext>
            </a:extLst>
          </p:cNvPr>
          <p:cNvSpPr txBox="1"/>
          <p:nvPr/>
        </p:nvSpPr>
        <p:spPr>
          <a:xfrm>
            <a:off x="5475631" y="5554841"/>
            <a:ext cx="2476797" cy="476726"/>
          </a:xfrm>
          <a:prstGeom prst="roundRect">
            <a:avLst/>
          </a:prstGeom>
          <a:solidFill>
            <a:srgbClr val="2E75B6"/>
          </a:solidFill>
          <a:effectLst>
            <a:outerShdw blurRad="50800" dist="38100" dir="2700000" algn="tl" rotWithShape="0">
              <a:prstClr val="black">
                <a:alpha val="40000"/>
              </a:prstClr>
            </a:outerShdw>
          </a:effectLst>
        </p:spPr>
        <p:txBody>
          <a:bodyPr wrap="square" rtlCol="0">
            <a:spAutoFit/>
          </a:bodyPr>
          <a:lstStyle/>
          <a:p>
            <a:pPr algn="ctr"/>
            <a:r>
              <a:rPr lang="fr-FR" sz="1100" b="1" dirty="0">
                <a:solidFill>
                  <a:schemeClr val="bg1"/>
                </a:solidFill>
                <a:latin typeface="Arial Narrow" panose="020B0606020202030204" pitchFamily="34" charset="0"/>
              </a:rPr>
              <a:t>7/334 (2,1 %) patients ont développé un hématome cliniquement significatif</a:t>
            </a:r>
          </a:p>
        </p:txBody>
      </p:sp>
      <p:pic>
        <p:nvPicPr>
          <p:cNvPr id="16" name="4E92DA43-5712-40E9-AFDC-2C1062C78C6F" descr="7646DFF2-B812-4635-AA57-5171E34E5A45@chrc">
            <a:extLst>
              <a:ext uri="{FF2B5EF4-FFF2-40B4-BE49-F238E27FC236}">
                <a16:creationId xmlns:a16="http://schemas.microsoft.com/office/drawing/2014/main" id="{90857C93-1F0D-4E3A-BF44-4DF3B0B86B5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346366" y="205884"/>
            <a:ext cx="1494821" cy="85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92599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A841E32A-EB6F-47A2-AF6B-AF79BF1E89C5}"/>
              </a:ext>
            </a:extLst>
          </p:cNvPr>
          <p:cNvSpPr/>
          <p:nvPr/>
        </p:nvSpPr>
        <p:spPr>
          <a:xfrm>
            <a:off x="0" y="6211671"/>
            <a:ext cx="9144000" cy="646330"/>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46" name="Picture 45" descr="CHRC-logo_blue.png">
            <a:extLst>
              <a:ext uri="{FF2B5EF4-FFF2-40B4-BE49-F238E27FC236}">
                <a16:creationId xmlns:a16="http://schemas.microsoft.com/office/drawing/2014/main" id="{095A59FD-9F52-4C72-A6A6-4B5DFA8DC5CA}"/>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380250" y="5889891"/>
            <a:ext cx="716292" cy="712746"/>
          </a:xfrm>
          <a:prstGeom prst="rect">
            <a:avLst/>
          </a:prstGeom>
        </p:spPr>
      </p:pic>
      <p:sp>
        <p:nvSpPr>
          <p:cNvPr id="9" name="Rectangle 8">
            <a:extLst>
              <a:ext uri="{FF2B5EF4-FFF2-40B4-BE49-F238E27FC236}">
                <a16:creationId xmlns:a16="http://schemas.microsoft.com/office/drawing/2014/main" id="{8545FEA6-91B3-4CEA-BDDB-78E11F2A9A3F}"/>
              </a:ext>
            </a:extLst>
          </p:cNvPr>
          <p:cNvSpPr/>
          <p:nvPr/>
        </p:nvSpPr>
        <p:spPr>
          <a:xfrm>
            <a:off x="146654" y="42700"/>
            <a:ext cx="6544628" cy="1077218"/>
          </a:xfrm>
          <a:prstGeom prst="rect">
            <a:avLst/>
          </a:prstGeom>
          <a:noFill/>
        </p:spPr>
        <p:txBody>
          <a:bodyPr wrap="square">
            <a:spAutoFit/>
          </a:bodyPr>
          <a:lstStyle/>
          <a:p>
            <a:pPr lvl="0">
              <a:defRPr/>
            </a:pPr>
            <a:r>
              <a:rPr lang="fr-MC" sz="3200" b="1" dirty="0">
                <a:solidFill>
                  <a:srgbClr val="183059"/>
                </a:solidFill>
                <a:latin typeface="Arial Narrow" panose="020B0606020202030204" pitchFamily="34" charset="0"/>
                <a:cs typeface="Aharoni" panose="02010803020104030203" pitchFamily="2" charset="-79"/>
              </a:rPr>
              <a:t>Risques hémorragiques pour les interventions invasives / chirurgicales</a:t>
            </a:r>
          </a:p>
        </p:txBody>
      </p:sp>
      <p:sp>
        <p:nvSpPr>
          <p:cNvPr id="462" name="TextBox 461">
            <a:extLst>
              <a:ext uri="{FF2B5EF4-FFF2-40B4-BE49-F238E27FC236}">
                <a16:creationId xmlns:a16="http://schemas.microsoft.com/office/drawing/2014/main" id="{06199D53-D677-4CF8-9E7F-83097EFEC7A1}"/>
              </a:ext>
            </a:extLst>
          </p:cNvPr>
          <p:cNvSpPr txBox="1"/>
          <p:nvPr/>
        </p:nvSpPr>
        <p:spPr>
          <a:xfrm>
            <a:off x="47458" y="6259939"/>
            <a:ext cx="8988258" cy="507831"/>
          </a:xfrm>
          <a:prstGeom prst="rect">
            <a:avLst/>
          </a:prstGeom>
          <a:noFill/>
        </p:spPr>
        <p:txBody>
          <a:bodyPr wrap="square" rtlCol="0">
            <a:spAutoFit/>
          </a:bodyPr>
          <a:lstStyle/>
          <a:p>
            <a:pPr lvl="0" defTabSz="914400"/>
            <a:r>
              <a:rPr lang="en-CA" sz="900" dirty="0">
                <a:solidFill>
                  <a:prstClr val="white"/>
                </a:solidFill>
                <a:latin typeface="Arial Narrow" panose="020B0606020202030204" pitchFamily="34" charset="0"/>
              </a:rPr>
              <a:t>CCS AF Guidelines. Can J </a:t>
            </a:r>
            <a:r>
              <a:rPr lang="en-CA" sz="900" dirty="0" err="1">
                <a:solidFill>
                  <a:prstClr val="white"/>
                </a:solidFill>
                <a:latin typeface="Arial Narrow" panose="020B0606020202030204" pitchFamily="34" charset="0"/>
              </a:rPr>
              <a:t>Cardiol</a:t>
            </a:r>
            <a:r>
              <a:rPr lang="en-CA" sz="900" dirty="0">
                <a:solidFill>
                  <a:prstClr val="white"/>
                </a:solidFill>
                <a:latin typeface="Arial Narrow" panose="020B0606020202030204" pitchFamily="34" charset="0"/>
              </a:rPr>
              <a:t>. 2016; 32: 1170-1185</a:t>
            </a:r>
          </a:p>
          <a:p>
            <a:pPr lvl="0" defTabSz="914400"/>
            <a:r>
              <a:rPr lang="en-CA" sz="900" dirty="0">
                <a:solidFill>
                  <a:prstClr val="white"/>
                </a:solidFill>
                <a:latin typeface="Arial Narrow" panose="020B0606020202030204" pitchFamily="34" charset="0"/>
              </a:rPr>
              <a:t>Thrombosis Canada Clinical Guide. Warfarin: Peri-Operative Management. www.thrombosiscanada.ca</a:t>
            </a:r>
          </a:p>
          <a:p>
            <a:pPr lvl="0" defTabSz="914400"/>
            <a:r>
              <a:rPr lang="en-CA" sz="900" dirty="0">
                <a:solidFill>
                  <a:prstClr val="white"/>
                </a:solidFill>
                <a:latin typeface="Arial Narrow" panose="020B0606020202030204" pitchFamily="34" charset="0"/>
              </a:rPr>
              <a:t>BRUISE-CONTROL 2 – Presented at the AHA Scientific Sessions, Anaheim CA -  Nov 2017</a:t>
            </a:r>
          </a:p>
        </p:txBody>
      </p:sp>
      <p:cxnSp>
        <p:nvCxnSpPr>
          <p:cNvPr id="60" name="Straight Connector 59">
            <a:extLst>
              <a:ext uri="{FF2B5EF4-FFF2-40B4-BE49-F238E27FC236}">
                <a16:creationId xmlns:a16="http://schemas.microsoft.com/office/drawing/2014/main" id="{0B876694-5D0E-454B-99EC-F54BD64A40AA}"/>
              </a:ext>
            </a:extLst>
          </p:cNvPr>
          <p:cNvCxnSpPr/>
          <p:nvPr/>
        </p:nvCxnSpPr>
        <p:spPr>
          <a:xfrm flipV="1">
            <a:off x="-6448" y="1170986"/>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pic>
        <p:nvPicPr>
          <p:cNvPr id="15" name="Picture 2" descr="Image result for hyperlink icon">
            <a:hlinkClick r:id="rId5" action="ppaction://hlinksldjump"/>
            <a:extLst>
              <a:ext uri="{FF2B5EF4-FFF2-40B4-BE49-F238E27FC236}">
                <a16:creationId xmlns:a16="http://schemas.microsoft.com/office/drawing/2014/main" id="{DC1729FC-0BAE-40D3-A5D1-6B8C406C6ABD}"/>
              </a:ext>
            </a:extLst>
          </p:cNvPr>
          <p:cNvPicPr>
            <a:picLocks noChangeAspect="1" noChangeArrowheads="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62560" y="5886058"/>
            <a:ext cx="274320" cy="27432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6246A8B2-AEE4-4265-A8FE-5A4CDF16E818}"/>
              </a:ext>
            </a:extLst>
          </p:cNvPr>
          <p:cNvPicPr>
            <a:picLocks noChangeAspect="1"/>
          </p:cNvPicPr>
          <p:nvPr/>
        </p:nvPicPr>
        <p:blipFill>
          <a:blip r:embed="rId7"/>
          <a:stretch>
            <a:fillRect/>
          </a:stretch>
        </p:blipFill>
        <p:spPr>
          <a:xfrm>
            <a:off x="1047411" y="1403514"/>
            <a:ext cx="7049178" cy="4642718"/>
          </a:xfrm>
          <a:prstGeom prst="rect">
            <a:avLst/>
          </a:prstGeom>
          <a:ln>
            <a:noFill/>
          </a:ln>
          <a:effectLst>
            <a:outerShdw blurRad="292100" dist="139700" dir="2700000" algn="tl" rotWithShape="0">
              <a:srgbClr val="333333">
                <a:alpha val="65000"/>
              </a:srgbClr>
            </a:outerShdw>
          </a:effectLst>
        </p:spPr>
      </p:pic>
      <p:pic>
        <p:nvPicPr>
          <p:cNvPr id="10" name="4E92DA43-5712-40E9-AFDC-2C1062C78C6F" descr="7646DFF2-B812-4635-AA57-5171E34E5A45@chrc">
            <a:extLst>
              <a:ext uri="{FF2B5EF4-FFF2-40B4-BE49-F238E27FC236}">
                <a16:creationId xmlns:a16="http://schemas.microsoft.com/office/drawing/2014/main" id="{EEE949CE-8C9A-4188-AEDF-9175D9739FD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346366" y="160164"/>
            <a:ext cx="1494821" cy="85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567226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E92A3152-967D-4FF9-BC35-DD3F26C4AAE9}"/>
              </a:ext>
            </a:extLst>
          </p:cNvPr>
          <p:cNvSpPr txBox="1"/>
          <p:nvPr/>
        </p:nvSpPr>
        <p:spPr>
          <a:xfrm>
            <a:off x="0" y="1151083"/>
            <a:ext cx="9144000" cy="5212080"/>
          </a:xfrm>
          <a:prstGeom prst="rect">
            <a:avLst/>
          </a:prstGeom>
          <a:solidFill>
            <a:srgbClr val="19325C"/>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4" name="Rectangle 3">
            <a:extLst>
              <a:ext uri="{FF2B5EF4-FFF2-40B4-BE49-F238E27FC236}">
                <a16:creationId xmlns:a16="http://schemas.microsoft.com/office/drawing/2014/main" id="{9B878E3E-03CE-44DE-91BF-54E76C1C3319}"/>
              </a:ext>
            </a:extLst>
          </p:cNvPr>
          <p:cNvSpPr/>
          <p:nvPr/>
        </p:nvSpPr>
        <p:spPr>
          <a:xfrm>
            <a:off x="0" y="6359866"/>
            <a:ext cx="9144000" cy="496736"/>
          </a:xfrm>
          <a:prstGeom prst="rect">
            <a:avLst/>
          </a:prstGeom>
          <a:solidFill>
            <a:srgbClr val="30C1D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cxnSp>
        <p:nvCxnSpPr>
          <p:cNvPr id="7" name="Straight Connector 6">
            <a:extLst>
              <a:ext uri="{FF2B5EF4-FFF2-40B4-BE49-F238E27FC236}">
                <a16:creationId xmlns:a16="http://schemas.microsoft.com/office/drawing/2014/main" id="{4F0F2E5D-FE70-4771-AEC9-15CFDDC61F37}"/>
              </a:ext>
            </a:extLst>
          </p:cNvPr>
          <p:cNvCxnSpPr/>
          <p:nvPr/>
        </p:nvCxnSpPr>
        <p:spPr>
          <a:xfrm flipV="1">
            <a:off x="0" y="1149657"/>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B68A608-2AD4-4118-9576-9334CD35F3ED}"/>
              </a:ext>
            </a:extLst>
          </p:cNvPr>
          <p:cNvCxnSpPr/>
          <p:nvPr/>
        </p:nvCxnSpPr>
        <p:spPr>
          <a:xfrm flipV="1">
            <a:off x="0" y="6358439"/>
            <a:ext cx="9144000" cy="0"/>
          </a:xfrm>
          <a:prstGeom prst="line">
            <a:avLst/>
          </a:prstGeom>
          <a:ln w="19050">
            <a:solidFill>
              <a:schemeClr val="bg1"/>
            </a:solidFill>
          </a:ln>
          <a:effectLst/>
        </p:spPr>
        <p:style>
          <a:lnRef idx="1">
            <a:schemeClr val="accent1"/>
          </a:lnRef>
          <a:fillRef idx="0">
            <a:schemeClr val="accent1"/>
          </a:fillRef>
          <a:effectRef idx="0">
            <a:schemeClr val="accent1"/>
          </a:effectRef>
          <a:fontRef idx="minor">
            <a:schemeClr val="tx1"/>
          </a:fontRef>
        </p:style>
      </p:cxnSp>
      <p:pic>
        <p:nvPicPr>
          <p:cNvPr id="5" name="Picture 4" descr="CHRC-logo_light-blue.png">
            <a:extLst>
              <a:ext uri="{FF2B5EF4-FFF2-40B4-BE49-F238E27FC236}">
                <a16:creationId xmlns:a16="http://schemas.microsoft.com/office/drawing/2014/main" id="{ADEC60BF-4E5F-40CC-86DD-1D84B351CC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25359" y="6014103"/>
            <a:ext cx="846691" cy="842500"/>
          </a:xfrm>
          <a:prstGeom prst="rect">
            <a:avLst/>
          </a:prstGeom>
        </p:spPr>
      </p:pic>
      <p:sp>
        <p:nvSpPr>
          <p:cNvPr id="10" name="TextBox 9">
            <a:extLst>
              <a:ext uri="{FF2B5EF4-FFF2-40B4-BE49-F238E27FC236}">
                <a16:creationId xmlns:a16="http://schemas.microsoft.com/office/drawing/2014/main" id="{0199A57B-5E3A-4432-B942-8C5BDCDD410F}"/>
              </a:ext>
            </a:extLst>
          </p:cNvPr>
          <p:cNvSpPr txBox="1"/>
          <p:nvPr/>
        </p:nvSpPr>
        <p:spPr>
          <a:xfrm>
            <a:off x="0" y="1787219"/>
            <a:ext cx="9144000" cy="1188720"/>
          </a:xfrm>
          <a:prstGeom prst="rect">
            <a:avLst/>
          </a:prstGeom>
          <a:solidFill>
            <a:srgbClr val="254A87"/>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1" name="Flowchart: Connector 10">
            <a:extLst>
              <a:ext uri="{FF2B5EF4-FFF2-40B4-BE49-F238E27FC236}">
                <a16:creationId xmlns:a16="http://schemas.microsoft.com/office/drawing/2014/main" id="{F190DD1E-C165-412A-AF16-708C586AF018}"/>
              </a:ext>
            </a:extLst>
          </p:cNvPr>
          <p:cNvSpPr/>
          <p:nvPr/>
        </p:nvSpPr>
        <p:spPr>
          <a:xfrm>
            <a:off x="266854" y="1907191"/>
            <a:ext cx="914400" cy="914400"/>
          </a:xfrm>
          <a:prstGeom prst="flowChartConnector">
            <a:avLst/>
          </a:prstGeom>
          <a:solidFill>
            <a:srgbClr val="30C1D7"/>
          </a:solidFill>
          <a:ln w="57150">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44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I</a:t>
            </a:r>
            <a:endParaRPr kumimoji="0" lang="en-US" sz="44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endParaRPr>
          </a:p>
        </p:txBody>
      </p:sp>
      <p:sp>
        <p:nvSpPr>
          <p:cNvPr id="12" name="TextBox 11">
            <a:extLst>
              <a:ext uri="{FF2B5EF4-FFF2-40B4-BE49-F238E27FC236}">
                <a16:creationId xmlns:a16="http://schemas.microsoft.com/office/drawing/2014/main" id="{A5D6CDB6-72D0-4357-8DD8-44672AC991E3}"/>
              </a:ext>
            </a:extLst>
          </p:cNvPr>
          <p:cNvSpPr txBox="1"/>
          <p:nvPr/>
        </p:nvSpPr>
        <p:spPr>
          <a:xfrm>
            <a:off x="1645918" y="1755863"/>
            <a:ext cx="7231228" cy="1261884"/>
          </a:xfrm>
          <a:prstGeom prst="rect">
            <a:avLst/>
          </a:prstGeom>
          <a:noFill/>
        </p:spPr>
        <p:txBody>
          <a:bodyPr wrap="square" rtlCol="0">
            <a:spAutoFit/>
          </a:bodyPr>
          <a:lstStyle/>
          <a:p>
            <a:pPr lvl="0"/>
            <a:r>
              <a:rPr lang="fr-CA" sz="1900" b="1" dirty="0">
                <a:solidFill>
                  <a:prstClr val="white"/>
                </a:solidFill>
                <a:latin typeface="Arial Narrow" panose="020B0606020202030204" pitchFamily="34" charset="0"/>
              </a:rPr>
              <a:t>Sélectionner des options thérapeutiques personnalisées pour la prévention des AVC en présence de FA (FA) en se fondant sur les lignes directrices de pratique clinique canadiennes actuelles et sur l’expérience rassurante du « monde réel </a:t>
            </a:r>
            <a:r>
              <a:rPr lang="en-CA" sz="1900" b="1" dirty="0">
                <a:solidFill>
                  <a:prstClr val="white"/>
                </a:solidFill>
                <a:latin typeface="Arial Narrow" panose="020B0606020202030204" pitchFamily="34" charset="0"/>
              </a:rPr>
              <a:t>»</a:t>
            </a:r>
          </a:p>
        </p:txBody>
      </p:sp>
      <p:sp>
        <p:nvSpPr>
          <p:cNvPr id="13" name="TextBox 12">
            <a:extLst>
              <a:ext uri="{FF2B5EF4-FFF2-40B4-BE49-F238E27FC236}">
                <a16:creationId xmlns:a16="http://schemas.microsoft.com/office/drawing/2014/main" id="{B3E2E79C-6F84-4E28-8017-986AD1C3AEF8}"/>
              </a:ext>
            </a:extLst>
          </p:cNvPr>
          <p:cNvSpPr txBox="1"/>
          <p:nvPr/>
        </p:nvSpPr>
        <p:spPr>
          <a:xfrm>
            <a:off x="0" y="3272503"/>
            <a:ext cx="9144000" cy="1188720"/>
          </a:xfrm>
          <a:prstGeom prst="rect">
            <a:avLst/>
          </a:prstGeom>
          <a:solidFill>
            <a:srgbClr val="254A87"/>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4" name="Flowchart: Connector 13">
            <a:extLst>
              <a:ext uri="{FF2B5EF4-FFF2-40B4-BE49-F238E27FC236}">
                <a16:creationId xmlns:a16="http://schemas.microsoft.com/office/drawing/2014/main" id="{5DEBD901-B2F7-4756-9A7B-C81C990C7BF4}"/>
              </a:ext>
            </a:extLst>
          </p:cNvPr>
          <p:cNvSpPr/>
          <p:nvPr/>
        </p:nvSpPr>
        <p:spPr>
          <a:xfrm>
            <a:off x="266854" y="3399657"/>
            <a:ext cx="914400" cy="914400"/>
          </a:xfrm>
          <a:prstGeom prst="flowChartConnector">
            <a:avLst/>
          </a:prstGeom>
          <a:solidFill>
            <a:srgbClr val="30C1D7"/>
          </a:solidFill>
          <a:ln w="57150">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44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II</a:t>
            </a:r>
            <a:endParaRPr kumimoji="0" lang="en-US" sz="44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endParaRPr>
          </a:p>
        </p:txBody>
      </p:sp>
      <p:sp>
        <p:nvSpPr>
          <p:cNvPr id="16" name="TextBox 15">
            <a:extLst>
              <a:ext uri="{FF2B5EF4-FFF2-40B4-BE49-F238E27FC236}">
                <a16:creationId xmlns:a16="http://schemas.microsoft.com/office/drawing/2014/main" id="{BF0CAC9A-DC9D-447A-BAEA-DE6EF6920E15}"/>
              </a:ext>
            </a:extLst>
          </p:cNvPr>
          <p:cNvSpPr txBox="1"/>
          <p:nvPr/>
        </p:nvSpPr>
        <p:spPr>
          <a:xfrm>
            <a:off x="1665866" y="3349025"/>
            <a:ext cx="6993522" cy="1015663"/>
          </a:xfrm>
          <a:prstGeom prst="rect">
            <a:avLst/>
          </a:prstGeom>
          <a:noFill/>
        </p:spPr>
        <p:txBody>
          <a:bodyPr wrap="square" rtlCol="0">
            <a:spAutoFit/>
          </a:bodyPr>
          <a:lstStyle/>
          <a:p>
            <a:pPr lvl="0"/>
            <a:r>
              <a:rPr lang="fr-CA" sz="2000" b="1" dirty="0">
                <a:solidFill>
                  <a:prstClr val="white"/>
                </a:solidFill>
                <a:latin typeface="Arial Narrow" panose="020B0606020202030204" pitchFamily="34" charset="0"/>
              </a:rPr>
              <a:t>Évaluer et optimiser le risque hémorragique chez les patients atteints de FA nécessitant un traitement à long terme par un AOD pour prévenir un AVC  </a:t>
            </a:r>
          </a:p>
        </p:txBody>
      </p:sp>
      <p:sp>
        <p:nvSpPr>
          <p:cNvPr id="17" name="TextBox 16">
            <a:extLst>
              <a:ext uri="{FF2B5EF4-FFF2-40B4-BE49-F238E27FC236}">
                <a16:creationId xmlns:a16="http://schemas.microsoft.com/office/drawing/2014/main" id="{4BBC86C0-712B-4C83-9A03-958BB38AE88F}"/>
              </a:ext>
            </a:extLst>
          </p:cNvPr>
          <p:cNvSpPr txBox="1"/>
          <p:nvPr/>
        </p:nvSpPr>
        <p:spPr>
          <a:xfrm>
            <a:off x="0" y="4752976"/>
            <a:ext cx="9144000" cy="1188720"/>
          </a:xfrm>
          <a:prstGeom prst="rect">
            <a:avLst/>
          </a:prstGeom>
          <a:solidFill>
            <a:srgbClr val="254A87"/>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8" name="Flowchart: Connector 17">
            <a:extLst>
              <a:ext uri="{FF2B5EF4-FFF2-40B4-BE49-F238E27FC236}">
                <a16:creationId xmlns:a16="http://schemas.microsoft.com/office/drawing/2014/main" id="{270C6EDC-9A9B-4AFC-B831-3BDC810AFB50}"/>
              </a:ext>
            </a:extLst>
          </p:cNvPr>
          <p:cNvSpPr/>
          <p:nvPr/>
        </p:nvSpPr>
        <p:spPr>
          <a:xfrm>
            <a:off x="266854" y="4900164"/>
            <a:ext cx="914400" cy="914400"/>
          </a:xfrm>
          <a:prstGeom prst="flowChartConnector">
            <a:avLst/>
          </a:prstGeom>
          <a:solidFill>
            <a:srgbClr val="30C1D7"/>
          </a:solidFill>
          <a:ln w="57150">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44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III</a:t>
            </a:r>
            <a:endParaRPr kumimoji="0" lang="en-US" sz="44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endParaRPr>
          </a:p>
        </p:txBody>
      </p:sp>
      <p:sp>
        <p:nvSpPr>
          <p:cNvPr id="19" name="TextBox 18">
            <a:extLst>
              <a:ext uri="{FF2B5EF4-FFF2-40B4-BE49-F238E27FC236}">
                <a16:creationId xmlns:a16="http://schemas.microsoft.com/office/drawing/2014/main" id="{A87FB2AC-7EB1-40F9-92BE-9C8AFAB2ECE5}"/>
              </a:ext>
            </a:extLst>
          </p:cNvPr>
          <p:cNvSpPr txBox="1"/>
          <p:nvPr/>
        </p:nvSpPr>
        <p:spPr>
          <a:xfrm>
            <a:off x="1645918" y="4824522"/>
            <a:ext cx="7231228" cy="1015663"/>
          </a:xfrm>
          <a:prstGeom prst="rect">
            <a:avLst/>
          </a:prstGeom>
          <a:noFill/>
        </p:spPr>
        <p:txBody>
          <a:bodyPr wrap="square" rtlCol="0">
            <a:spAutoFit/>
          </a:bodyPr>
          <a:lstStyle/>
          <a:p>
            <a:pPr lvl="0"/>
            <a:r>
              <a:rPr lang="fr-FR" sz="2000" b="1" dirty="0">
                <a:solidFill>
                  <a:prstClr val="white"/>
                </a:solidFill>
                <a:latin typeface="Arial Narrow" panose="020B0606020202030204" pitchFamily="34" charset="0"/>
              </a:rPr>
              <a:t>Prendre des mesures pour assurer le choix de schémas posologiques appropriés et l’observance à long terme de l’anticoagulation orale chez les patients atteints de FA</a:t>
            </a:r>
          </a:p>
        </p:txBody>
      </p:sp>
      <p:sp>
        <p:nvSpPr>
          <p:cNvPr id="20" name="Rectangle 19">
            <a:extLst>
              <a:ext uri="{FF2B5EF4-FFF2-40B4-BE49-F238E27FC236}">
                <a16:creationId xmlns:a16="http://schemas.microsoft.com/office/drawing/2014/main" id="{50619B98-8AED-45DA-BE0A-EEA07D586EA7}"/>
              </a:ext>
            </a:extLst>
          </p:cNvPr>
          <p:cNvSpPr/>
          <p:nvPr/>
        </p:nvSpPr>
        <p:spPr>
          <a:xfrm>
            <a:off x="143997" y="86704"/>
            <a:ext cx="8068238" cy="830997"/>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4800" b="1" i="0" u="none" strike="noStrike" kern="1200" cap="none" spc="0" normalizeH="0" baseline="0" noProof="0" dirty="0" err="1">
                <a:ln>
                  <a:noFill/>
                </a:ln>
                <a:solidFill>
                  <a:srgbClr val="1B1A5A"/>
                </a:solidFill>
                <a:effectLst/>
                <a:uLnTx/>
                <a:uFillTx/>
                <a:latin typeface="Arial Narrow" panose="020B0606020202030204" pitchFamily="34" charset="0"/>
                <a:ea typeface="+mn-ea"/>
                <a:cs typeface="Aharoni" panose="02010803020104030203" pitchFamily="2" charset="-79"/>
              </a:rPr>
              <a:t>Objectifs</a:t>
            </a:r>
            <a:r>
              <a:rPr kumimoji="0" lang="en-CA" sz="4800" b="1" i="0" u="none" strike="noStrike" kern="1200" cap="none" spc="0" normalizeH="0" baseline="0" noProof="0" dirty="0">
                <a:ln>
                  <a:noFill/>
                </a:ln>
                <a:solidFill>
                  <a:srgbClr val="1B1A5A"/>
                </a:solidFill>
                <a:effectLst/>
                <a:uLnTx/>
                <a:uFillTx/>
                <a:latin typeface="Arial Narrow" panose="020B0606020202030204" pitchFamily="34" charset="0"/>
                <a:ea typeface="+mn-ea"/>
                <a:cs typeface="Aharoni" panose="02010803020104030203" pitchFamily="2" charset="-79"/>
              </a:rPr>
              <a:t> </a:t>
            </a:r>
            <a:r>
              <a:rPr kumimoji="0" lang="en-CA" sz="4800" b="1" i="0" u="none" strike="noStrike" kern="1200" cap="none" spc="0" normalizeH="0" baseline="0" noProof="0" dirty="0" err="1">
                <a:ln>
                  <a:noFill/>
                </a:ln>
                <a:solidFill>
                  <a:srgbClr val="1B1A5A"/>
                </a:solidFill>
                <a:effectLst/>
                <a:uLnTx/>
                <a:uFillTx/>
                <a:latin typeface="Arial Narrow" panose="020B0606020202030204" pitchFamily="34" charset="0"/>
                <a:ea typeface="+mn-ea"/>
                <a:cs typeface="Aharoni" panose="02010803020104030203" pitchFamily="2" charset="-79"/>
              </a:rPr>
              <a:t>d’apprentissage</a:t>
            </a:r>
            <a:endParaRPr kumimoji="0" lang="en-US" sz="4800" b="1" i="0" u="none" strike="noStrike" kern="1200" cap="none" spc="0" normalizeH="0" baseline="0" noProof="0" dirty="0">
              <a:ln>
                <a:noFill/>
              </a:ln>
              <a:solidFill>
                <a:srgbClr val="1B1A5A"/>
              </a:solidFill>
              <a:effectLst/>
              <a:uLnTx/>
              <a:uFillTx/>
              <a:latin typeface="Arial Narrow" panose="020B0606020202030204" pitchFamily="34" charset="0"/>
              <a:ea typeface="+mn-ea"/>
              <a:cs typeface="Aharoni" panose="02010803020104030203" pitchFamily="2" charset="-79"/>
            </a:endParaRPr>
          </a:p>
        </p:txBody>
      </p:sp>
      <p:sp>
        <p:nvSpPr>
          <p:cNvPr id="21" name="Content Placeholder 2">
            <a:extLst>
              <a:ext uri="{FF2B5EF4-FFF2-40B4-BE49-F238E27FC236}">
                <a16:creationId xmlns:a16="http://schemas.microsoft.com/office/drawing/2014/main" id="{DA3585F1-97F7-4CD0-B289-5F443D94B287}"/>
              </a:ext>
            </a:extLst>
          </p:cNvPr>
          <p:cNvSpPr txBox="1">
            <a:spLocks/>
          </p:cNvSpPr>
          <p:nvPr/>
        </p:nvSpPr>
        <p:spPr>
          <a:xfrm>
            <a:off x="143997" y="1227839"/>
            <a:ext cx="8676991" cy="549680"/>
          </a:xfrm>
          <a:prstGeom prst="rect">
            <a:avLst/>
          </a:prstGeom>
        </p:spPr>
        <p:txBody>
          <a:bodyPr vert="horz" lIns="91440" tIns="45720" rIns="91440" bIns="45720" rtlCol="0">
            <a:noAutofit/>
          </a:body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lang="en-CA" sz="2400" b="1" dirty="0">
                <a:solidFill>
                  <a:srgbClr val="99DFEB"/>
                </a:solidFill>
                <a:latin typeface="Arial Narrow" panose="020B0606020202030204" pitchFamily="34" charset="0"/>
                <a:cs typeface="Lato"/>
              </a:rPr>
              <a:t>À </a:t>
            </a:r>
            <a:r>
              <a:rPr lang="fr-CA" sz="2400" b="1" dirty="0">
                <a:solidFill>
                  <a:srgbClr val="99DFEB"/>
                </a:solidFill>
                <a:latin typeface="Arial Narrow" panose="020B0606020202030204" pitchFamily="34" charset="0"/>
                <a:cs typeface="Lato"/>
              </a:rPr>
              <a:t>la fin de cette activité, le participant sera en mesure de </a:t>
            </a:r>
            <a:r>
              <a:rPr kumimoji="0" lang="fr-CA" sz="2400" b="1" i="0" u="none" strike="noStrike" kern="1200" cap="none" spc="0" normalizeH="0" baseline="0" noProof="0" dirty="0">
                <a:ln>
                  <a:noFill/>
                </a:ln>
                <a:solidFill>
                  <a:srgbClr val="99DFEB"/>
                </a:solidFill>
                <a:effectLst/>
                <a:uLnTx/>
                <a:uFillTx/>
                <a:latin typeface="Arial Narrow" panose="020B0606020202030204" pitchFamily="34" charset="0"/>
                <a:cs typeface="Lato"/>
              </a:rPr>
              <a:t>:</a:t>
            </a:r>
            <a:br>
              <a:rPr kumimoji="0" lang="fr-CA" sz="2400" b="1" i="0" u="none" strike="noStrike" kern="1200" cap="none" spc="0" normalizeH="0" baseline="0" noProof="0" dirty="0">
                <a:ln>
                  <a:noFill/>
                </a:ln>
                <a:solidFill>
                  <a:srgbClr val="99DFEB"/>
                </a:solidFill>
                <a:effectLst/>
                <a:uLnTx/>
                <a:uFillTx/>
                <a:latin typeface="Arial Narrow" panose="020B0606020202030204" pitchFamily="34" charset="0"/>
                <a:cs typeface="Lato"/>
              </a:rPr>
            </a:br>
            <a:endParaRPr kumimoji="0" lang="fr-CA" sz="2400" b="1" i="0" u="none" strike="noStrike" kern="1200" cap="none" spc="0" normalizeH="0" baseline="0" noProof="0" dirty="0">
              <a:ln>
                <a:noFill/>
              </a:ln>
              <a:solidFill>
                <a:srgbClr val="99DFEB"/>
              </a:solidFill>
              <a:effectLst/>
              <a:uLnTx/>
              <a:uFillTx/>
              <a:latin typeface="Arial Narrow" panose="020B0606020202030204" pitchFamily="34" charset="0"/>
              <a:cs typeface="Lato"/>
            </a:endParaRPr>
          </a:p>
          <a:p>
            <a:pPr marL="0" marR="0" lvl="0" indent="0" algn="ctr" defTabSz="457200" rtl="0" eaLnBrk="1" fontAlgn="auto" latinLnBrk="0" hangingPunct="1">
              <a:lnSpc>
                <a:spcPct val="100000"/>
              </a:lnSpc>
              <a:spcBef>
                <a:spcPct val="20000"/>
              </a:spcBef>
              <a:spcAft>
                <a:spcPts val="0"/>
              </a:spcAft>
              <a:buClrTx/>
              <a:buSzTx/>
              <a:buFontTx/>
              <a:buNone/>
              <a:tabLst/>
              <a:defRPr/>
            </a:pPr>
            <a:endParaRPr kumimoji="0" lang="en-CA" sz="2400" b="0" i="0" u="none" strike="noStrike" kern="1200" cap="none" spc="0" normalizeH="0" baseline="0" noProof="0" dirty="0">
              <a:ln>
                <a:noFill/>
              </a:ln>
              <a:solidFill>
                <a:srgbClr val="99DFEB"/>
              </a:solidFill>
              <a:effectLst/>
              <a:uLnTx/>
              <a:uFillTx/>
              <a:latin typeface="Arial Narrow" panose="020B0606020202030204" pitchFamily="34" charset="0"/>
              <a:ea typeface="+mn-ea"/>
              <a:cs typeface="Lato"/>
            </a:endParaRPr>
          </a:p>
          <a:p>
            <a:pPr marL="0" marR="0" lvl="0" indent="0" algn="ctr" defTabSz="457200" rtl="0" eaLnBrk="1" fontAlgn="auto" latinLnBrk="0" hangingPunct="1">
              <a:lnSpc>
                <a:spcPct val="100000"/>
              </a:lnSpc>
              <a:spcBef>
                <a:spcPct val="20000"/>
              </a:spcBef>
              <a:spcAft>
                <a:spcPts val="0"/>
              </a:spcAft>
              <a:buClrTx/>
              <a:buSzTx/>
              <a:buFont typeface="Arial"/>
              <a:buNone/>
              <a:tabLst/>
              <a:defRPr/>
            </a:pPr>
            <a:endParaRPr kumimoji="0" lang="en-CA" sz="2000" b="0" i="0" u="none" strike="noStrike" kern="1200" cap="none" spc="0" normalizeH="0" baseline="0" noProof="0" dirty="0">
              <a:ln>
                <a:noFill/>
              </a:ln>
              <a:solidFill>
                <a:srgbClr val="99DFEB"/>
              </a:solidFill>
              <a:effectLst/>
              <a:uLnTx/>
              <a:uFillTx/>
              <a:latin typeface="Arial Narrow" panose="020B0606020202030204" pitchFamily="34" charset="0"/>
              <a:ea typeface="+mn-ea"/>
              <a:cs typeface="Lato"/>
            </a:endParaRPr>
          </a:p>
        </p:txBody>
      </p:sp>
      <p:pic>
        <p:nvPicPr>
          <p:cNvPr id="22" name="4E92DA43-5712-40E9-AFDC-2C1062C78C6F" descr="7646DFF2-B812-4635-AA57-5171E34E5A45@chrc">
            <a:extLst>
              <a:ext uri="{FF2B5EF4-FFF2-40B4-BE49-F238E27FC236}">
                <a16:creationId xmlns:a16="http://schemas.microsoft.com/office/drawing/2014/main" id="{2DF467D0-1A93-4ACD-B200-72B6DE77F76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75497" y="154913"/>
            <a:ext cx="1494821" cy="85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1310558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83000"/>
            <a:lum/>
          </a:blip>
          <a:srcRect/>
          <a:stretch>
            <a:fillRect l="-17000" r="-6000"/>
          </a:stretch>
        </a:blip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F646A91-0B6F-42EF-9879-F4315737C63D}"/>
              </a:ext>
            </a:extLst>
          </p:cNvPr>
          <p:cNvSpPr/>
          <p:nvPr/>
        </p:nvSpPr>
        <p:spPr>
          <a:xfrm>
            <a:off x="3158289" y="0"/>
            <a:ext cx="5985711" cy="6858000"/>
          </a:xfrm>
          <a:prstGeom prst="rect">
            <a:avLst/>
          </a:prstGeom>
          <a:solidFill>
            <a:srgbClr val="FFFFFF">
              <a:alpha val="8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27" name="Oval 26">
            <a:extLst>
              <a:ext uri="{FF2B5EF4-FFF2-40B4-BE49-F238E27FC236}">
                <a16:creationId xmlns:a16="http://schemas.microsoft.com/office/drawing/2014/main" id="{828658CF-EB66-44B2-BE79-2CA8B38EC235}"/>
              </a:ext>
            </a:extLst>
          </p:cNvPr>
          <p:cNvSpPr/>
          <p:nvPr/>
        </p:nvSpPr>
        <p:spPr>
          <a:xfrm>
            <a:off x="3413880" y="295159"/>
            <a:ext cx="731520" cy="731520"/>
          </a:xfrm>
          <a:prstGeom prst="ellipse">
            <a:avLst/>
          </a:prstGeom>
          <a:solidFill>
            <a:schemeClr val="bg1">
              <a:lumMod val="75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prstClr val="white"/>
                </a:solidFill>
                <a:effectLst/>
                <a:uLnTx/>
                <a:uFillTx/>
                <a:latin typeface="Arial Narrow" panose="020B0606020202030204" pitchFamily="34" charset="0"/>
                <a:ea typeface="Open Sans" panose="020B0606030504020204" pitchFamily="34" charset="0"/>
                <a:cs typeface="Open Sans" panose="020B0606030504020204" pitchFamily="34" charset="0"/>
              </a:rPr>
              <a:t>1</a:t>
            </a:r>
          </a:p>
        </p:txBody>
      </p:sp>
      <p:sp>
        <p:nvSpPr>
          <p:cNvPr id="30" name="Rectangle 29">
            <a:extLst>
              <a:ext uri="{FF2B5EF4-FFF2-40B4-BE49-F238E27FC236}">
                <a16:creationId xmlns:a16="http://schemas.microsoft.com/office/drawing/2014/main" id="{7847AFC8-040E-4833-BC6C-5466452846F8}"/>
              </a:ext>
            </a:extLst>
          </p:cNvPr>
          <p:cNvSpPr/>
          <p:nvPr/>
        </p:nvSpPr>
        <p:spPr>
          <a:xfrm>
            <a:off x="4314442" y="293765"/>
            <a:ext cx="4885904" cy="707886"/>
          </a:xfrm>
          <a:prstGeom prst="rect">
            <a:avLst/>
          </a:prstGeom>
        </p:spPr>
        <p:txBody>
          <a:bodyPr wrap="square" anchor="b">
            <a:spAutoFit/>
          </a:bodyPr>
          <a:lstStyle/>
          <a:p>
            <a:pPr defTabSz="914400" fontAlgn="base">
              <a:defRPr/>
            </a:pPr>
            <a:r>
              <a:rPr lang="fr-CA" sz="2000" b="1" kern="0" dirty="0">
                <a:solidFill>
                  <a:schemeClr val="bg1">
                    <a:lumMod val="65000"/>
                  </a:schemeClr>
                </a:solidFill>
                <a:latin typeface="Arial Narrow" panose="020B0606020202030204" pitchFamily="34" charset="0"/>
                <a:ea typeface="Open Sans" panose="020B0606030504020204" pitchFamily="34" charset="0"/>
                <a:cs typeface="Open Sans" panose="020B0606030504020204" pitchFamily="34" charset="0"/>
              </a:rPr>
              <a:t>Les AOD sont-ils efficaces et sûrs chez les personnes âgées et fragiles?</a:t>
            </a:r>
            <a:endParaRPr kumimoji="0" lang="fr-CA" sz="2000" b="1" i="0" u="none" strike="noStrike" kern="0" cap="none" spc="0" normalizeH="0" baseline="0" dirty="0">
              <a:ln>
                <a:noFill/>
              </a:ln>
              <a:solidFill>
                <a:schemeClr val="bg1">
                  <a:lumMod val="65000"/>
                </a:schemeClr>
              </a:solidFill>
              <a:effectLst/>
              <a:uLnTx/>
              <a:uFillTx/>
              <a:latin typeface="Arial Narrow" panose="020B0606020202030204" pitchFamily="34" charset="0"/>
              <a:ea typeface="Open Sans" panose="020B0606030504020204" pitchFamily="34" charset="0"/>
              <a:cs typeface="Open Sans" panose="020B0606030504020204" pitchFamily="34" charset="0"/>
            </a:endParaRPr>
          </a:p>
        </p:txBody>
      </p:sp>
      <p:sp>
        <p:nvSpPr>
          <p:cNvPr id="46" name="Rectangle 45">
            <a:extLst>
              <a:ext uri="{FF2B5EF4-FFF2-40B4-BE49-F238E27FC236}">
                <a16:creationId xmlns:a16="http://schemas.microsoft.com/office/drawing/2014/main" id="{10778ED9-D49E-4CE9-90BB-AD2FD08ADF54}"/>
              </a:ext>
            </a:extLst>
          </p:cNvPr>
          <p:cNvSpPr/>
          <p:nvPr/>
        </p:nvSpPr>
        <p:spPr>
          <a:xfrm>
            <a:off x="4314443" y="1214679"/>
            <a:ext cx="4885904" cy="1323439"/>
          </a:xfrm>
          <a:prstGeom prst="rect">
            <a:avLst/>
          </a:prstGeom>
        </p:spPr>
        <p:txBody>
          <a:bodyPr wrap="square" anchor="b">
            <a:spAutoFit/>
          </a:bodyPr>
          <a:lstStyle/>
          <a:p>
            <a:pPr defTabSz="914400" fontAlgn="base">
              <a:defRPr/>
            </a:pPr>
            <a:r>
              <a:rPr lang="fr-CA" sz="2000" b="1" kern="0" dirty="0">
                <a:solidFill>
                  <a:schemeClr val="bg1">
                    <a:lumMod val="65000"/>
                  </a:schemeClr>
                </a:solidFill>
                <a:latin typeface="Arial Narrow" panose="020B0606020202030204" pitchFamily="34" charset="0"/>
                <a:ea typeface="Open Sans" panose="020B0606030504020204" pitchFamily="34" charset="0"/>
                <a:cs typeface="Open Sans" panose="020B0606030504020204" pitchFamily="34" charset="0"/>
              </a:rPr>
              <a:t>Comment est-ce que je gère les AOD dans le contexte d’une insuffisance rénale chronique (IRC) avancée avec un </a:t>
            </a:r>
            <a:r>
              <a:rPr lang="fr-CA" sz="2000" b="1" kern="0" dirty="0" err="1">
                <a:solidFill>
                  <a:schemeClr val="bg1">
                    <a:lumMod val="65000"/>
                  </a:schemeClr>
                </a:solidFill>
                <a:latin typeface="Arial Narrow" panose="020B0606020202030204" pitchFamily="34" charset="0"/>
                <a:ea typeface="Open Sans" panose="020B0606030504020204" pitchFamily="34" charset="0"/>
                <a:cs typeface="Open Sans" panose="020B0606030504020204" pitchFamily="34" charset="0"/>
              </a:rPr>
              <a:t>TFGe</a:t>
            </a:r>
            <a:r>
              <a:rPr lang="fr-CA" sz="2000" b="1" kern="0" dirty="0">
                <a:solidFill>
                  <a:schemeClr val="bg1">
                    <a:lumMod val="65000"/>
                  </a:schemeClr>
                </a:solidFill>
                <a:latin typeface="Arial Narrow" panose="020B0606020202030204" pitchFamily="34" charset="0"/>
                <a:ea typeface="Open Sans" panose="020B0606030504020204" pitchFamily="34" charset="0"/>
                <a:cs typeface="Open Sans" panose="020B0606030504020204" pitchFamily="34" charset="0"/>
              </a:rPr>
              <a:t> &lt; 30 ml/min/173m</a:t>
            </a:r>
            <a:r>
              <a:rPr lang="fr-CA" sz="2000" b="1" kern="0" baseline="30000" dirty="0">
                <a:solidFill>
                  <a:schemeClr val="bg1">
                    <a:lumMod val="65000"/>
                  </a:schemeClr>
                </a:solidFill>
                <a:latin typeface="Arial Narrow" panose="020B0606020202030204" pitchFamily="34" charset="0"/>
                <a:ea typeface="Open Sans" panose="020B0606030504020204" pitchFamily="34" charset="0"/>
                <a:cs typeface="Open Sans" panose="020B0606030504020204" pitchFamily="34" charset="0"/>
              </a:rPr>
              <a:t>2</a:t>
            </a:r>
            <a:r>
              <a:rPr lang="fr-CA" sz="2000" b="1" kern="0" dirty="0">
                <a:solidFill>
                  <a:schemeClr val="bg1">
                    <a:lumMod val="65000"/>
                  </a:schemeClr>
                </a:solidFill>
                <a:latin typeface="Arial Narrow" panose="020B0606020202030204" pitchFamily="34" charset="0"/>
                <a:ea typeface="Open Sans" panose="020B0606030504020204" pitchFamily="34" charset="0"/>
                <a:cs typeface="Open Sans" panose="020B0606030504020204" pitchFamily="34" charset="0"/>
              </a:rPr>
              <a:t>?</a:t>
            </a:r>
            <a:endParaRPr kumimoji="0" lang="fr-CA" sz="2000" b="1" i="0" u="none" strike="noStrike" kern="0" cap="none" spc="0" normalizeH="0" baseline="0" dirty="0">
              <a:ln>
                <a:noFill/>
              </a:ln>
              <a:solidFill>
                <a:schemeClr val="bg1">
                  <a:lumMod val="65000"/>
                </a:schemeClr>
              </a:solidFill>
              <a:effectLst/>
              <a:uLnTx/>
              <a:uFillTx/>
              <a:latin typeface="Arial Narrow" panose="020B0606020202030204" pitchFamily="34" charset="0"/>
              <a:ea typeface="Open Sans" panose="020B0606030504020204" pitchFamily="34" charset="0"/>
              <a:cs typeface="Open Sans" panose="020B0606030504020204" pitchFamily="34" charset="0"/>
            </a:endParaRPr>
          </a:p>
        </p:txBody>
      </p:sp>
      <p:sp>
        <p:nvSpPr>
          <p:cNvPr id="47" name="Rectangle 46">
            <a:extLst>
              <a:ext uri="{FF2B5EF4-FFF2-40B4-BE49-F238E27FC236}">
                <a16:creationId xmlns:a16="http://schemas.microsoft.com/office/drawing/2014/main" id="{242801B4-902F-4313-9012-9C6485C77925}"/>
              </a:ext>
            </a:extLst>
          </p:cNvPr>
          <p:cNvSpPr/>
          <p:nvPr/>
        </p:nvSpPr>
        <p:spPr>
          <a:xfrm>
            <a:off x="4314443" y="2695487"/>
            <a:ext cx="4829557" cy="707886"/>
          </a:xfrm>
          <a:prstGeom prst="rect">
            <a:avLst/>
          </a:prstGeom>
        </p:spPr>
        <p:txBody>
          <a:bodyPr wrap="square" anchor="b">
            <a:spAutoFit/>
          </a:bodyPr>
          <a:lstStyle/>
          <a:p>
            <a:pPr defTabSz="914400" fontAlgn="base">
              <a:defRPr/>
            </a:pPr>
            <a:r>
              <a:rPr lang="fr-CA" sz="2000" b="1" kern="0" dirty="0">
                <a:solidFill>
                  <a:schemeClr val="bg1">
                    <a:lumMod val="65000"/>
                  </a:schemeClr>
                </a:solidFill>
                <a:latin typeface="Arial Narrow" panose="020B0606020202030204" pitchFamily="34" charset="0"/>
                <a:ea typeface="Open Sans" panose="020B0606030504020204" pitchFamily="34" charset="0"/>
                <a:cs typeface="Open Sans" panose="020B0606030504020204" pitchFamily="34" charset="0"/>
              </a:rPr>
              <a:t>Les AOD sont-ils efficaces pour prévenir l’AVC chez les patients pesant plus de 120 kg?</a:t>
            </a:r>
          </a:p>
        </p:txBody>
      </p:sp>
      <p:sp>
        <p:nvSpPr>
          <p:cNvPr id="32" name="Oval 31">
            <a:extLst>
              <a:ext uri="{FF2B5EF4-FFF2-40B4-BE49-F238E27FC236}">
                <a16:creationId xmlns:a16="http://schemas.microsoft.com/office/drawing/2014/main" id="{79798A01-6AEC-4713-87CC-FF3C23EAA234}"/>
              </a:ext>
            </a:extLst>
          </p:cNvPr>
          <p:cNvSpPr/>
          <p:nvPr/>
        </p:nvSpPr>
        <p:spPr>
          <a:xfrm>
            <a:off x="3413880" y="1343563"/>
            <a:ext cx="731520" cy="731520"/>
          </a:xfrm>
          <a:prstGeom prst="ellipse">
            <a:avLst/>
          </a:prstGeom>
          <a:solidFill>
            <a:schemeClr val="bg1">
              <a:lumMod val="75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a:ln>
                  <a:noFill/>
                </a:ln>
                <a:solidFill>
                  <a:prstClr val="white"/>
                </a:solidFill>
                <a:effectLst/>
                <a:uLnTx/>
                <a:uFillTx/>
                <a:latin typeface="Arial Narrow" panose="020B0606020202030204" pitchFamily="34" charset="0"/>
                <a:ea typeface="Open Sans" panose="020B0606030504020204" pitchFamily="34" charset="0"/>
                <a:cs typeface="Open Sans" panose="020B0606030504020204" pitchFamily="34" charset="0"/>
              </a:rPr>
              <a:t>2</a:t>
            </a:r>
          </a:p>
        </p:txBody>
      </p:sp>
      <p:sp>
        <p:nvSpPr>
          <p:cNvPr id="37" name="Oval 36">
            <a:extLst>
              <a:ext uri="{FF2B5EF4-FFF2-40B4-BE49-F238E27FC236}">
                <a16:creationId xmlns:a16="http://schemas.microsoft.com/office/drawing/2014/main" id="{94D49FCC-A3EA-4A4E-8F92-62CFE348CFB8}"/>
              </a:ext>
            </a:extLst>
          </p:cNvPr>
          <p:cNvSpPr/>
          <p:nvPr/>
        </p:nvSpPr>
        <p:spPr>
          <a:xfrm>
            <a:off x="3413880" y="2719551"/>
            <a:ext cx="731520" cy="731520"/>
          </a:xfrm>
          <a:prstGeom prst="ellipse">
            <a:avLst/>
          </a:prstGeom>
          <a:solidFill>
            <a:schemeClr val="bg1">
              <a:lumMod val="75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a:ln>
                  <a:noFill/>
                </a:ln>
                <a:solidFill>
                  <a:prstClr val="white"/>
                </a:solidFill>
                <a:effectLst/>
                <a:uLnTx/>
                <a:uFillTx/>
                <a:latin typeface="Arial Narrow" panose="020B0606020202030204" pitchFamily="34" charset="0"/>
                <a:ea typeface="Open Sans" panose="020B0606030504020204" pitchFamily="34" charset="0"/>
                <a:cs typeface="Open Sans" panose="020B0606030504020204" pitchFamily="34" charset="0"/>
              </a:rPr>
              <a:t>3</a:t>
            </a:r>
          </a:p>
        </p:txBody>
      </p:sp>
      <p:sp>
        <p:nvSpPr>
          <p:cNvPr id="48" name="Oval 47">
            <a:extLst>
              <a:ext uri="{FF2B5EF4-FFF2-40B4-BE49-F238E27FC236}">
                <a16:creationId xmlns:a16="http://schemas.microsoft.com/office/drawing/2014/main" id="{644E2648-88B0-42CE-BF61-A38FBD6B6936}"/>
              </a:ext>
            </a:extLst>
          </p:cNvPr>
          <p:cNvSpPr/>
          <p:nvPr/>
        </p:nvSpPr>
        <p:spPr>
          <a:xfrm>
            <a:off x="3413880" y="3653757"/>
            <a:ext cx="731520" cy="731520"/>
          </a:xfrm>
          <a:prstGeom prst="ellipse">
            <a:avLst/>
          </a:prstGeom>
          <a:solidFill>
            <a:schemeClr val="bg1">
              <a:lumMod val="75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prstClr val="white"/>
                </a:solidFill>
                <a:effectLst/>
                <a:uLnTx/>
                <a:uFillTx/>
                <a:latin typeface="Arial Narrow" panose="020B0606020202030204" pitchFamily="34" charset="0"/>
                <a:ea typeface="Open Sans" panose="020B0606030504020204" pitchFamily="34" charset="0"/>
                <a:cs typeface="Open Sans" panose="020B0606030504020204" pitchFamily="34" charset="0"/>
              </a:rPr>
              <a:t>4</a:t>
            </a:r>
          </a:p>
        </p:txBody>
      </p:sp>
      <p:sp>
        <p:nvSpPr>
          <p:cNvPr id="49" name="Rectangle 48">
            <a:extLst>
              <a:ext uri="{FF2B5EF4-FFF2-40B4-BE49-F238E27FC236}">
                <a16:creationId xmlns:a16="http://schemas.microsoft.com/office/drawing/2014/main" id="{747CF17F-00E6-40C1-8ED4-29CFE6EE0F0C}"/>
              </a:ext>
            </a:extLst>
          </p:cNvPr>
          <p:cNvSpPr/>
          <p:nvPr/>
        </p:nvSpPr>
        <p:spPr>
          <a:xfrm>
            <a:off x="4314442" y="3650828"/>
            <a:ext cx="4885904" cy="707886"/>
          </a:xfrm>
          <a:prstGeom prst="rect">
            <a:avLst/>
          </a:prstGeom>
        </p:spPr>
        <p:txBody>
          <a:bodyPr wrap="square" anchor="b">
            <a:spAutoFit/>
          </a:bodyPr>
          <a:lstStyle/>
          <a:p>
            <a:pPr defTabSz="914400" fontAlgn="base">
              <a:defRPr/>
            </a:pPr>
            <a:r>
              <a:rPr lang="fr-CA" sz="2000" b="1" kern="0" dirty="0">
                <a:solidFill>
                  <a:schemeClr val="bg1">
                    <a:lumMod val="65000"/>
                  </a:schemeClr>
                </a:solidFill>
                <a:latin typeface="Arial Narrow" panose="020B0606020202030204" pitchFamily="34" charset="0"/>
                <a:ea typeface="Open Sans" panose="020B0606030504020204" pitchFamily="34" charset="0"/>
                <a:cs typeface="Open Sans" panose="020B0606030504020204" pitchFamily="34" charset="0"/>
              </a:rPr>
              <a:t>Devrais-je réduire la dose d’AOD en présence d’insuffisance hépatique?</a:t>
            </a:r>
            <a:endParaRPr kumimoji="0" lang="fr-CA" sz="2000" b="1" i="0" u="none" strike="noStrike" kern="0" cap="none" spc="0" normalizeH="0" baseline="0" dirty="0">
              <a:ln>
                <a:noFill/>
              </a:ln>
              <a:solidFill>
                <a:schemeClr val="bg1">
                  <a:lumMod val="65000"/>
                </a:schemeClr>
              </a:solidFill>
              <a:effectLst/>
              <a:uLnTx/>
              <a:uFillTx/>
              <a:latin typeface="Arial Narrow" panose="020B0606020202030204" pitchFamily="34" charset="0"/>
              <a:ea typeface="Open Sans" panose="020B0606030504020204" pitchFamily="34" charset="0"/>
              <a:cs typeface="Open Sans" panose="020B0606030504020204" pitchFamily="34" charset="0"/>
            </a:endParaRPr>
          </a:p>
        </p:txBody>
      </p:sp>
      <p:sp>
        <p:nvSpPr>
          <p:cNvPr id="50" name="Rectangle 49">
            <a:extLst>
              <a:ext uri="{FF2B5EF4-FFF2-40B4-BE49-F238E27FC236}">
                <a16:creationId xmlns:a16="http://schemas.microsoft.com/office/drawing/2014/main" id="{1D8D1DB7-3D84-4568-8FCE-C2E35E1D9F58}"/>
              </a:ext>
            </a:extLst>
          </p:cNvPr>
          <p:cNvSpPr/>
          <p:nvPr/>
        </p:nvSpPr>
        <p:spPr>
          <a:xfrm>
            <a:off x="4314442" y="4472634"/>
            <a:ext cx="4885904" cy="1015663"/>
          </a:xfrm>
          <a:prstGeom prst="rect">
            <a:avLst/>
          </a:prstGeom>
        </p:spPr>
        <p:txBody>
          <a:bodyPr wrap="square" anchor="b">
            <a:spAutoFit/>
          </a:bodyPr>
          <a:lstStyle/>
          <a:p>
            <a:pPr defTabSz="914400" fontAlgn="base">
              <a:defRPr/>
            </a:pPr>
            <a:r>
              <a:rPr lang="fr-CA" sz="2000" b="1" kern="0" dirty="0">
                <a:solidFill>
                  <a:schemeClr val="bg1">
                    <a:lumMod val="65000"/>
                  </a:schemeClr>
                </a:solidFill>
                <a:latin typeface="Arial Narrow" panose="020B0606020202030204" pitchFamily="34" charset="0"/>
                <a:ea typeface="Open Sans" panose="020B0606030504020204" pitchFamily="34" charset="0"/>
                <a:cs typeface="Open Sans" panose="020B0606030504020204" pitchFamily="34" charset="0"/>
              </a:rPr>
              <a:t>Devrait-on interrompre temporairement les AOD avant l’implantation d’un stimulateur cardiaque ou d’un défibrillateur?</a:t>
            </a:r>
            <a:endParaRPr kumimoji="0" lang="fr-CA" sz="2000" b="1" i="0" u="none" strike="noStrike" kern="0" cap="none" spc="0" normalizeH="0" baseline="0" dirty="0">
              <a:ln>
                <a:noFill/>
              </a:ln>
              <a:solidFill>
                <a:schemeClr val="bg1">
                  <a:lumMod val="65000"/>
                </a:schemeClr>
              </a:solidFill>
              <a:effectLst/>
              <a:uLnTx/>
              <a:uFillTx/>
              <a:latin typeface="Arial Narrow" panose="020B0606020202030204" pitchFamily="34" charset="0"/>
              <a:ea typeface="Open Sans" panose="020B0606030504020204" pitchFamily="34" charset="0"/>
              <a:cs typeface="Open Sans" panose="020B0606030504020204" pitchFamily="34" charset="0"/>
            </a:endParaRPr>
          </a:p>
        </p:txBody>
      </p:sp>
      <p:sp>
        <p:nvSpPr>
          <p:cNvPr id="51" name="Rectangle 50">
            <a:extLst>
              <a:ext uri="{FF2B5EF4-FFF2-40B4-BE49-F238E27FC236}">
                <a16:creationId xmlns:a16="http://schemas.microsoft.com/office/drawing/2014/main" id="{A88E871B-F5D1-4D58-BBD5-0D35CEFC1DF7}"/>
              </a:ext>
            </a:extLst>
          </p:cNvPr>
          <p:cNvSpPr/>
          <p:nvPr/>
        </p:nvSpPr>
        <p:spPr>
          <a:xfrm>
            <a:off x="4314442" y="5652658"/>
            <a:ext cx="4885904" cy="1015663"/>
          </a:xfrm>
          <a:prstGeom prst="rect">
            <a:avLst/>
          </a:prstGeom>
        </p:spPr>
        <p:txBody>
          <a:bodyPr wrap="square" anchor="b">
            <a:spAutoFit/>
          </a:bodyPr>
          <a:lstStyle/>
          <a:p>
            <a:pPr defTabSz="914400" fontAlgn="base">
              <a:defRPr/>
            </a:pPr>
            <a:r>
              <a:rPr lang="fr-CA" sz="2000" b="1" kern="0" dirty="0">
                <a:latin typeface="Arial Narrow" panose="020B0606020202030204" pitchFamily="34" charset="0"/>
                <a:ea typeface="Open Sans" panose="020B0606030504020204" pitchFamily="34" charset="0"/>
                <a:cs typeface="Open Sans" panose="020B0606030504020204" pitchFamily="34" charset="0"/>
              </a:rPr>
              <a:t>Comment devrais-je prendre en charge une hémorragie grave ou menaçant la vie chez des patients sous AOD?</a:t>
            </a:r>
            <a:endParaRPr kumimoji="0" lang="fr-CA" sz="2000" b="1" i="0" u="none" strike="noStrike" kern="0" cap="none" spc="0" normalizeH="0" baseline="0" dirty="0">
              <a:ln>
                <a:noFill/>
              </a:ln>
              <a:effectLst/>
              <a:uLnTx/>
              <a:uFillTx/>
              <a:latin typeface="Arial Narrow" panose="020B0606020202030204" pitchFamily="34" charset="0"/>
              <a:ea typeface="Open Sans" panose="020B0606030504020204" pitchFamily="34" charset="0"/>
              <a:cs typeface="Open Sans" panose="020B0606030504020204" pitchFamily="34" charset="0"/>
            </a:endParaRPr>
          </a:p>
        </p:txBody>
      </p:sp>
      <p:sp>
        <p:nvSpPr>
          <p:cNvPr id="52" name="Oval 51">
            <a:extLst>
              <a:ext uri="{FF2B5EF4-FFF2-40B4-BE49-F238E27FC236}">
                <a16:creationId xmlns:a16="http://schemas.microsoft.com/office/drawing/2014/main" id="{BC225759-CA62-4BDF-A3BD-B54CAD11C961}"/>
              </a:ext>
            </a:extLst>
          </p:cNvPr>
          <p:cNvSpPr/>
          <p:nvPr/>
        </p:nvSpPr>
        <p:spPr>
          <a:xfrm>
            <a:off x="3413880" y="4772895"/>
            <a:ext cx="731520" cy="731520"/>
          </a:xfrm>
          <a:prstGeom prst="ellipse">
            <a:avLst/>
          </a:prstGeom>
          <a:solidFill>
            <a:schemeClr val="bg1">
              <a:lumMod val="75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prstClr val="white"/>
                </a:solidFill>
                <a:effectLst/>
                <a:uLnTx/>
                <a:uFillTx/>
                <a:latin typeface="Arial Narrow" panose="020B0606020202030204" pitchFamily="34" charset="0"/>
                <a:ea typeface="Open Sans" panose="020B0606030504020204" pitchFamily="34" charset="0"/>
                <a:cs typeface="Open Sans" panose="020B0606030504020204" pitchFamily="34" charset="0"/>
              </a:rPr>
              <a:t>5</a:t>
            </a:r>
          </a:p>
        </p:txBody>
      </p:sp>
      <p:sp>
        <p:nvSpPr>
          <p:cNvPr id="53" name="Oval 52">
            <a:extLst>
              <a:ext uri="{FF2B5EF4-FFF2-40B4-BE49-F238E27FC236}">
                <a16:creationId xmlns:a16="http://schemas.microsoft.com/office/drawing/2014/main" id="{ABCC4EDF-A1FB-4E8A-B069-AC21CC12D3FF}"/>
              </a:ext>
            </a:extLst>
          </p:cNvPr>
          <p:cNvSpPr/>
          <p:nvPr/>
        </p:nvSpPr>
        <p:spPr>
          <a:xfrm>
            <a:off x="3413880" y="5892033"/>
            <a:ext cx="731520" cy="731520"/>
          </a:xfrm>
          <a:prstGeom prst="ellipse">
            <a:avLst/>
          </a:prstGeom>
          <a:solidFill>
            <a:schemeClr val="accent5">
              <a:lumMod val="60000"/>
              <a:lumOff val="40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prstClr val="white"/>
                </a:solidFill>
                <a:effectLst/>
                <a:uLnTx/>
                <a:uFillTx/>
                <a:latin typeface="Arial Narrow" panose="020B0606020202030204" pitchFamily="34" charset="0"/>
                <a:ea typeface="Open Sans" panose="020B0606030504020204" pitchFamily="34" charset="0"/>
                <a:cs typeface="Open Sans" panose="020B0606030504020204" pitchFamily="34" charset="0"/>
              </a:rPr>
              <a:t>6</a:t>
            </a:r>
          </a:p>
        </p:txBody>
      </p:sp>
      <p:pic>
        <p:nvPicPr>
          <p:cNvPr id="15" name="Picture 2" descr="Image result for hyperlink icon">
            <a:hlinkClick r:id="rId4" action="ppaction://hlinksldjump"/>
            <a:extLst>
              <a:ext uri="{FF2B5EF4-FFF2-40B4-BE49-F238E27FC236}">
                <a16:creationId xmlns:a16="http://schemas.microsoft.com/office/drawing/2014/main" id="{F58A1E19-94ED-4769-AEA4-37602E87BDDF}"/>
              </a:ext>
            </a:extLst>
          </p:cNvPr>
          <p:cNvPicPr>
            <a:picLocks noChangeAspect="1" noChangeArrowheads="1"/>
          </p:cNvPicPr>
          <p:nvPr/>
        </p:nvPicPr>
        <p:blipFill>
          <a:blip r:embed="rId5" cstate="print">
            <a:lum bright="70000" contrast="-70000"/>
            <a:extLst>
              <a:ext uri="{28A0092B-C50C-407E-A947-70E740481C1C}">
                <a14:useLocalDpi xmlns:a14="http://schemas.microsoft.com/office/drawing/2010/main" val="0"/>
              </a:ext>
            </a:extLst>
          </a:blip>
          <a:srcRect/>
          <a:stretch>
            <a:fillRect/>
          </a:stretch>
        </p:blipFill>
        <p:spPr bwMode="auto">
          <a:xfrm>
            <a:off x="169087" y="6257793"/>
            <a:ext cx="456406" cy="4564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408005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A841E32A-EB6F-47A2-AF6B-AF79BF1E89C5}"/>
              </a:ext>
            </a:extLst>
          </p:cNvPr>
          <p:cNvSpPr/>
          <p:nvPr/>
        </p:nvSpPr>
        <p:spPr>
          <a:xfrm>
            <a:off x="0" y="6211671"/>
            <a:ext cx="9144000" cy="646330"/>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46" name="Picture 45" descr="CHRC-logo_blue.png">
            <a:extLst>
              <a:ext uri="{FF2B5EF4-FFF2-40B4-BE49-F238E27FC236}">
                <a16:creationId xmlns:a16="http://schemas.microsoft.com/office/drawing/2014/main" id="{095A59FD-9F52-4C72-A6A6-4B5DFA8DC5CA}"/>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380250" y="5889891"/>
            <a:ext cx="716292" cy="712746"/>
          </a:xfrm>
          <a:prstGeom prst="rect">
            <a:avLst/>
          </a:prstGeom>
        </p:spPr>
      </p:pic>
      <p:sp>
        <p:nvSpPr>
          <p:cNvPr id="9" name="Rectangle 8">
            <a:extLst>
              <a:ext uri="{FF2B5EF4-FFF2-40B4-BE49-F238E27FC236}">
                <a16:creationId xmlns:a16="http://schemas.microsoft.com/office/drawing/2014/main" id="{8545FEA6-91B3-4CEA-BDDB-78E11F2A9A3F}"/>
              </a:ext>
            </a:extLst>
          </p:cNvPr>
          <p:cNvSpPr/>
          <p:nvPr/>
        </p:nvSpPr>
        <p:spPr>
          <a:xfrm>
            <a:off x="146654" y="42700"/>
            <a:ext cx="6544628" cy="1077218"/>
          </a:xfrm>
          <a:prstGeom prst="rect">
            <a:avLst/>
          </a:prstGeom>
          <a:noFill/>
        </p:spPr>
        <p:txBody>
          <a:bodyPr wrap="square">
            <a:spAutoFit/>
          </a:bodyPr>
          <a:lstStyle/>
          <a:p>
            <a:pPr lvl="0">
              <a:defRPr/>
            </a:pPr>
            <a:r>
              <a:rPr lang="fr-CA" sz="3200" b="1" dirty="0">
                <a:solidFill>
                  <a:srgbClr val="183059"/>
                </a:solidFill>
                <a:latin typeface="Arial Narrow" panose="020B0606020202030204" pitchFamily="34" charset="0"/>
                <a:cs typeface="Aharoni" panose="02010803020104030203" pitchFamily="2" charset="-79"/>
              </a:rPr>
              <a:t>Traitement d’une hémorragie majeure sous AOD - Principes de base</a:t>
            </a:r>
          </a:p>
        </p:txBody>
      </p:sp>
      <p:cxnSp>
        <p:nvCxnSpPr>
          <p:cNvPr id="60" name="Straight Connector 59">
            <a:extLst>
              <a:ext uri="{FF2B5EF4-FFF2-40B4-BE49-F238E27FC236}">
                <a16:creationId xmlns:a16="http://schemas.microsoft.com/office/drawing/2014/main" id="{0B876694-5D0E-454B-99EC-F54BD64A40AA}"/>
              </a:ext>
            </a:extLst>
          </p:cNvPr>
          <p:cNvCxnSpPr/>
          <p:nvPr/>
        </p:nvCxnSpPr>
        <p:spPr>
          <a:xfrm flipV="1">
            <a:off x="-6448" y="1170986"/>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BEED570E-F918-4841-B0B0-03C8CCBFCDEC}"/>
              </a:ext>
            </a:extLst>
          </p:cNvPr>
          <p:cNvSpPr/>
          <p:nvPr/>
        </p:nvSpPr>
        <p:spPr>
          <a:xfrm>
            <a:off x="185988" y="1472542"/>
            <a:ext cx="8819816" cy="4413516"/>
          </a:xfrm>
          <a:prstGeom prst="rect">
            <a:avLst/>
          </a:prstGeom>
        </p:spPr>
        <p:txBody>
          <a:bodyPr wrap="square">
            <a:spAutoFit/>
          </a:bodyPr>
          <a:lstStyle/>
          <a:p>
            <a:pPr marL="342900" indent="-342900" defTabSz="914400" fontAlgn="base">
              <a:lnSpc>
                <a:spcPct val="130000"/>
              </a:lnSpc>
              <a:spcBef>
                <a:spcPct val="0"/>
              </a:spcBef>
              <a:spcAft>
                <a:spcPct val="0"/>
              </a:spcAft>
              <a:buClr>
                <a:srgbClr val="00B0F0"/>
              </a:buClr>
              <a:buFont typeface="Wingdings" panose="05000000000000000000" pitchFamily="2" charset="2"/>
              <a:buChar char="§"/>
            </a:pPr>
            <a:r>
              <a:rPr lang="fr-CA" sz="2200" b="1" dirty="0">
                <a:solidFill>
                  <a:schemeClr val="tx1">
                    <a:lumMod val="85000"/>
                    <a:lumOff val="15000"/>
                  </a:schemeClr>
                </a:solidFill>
                <a:latin typeface="Arial Narrow" panose="020B0606020202030204" pitchFamily="34" charset="0"/>
                <a:cs typeface="Arial" panose="020B0604020202020204" pitchFamily="34" charset="0"/>
              </a:rPr>
              <a:t>Réanimer (Hydratation IV, oxygène)</a:t>
            </a:r>
          </a:p>
          <a:p>
            <a:pPr marL="342900" indent="-342900" defTabSz="914400" fontAlgn="base">
              <a:lnSpc>
                <a:spcPct val="130000"/>
              </a:lnSpc>
              <a:spcBef>
                <a:spcPct val="0"/>
              </a:spcBef>
              <a:spcAft>
                <a:spcPct val="0"/>
              </a:spcAft>
              <a:buClr>
                <a:srgbClr val="00B0F0"/>
              </a:buClr>
              <a:buFont typeface="Wingdings" panose="05000000000000000000" pitchFamily="2" charset="2"/>
              <a:buChar char="§"/>
            </a:pPr>
            <a:r>
              <a:rPr lang="fr-CA" sz="2200" b="1" dirty="0">
                <a:solidFill>
                  <a:schemeClr val="tx1">
                    <a:lumMod val="85000"/>
                    <a:lumOff val="15000"/>
                  </a:schemeClr>
                </a:solidFill>
                <a:latin typeface="Arial Narrow" panose="020B0606020202030204" pitchFamily="34" charset="0"/>
                <a:cs typeface="Arial" panose="020B0604020202020204" pitchFamily="34" charset="0"/>
              </a:rPr>
              <a:t>Identifier la source d’hémorragie et la maîtriser (tamponnement, compression, cautérisation)</a:t>
            </a:r>
          </a:p>
          <a:p>
            <a:pPr marL="342900" indent="-342900" defTabSz="914400" fontAlgn="base">
              <a:lnSpc>
                <a:spcPct val="130000"/>
              </a:lnSpc>
              <a:spcBef>
                <a:spcPct val="0"/>
              </a:spcBef>
              <a:spcAft>
                <a:spcPct val="0"/>
              </a:spcAft>
              <a:buClr>
                <a:srgbClr val="00B0F0"/>
              </a:buClr>
              <a:buFont typeface="Wingdings" panose="05000000000000000000" pitchFamily="2" charset="2"/>
              <a:buChar char="§"/>
            </a:pPr>
            <a:r>
              <a:rPr lang="fr-CA" sz="2200" b="1" dirty="0">
                <a:solidFill>
                  <a:schemeClr val="tx1">
                    <a:lumMod val="85000"/>
                    <a:lumOff val="15000"/>
                  </a:schemeClr>
                </a:solidFill>
                <a:latin typeface="Arial Narrow" panose="020B0606020202030204" pitchFamily="34" charset="0"/>
                <a:cs typeface="Arial" panose="020B0604020202020204" pitchFamily="34" charset="0"/>
              </a:rPr>
              <a:t>Arrêter l’AOD (vs risque de thrombose)</a:t>
            </a:r>
          </a:p>
          <a:p>
            <a:pPr marL="342900" indent="-342900" defTabSz="914400" fontAlgn="base">
              <a:lnSpc>
                <a:spcPct val="130000"/>
              </a:lnSpc>
              <a:spcBef>
                <a:spcPct val="0"/>
              </a:spcBef>
              <a:spcAft>
                <a:spcPct val="0"/>
              </a:spcAft>
              <a:buClr>
                <a:srgbClr val="00B0F0"/>
              </a:buClr>
              <a:buFont typeface="Wingdings" panose="05000000000000000000" pitchFamily="2" charset="2"/>
              <a:buChar char="§"/>
            </a:pPr>
            <a:r>
              <a:rPr lang="fr-CA" sz="2200" b="1" dirty="0">
                <a:solidFill>
                  <a:schemeClr val="tx1">
                    <a:lumMod val="85000"/>
                    <a:lumOff val="15000"/>
                  </a:schemeClr>
                </a:solidFill>
                <a:latin typeface="Arial Narrow" panose="020B0606020202030204" pitchFamily="34" charset="0"/>
                <a:cs typeface="Arial" panose="020B0604020202020204" pitchFamily="34" charset="0"/>
              </a:rPr>
              <a:t>Transfuser les produits sanguins appropriés (concentré de globules rouges, plaquettes, plasma)</a:t>
            </a:r>
            <a:br>
              <a:rPr lang="fr-CA" sz="2200" b="1" dirty="0">
                <a:solidFill>
                  <a:schemeClr val="tx1">
                    <a:lumMod val="85000"/>
                    <a:lumOff val="15000"/>
                  </a:schemeClr>
                </a:solidFill>
                <a:latin typeface="Arial Narrow" panose="020B0606020202030204" pitchFamily="34" charset="0"/>
                <a:cs typeface="Arial" panose="020B0604020202020204" pitchFamily="34" charset="0"/>
              </a:rPr>
            </a:br>
            <a:r>
              <a:rPr lang="fr-CA" sz="2200" b="1" dirty="0">
                <a:solidFill>
                  <a:schemeClr val="tx1">
                    <a:lumMod val="85000"/>
                    <a:lumOff val="15000"/>
                  </a:schemeClr>
                </a:solidFill>
                <a:latin typeface="Arial Narrow" panose="020B0606020202030204" pitchFamily="34" charset="0"/>
                <a:cs typeface="Arial" panose="020B0604020202020204" pitchFamily="34" charset="0"/>
              </a:rPr>
              <a:t>Charbon activé, lavage gastrique</a:t>
            </a:r>
          </a:p>
          <a:p>
            <a:pPr marL="799578" lvl="1" indent="-342900" defTabSz="914400" fontAlgn="base">
              <a:lnSpc>
                <a:spcPct val="130000"/>
              </a:lnSpc>
              <a:spcBef>
                <a:spcPct val="0"/>
              </a:spcBef>
              <a:spcAft>
                <a:spcPct val="0"/>
              </a:spcAft>
              <a:buClr>
                <a:srgbClr val="00B0F0"/>
              </a:buClr>
              <a:buFont typeface="Wingdings" panose="05000000000000000000" pitchFamily="2" charset="2"/>
              <a:buChar char="§"/>
            </a:pPr>
            <a:r>
              <a:rPr lang="fr-CA" sz="2000" b="1" dirty="0">
                <a:solidFill>
                  <a:schemeClr val="tx1">
                    <a:lumMod val="85000"/>
                    <a:lumOff val="15000"/>
                  </a:schemeClr>
                </a:solidFill>
                <a:latin typeface="Arial Narrow" panose="020B0606020202030204" pitchFamily="34" charset="0"/>
                <a:cs typeface="Arial" panose="020B0604020202020204" pitchFamily="34" charset="0"/>
              </a:rPr>
              <a:t>Si l’on suspecte une surdose dans les 2 à 3 heures précédentes</a:t>
            </a:r>
          </a:p>
          <a:p>
            <a:pPr marL="342900" indent="-342900" defTabSz="914400" fontAlgn="base">
              <a:lnSpc>
                <a:spcPct val="130000"/>
              </a:lnSpc>
              <a:spcBef>
                <a:spcPct val="0"/>
              </a:spcBef>
              <a:spcAft>
                <a:spcPct val="0"/>
              </a:spcAft>
              <a:buClr>
                <a:srgbClr val="00B0F0"/>
              </a:buClr>
              <a:buFont typeface="Wingdings" panose="05000000000000000000" pitchFamily="2" charset="2"/>
              <a:buChar char="§"/>
            </a:pPr>
            <a:r>
              <a:rPr lang="fr-CA" sz="2200" b="1" dirty="0">
                <a:solidFill>
                  <a:schemeClr val="tx1">
                    <a:lumMod val="85000"/>
                    <a:lumOff val="15000"/>
                  </a:schemeClr>
                </a:solidFill>
                <a:latin typeface="Arial Narrow" panose="020B0606020202030204" pitchFamily="34" charset="0"/>
                <a:cs typeface="Arial" panose="020B0604020202020204" pitchFamily="34" charset="0"/>
              </a:rPr>
              <a:t>Hémodialyse</a:t>
            </a:r>
          </a:p>
          <a:p>
            <a:pPr marL="799578" lvl="1" indent="-342900" defTabSz="914400" fontAlgn="base">
              <a:lnSpc>
                <a:spcPct val="130000"/>
              </a:lnSpc>
              <a:spcBef>
                <a:spcPct val="0"/>
              </a:spcBef>
              <a:spcAft>
                <a:spcPct val="0"/>
              </a:spcAft>
              <a:buClr>
                <a:srgbClr val="00B0F0"/>
              </a:buClr>
              <a:buFont typeface="Wingdings" panose="05000000000000000000" pitchFamily="2" charset="2"/>
              <a:buChar char="§"/>
            </a:pPr>
            <a:r>
              <a:rPr lang="fr-CA" sz="2000" b="1" dirty="0">
                <a:solidFill>
                  <a:schemeClr val="tx1">
                    <a:lumMod val="85000"/>
                    <a:lumOff val="15000"/>
                  </a:schemeClr>
                </a:solidFill>
                <a:latin typeface="Arial Narrow" panose="020B0606020202030204" pitchFamily="34" charset="0"/>
                <a:cs typeface="Arial" panose="020B0604020202020204" pitchFamily="34" charset="0"/>
              </a:rPr>
              <a:t>Dabigatran, en raison de sa faible liaison aux protéines (35%)</a:t>
            </a:r>
          </a:p>
        </p:txBody>
      </p:sp>
      <p:pic>
        <p:nvPicPr>
          <p:cNvPr id="14" name="Picture 2" descr="Image result for hyperlink icon">
            <a:hlinkClick r:id="rId5" action="ppaction://hlinksldjump"/>
            <a:extLst>
              <a:ext uri="{FF2B5EF4-FFF2-40B4-BE49-F238E27FC236}">
                <a16:creationId xmlns:a16="http://schemas.microsoft.com/office/drawing/2014/main" id="{9B16AC10-278C-4F3A-987E-E75AB65E6FDD}"/>
              </a:ext>
            </a:extLst>
          </p:cNvPr>
          <p:cNvPicPr>
            <a:picLocks noChangeAspect="1" noChangeArrowheads="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62560" y="5886058"/>
            <a:ext cx="274320" cy="27432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5A842C88-95A0-4228-B52A-E5D6FA5E2A6E}"/>
              </a:ext>
            </a:extLst>
          </p:cNvPr>
          <p:cNvSpPr/>
          <p:nvPr/>
        </p:nvSpPr>
        <p:spPr>
          <a:xfrm>
            <a:off x="161925" y="6330293"/>
            <a:ext cx="7425418" cy="409086"/>
          </a:xfrm>
          <a:prstGeom prst="rect">
            <a:avLst/>
          </a:prstGeom>
        </p:spPr>
        <p:txBody>
          <a:bodyPr wrap="square">
            <a:spAutoFit/>
          </a:bodyPr>
          <a:lstStyle/>
          <a:p>
            <a:pPr>
              <a:lnSpc>
                <a:spcPct val="107000"/>
              </a:lnSpc>
              <a:spcAft>
                <a:spcPts val="800"/>
              </a:spcAft>
            </a:pPr>
            <a:r>
              <a:rPr lang="en-CA" sz="1000" dirty="0">
                <a:solidFill>
                  <a:schemeClr val="bg1"/>
                </a:solidFill>
                <a:latin typeface="Arial Narrow" panose="020B0606020202030204" pitchFamily="34" charset="0"/>
                <a:ea typeface="Calibri" panose="020F0502020204030204" pitchFamily="34" charset="0"/>
                <a:cs typeface="Times New Roman" panose="02020603050405020304" pitchFamily="18" charset="0"/>
              </a:rPr>
              <a:t>Tomaselli GF, Mahaffey KW, </a:t>
            </a:r>
            <a:r>
              <a:rPr lang="en-CA" sz="1000" dirty="0" err="1">
                <a:solidFill>
                  <a:schemeClr val="bg1"/>
                </a:solidFill>
                <a:latin typeface="Arial Narrow" panose="020B0606020202030204" pitchFamily="34" charset="0"/>
                <a:ea typeface="Calibri" panose="020F0502020204030204" pitchFamily="34" charset="0"/>
                <a:cs typeface="Times New Roman" panose="02020603050405020304" pitchFamily="18" charset="0"/>
              </a:rPr>
              <a:t>Cuker</a:t>
            </a:r>
            <a:r>
              <a:rPr lang="en-CA" sz="1000" dirty="0">
                <a:solidFill>
                  <a:schemeClr val="bg1"/>
                </a:solidFill>
                <a:latin typeface="Arial Narrow" panose="020B0606020202030204" pitchFamily="34" charset="0"/>
                <a:ea typeface="Calibri" panose="020F0502020204030204" pitchFamily="34" charset="0"/>
                <a:cs typeface="Times New Roman" panose="02020603050405020304" pitchFamily="18" charset="0"/>
              </a:rPr>
              <a:t> A, et al. 2017 ACC Expert Consensus Decision Pathway on Management of Bleeding in Patients on Oral Anticoagulants: A Report of the American College of Cardiology Task Force on Expert Consensus Decision Pathways. J Am Coll </a:t>
            </a:r>
            <a:r>
              <a:rPr lang="en-CA" sz="1000" dirty="0" err="1">
                <a:solidFill>
                  <a:schemeClr val="bg1"/>
                </a:solidFill>
                <a:latin typeface="Arial Narrow" panose="020B0606020202030204" pitchFamily="34" charset="0"/>
                <a:ea typeface="Calibri" panose="020F0502020204030204" pitchFamily="34" charset="0"/>
                <a:cs typeface="Times New Roman" panose="02020603050405020304" pitchFamily="18" charset="0"/>
              </a:rPr>
              <a:t>Cardiol</a:t>
            </a:r>
            <a:r>
              <a:rPr lang="en-CA" sz="1000" dirty="0">
                <a:solidFill>
                  <a:schemeClr val="bg1"/>
                </a:solidFill>
                <a:latin typeface="Arial Narrow" panose="020B0606020202030204" pitchFamily="34" charset="0"/>
                <a:ea typeface="Calibri" panose="020F0502020204030204" pitchFamily="34" charset="0"/>
                <a:cs typeface="Times New Roman" panose="02020603050405020304" pitchFamily="18" charset="0"/>
              </a:rPr>
              <a:t> 2017;Dec 1</a:t>
            </a:r>
            <a:endParaRPr lang="en-US" sz="1000" dirty="0">
              <a:solidFill>
                <a:schemeClr val="bg1"/>
              </a:solidFill>
              <a:latin typeface="Arial Narrow" panose="020B0606020202030204" pitchFamily="34" charset="0"/>
              <a:ea typeface="Calibri" panose="020F0502020204030204" pitchFamily="34" charset="0"/>
              <a:cs typeface="Times New Roman" panose="02020603050405020304" pitchFamily="18" charset="0"/>
            </a:endParaRPr>
          </a:p>
        </p:txBody>
      </p:sp>
      <p:pic>
        <p:nvPicPr>
          <p:cNvPr id="12" name="4E92DA43-5712-40E9-AFDC-2C1062C78C6F" descr="7646DFF2-B812-4635-AA57-5171E34E5A45@chrc">
            <a:extLst>
              <a:ext uri="{FF2B5EF4-FFF2-40B4-BE49-F238E27FC236}">
                <a16:creationId xmlns:a16="http://schemas.microsoft.com/office/drawing/2014/main" id="{E26725CC-690F-4014-915F-2AACC949F60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46366" y="205884"/>
            <a:ext cx="1494821" cy="85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252347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A841E32A-EB6F-47A2-AF6B-AF79BF1E89C5}"/>
              </a:ext>
            </a:extLst>
          </p:cNvPr>
          <p:cNvSpPr/>
          <p:nvPr/>
        </p:nvSpPr>
        <p:spPr>
          <a:xfrm>
            <a:off x="0" y="6211671"/>
            <a:ext cx="9144000" cy="646330"/>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46" name="Picture 45" descr="CHRC-logo_blue.png">
            <a:extLst>
              <a:ext uri="{FF2B5EF4-FFF2-40B4-BE49-F238E27FC236}">
                <a16:creationId xmlns:a16="http://schemas.microsoft.com/office/drawing/2014/main" id="{095A59FD-9F52-4C72-A6A6-4B5DFA8DC5CA}"/>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380250" y="5889891"/>
            <a:ext cx="716292" cy="712746"/>
          </a:xfrm>
          <a:prstGeom prst="rect">
            <a:avLst/>
          </a:prstGeom>
        </p:spPr>
      </p:pic>
      <p:sp>
        <p:nvSpPr>
          <p:cNvPr id="9" name="Rectangle 8">
            <a:extLst>
              <a:ext uri="{FF2B5EF4-FFF2-40B4-BE49-F238E27FC236}">
                <a16:creationId xmlns:a16="http://schemas.microsoft.com/office/drawing/2014/main" id="{8545FEA6-91B3-4CEA-BDDB-78E11F2A9A3F}"/>
              </a:ext>
            </a:extLst>
          </p:cNvPr>
          <p:cNvSpPr/>
          <p:nvPr/>
        </p:nvSpPr>
        <p:spPr>
          <a:xfrm>
            <a:off x="146654" y="42700"/>
            <a:ext cx="6757580" cy="954107"/>
          </a:xfrm>
          <a:prstGeom prst="rect">
            <a:avLst/>
          </a:prstGeom>
          <a:noFill/>
        </p:spPr>
        <p:txBody>
          <a:bodyPr wrap="square">
            <a:spAutoFit/>
          </a:bodyPr>
          <a:lstStyle/>
          <a:p>
            <a:pPr lvl="0">
              <a:defRPr/>
            </a:pPr>
            <a:r>
              <a:rPr lang="en-CA" sz="2800" b="1" dirty="0" err="1">
                <a:solidFill>
                  <a:srgbClr val="183059"/>
                </a:solidFill>
                <a:latin typeface="Arial Narrow" panose="020B0606020202030204" pitchFamily="34" charset="0"/>
                <a:cs typeface="Aharoni" panose="02010803020104030203" pitchFamily="2" charset="-79"/>
              </a:rPr>
              <a:t>Traitement</a:t>
            </a:r>
            <a:r>
              <a:rPr lang="en-CA" sz="2800" b="1" dirty="0">
                <a:solidFill>
                  <a:srgbClr val="183059"/>
                </a:solidFill>
                <a:latin typeface="Arial Narrow" panose="020B0606020202030204" pitchFamily="34" charset="0"/>
                <a:cs typeface="Aharoni" panose="02010803020104030203" pitchFamily="2" charset="-79"/>
              </a:rPr>
              <a:t> </a:t>
            </a:r>
            <a:r>
              <a:rPr lang="fr-CA" sz="2800" b="1" dirty="0">
                <a:solidFill>
                  <a:srgbClr val="183059"/>
                </a:solidFill>
                <a:latin typeface="Arial Narrow" panose="020B0606020202030204" pitchFamily="34" charset="0"/>
                <a:cs typeface="Aharoni" panose="02010803020104030203" pitchFamily="2" charset="-79"/>
              </a:rPr>
              <a:t>d’une hémorragie majeure sous AOD - Principes de base agents hémostatiques</a:t>
            </a:r>
            <a:endParaRPr lang="en-CA" sz="2800" b="1" dirty="0">
              <a:solidFill>
                <a:srgbClr val="183059"/>
              </a:solidFill>
              <a:latin typeface="Arial Narrow" panose="020B0606020202030204" pitchFamily="34" charset="0"/>
              <a:cs typeface="Aharoni" panose="02010803020104030203" pitchFamily="2" charset="-79"/>
            </a:endParaRPr>
          </a:p>
        </p:txBody>
      </p:sp>
      <p:cxnSp>
        <p:nvCxnSpPr>
          <p:cNvPr id="60" name="Straight Connector 59">
            <a:extLst>
              <a:ext uri="{FF2B5EF4-FFF2-40B4-BE49-F238E27FC236}">
                <a16:creationId xmlns:a16="http://schemas.microsoft.com/office/drawing/2014/main" id="{0B876694-5D0E-454B-99EC-F54BD64A40AA}"/>
              </a:ext>
            </a:extLst>
          </p:cNvPr>
          <p:cNvCxnSpPr/>
          <p:nvPr/>
        </p:nvCxnSpPr>
        <p:spPr>
          <a:xfrm flipV="1">
            <a:off x="0" y="1109341"/>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B5439462-83CE-4FF0-A5A3-8A63E14D727D}"/>
              </a:ext>
            </a:extLst>
          </p:cNvPr>
          <p:cNvSpPr txBox="1"/>
          <p:nvPr/>
        </p:nvSpPr>
        <p:spPr>
          <a:xfrm>
            <a:off x="280747" y="1318587"/>
            <a:ext cx="8896350" cy="4585871"/>
          </a:xfrm>
          <a:prstGeom prst="rect">
            <a:avLst/>
          </a:prstGeom>
          <a:noFill/>
        </p:spPr>
        <p:txBody>
          <a:bodyPr wrap="square" rtlCol="0">
            <a:spAutoFit/>
          </a:bodyPr>
          <a:lstStyle/>
          <a:p>
            <a:pPr marL="342900" indent="-342900" defTabSz="914400" fontAlgn="base">
              <a:spcBef>
                <a:spcPct val="0"/>
              </a:spcBef>
              <a:spcAft>
                <a:spcPct val="0"/>
              </a:spcAft>
              <a:buClr>
                <a:srgbClr val="00B0F0"/>
              </a:buClr>
              <a:buFont typeface="Wingdings" panose="05000000000000000000" pitchFamily="2" charset="2"/>
              <a:buChar char="§"/>
            </a:pPr>
            <a:r>
              <a:rPr lang="fr-FR" sz="2400" b="1" dirty="0">
                <a:solidFill>
                  <a:schemeClr val="tx1">
                    <a:lumMod val="85000"/>
                    <a:lumOff val="15000"/>
                  </a:schemeClr>
                </a:solidFill>
                <a:latin typeface="Arial Narrow" panose="020B0606020202030204" pitchFamily="34" charset="0"/>
                <a:cs typeface="Arial" panose="020B0604020202020204" pitchFamily="34" charset="0"/>
              </a:rPr>
              <a:t>Agents </a:t>
            </a:r>
            <a:r>
              <a:rPr lang="fr-FR" sz="2400" b="1" dirty="0" err="1">
                <a:solidFill>
                  <a:schemeClr val="tx1">
                    <a:lumMod val="85000"/>
                    <a:lumOff val="15000"/>
                  </a:schemeClr>
                </a:solidFill>
                <a:latin typeface="Arial Narrow" panose="020B0606020202030204" pitchFamily="34" charset="0"/>
                <a:cs typeface="Arial" panose="020B0604020202020204" pitchFamily="34" charset="0"/>
              </a:rPr>
              <a:t>antifibrinolytiques</a:t>
            </a:r>
            <a:endParaRPr lang="fr-FR" sz="2400" b="1" dirty="0">
              <a:solidFill>
                <a:schemeClr val="tx1">
                  <a:lumMod val="85000"/>
                  <a:lumOff val="15000"/>
                </a:schemeClr>
              </a:solidFill>
              <a:latin typeface="Arial Narrow" panose="020B0606020202030204" pitchFamily="34" charset="0"/>
              <a:cs typeface="Arial" panose="020B0604020202020204" pitchFamily="34" charset="0"/>
            </a:endParaRPr>
          </a:p>
          <a:p>
            <a:pPr marL="799578" lvl="1" indent="-342900" defTabSz="914400" fontAlgn="base">
              <a:spcBef>
                <a:spcPct val="0"/>
              </a:spcBef>
              <a:spcAft>
                <a:spcPct val="0"/>
              </a:spcAft>
              <a:buClr>
                <a:srgbClr val="00B0F0"/>
              </a:buClr>
              <a:buFont typeface="Wingdings" panose="05000000000000000000" pitchFamily="2" charset="2"/>
              <a:buChar char="§"/>
            </a:pPr>
            <a:r>
              <a:rPr lang="fr-FR" sz="2000" dirty="0">
                <a:solidFill>
                  <a:schemeClr val="tx1">
                    <a:lumMod val="85000"/>
                    <a:lumOff val="15000"/>
                  </a:schemeClr>
                </a:solidFill>
                <a:latin typeface="Arial Narrow" panose="020B0606020202030204" pitchFamily="34" charset="0"/>
                <a:cs typeface="Arial" panose="020B0604020202020204" pitchFamily="34" charset="0"/>
              </a:rPr>
              <a:t>Acide </a:t>
            </a:r>
            <a:r>
              <a:rPr lang="fr-FR" sz="2000" dirty="0" err="1">
                <a:solidFill>
                  <a:schemeClr val="tx1">
                    <a:lumMod val="85000"/>
                    <a:lumOff val="15000"/>
                  </a:schemeClr>
                </a:solidFill>
                <a:latin typeface="Arial Narrow" panose="020B0606020202030204" pitchFamily="34" charset="0"/>
                <a:cs typeface="Arial" panose="020B0604020202020204" pitchFamily="34" charset="0"/>
              </a:rPr>
              <a:t>aminocaproïque</a:t>
            </a:r>
            <a:r>
              <a:rPr lang="fr-FR" sz="2000" dirty="0">
                <a:solidFill>
                  <a:schemeClr val="tx1">
                    <a:lumMod val="85000"/>
                    <a:lumOff val="15000"/>
                  </a:schemeClr>
                </a:solidFill>
                <a:latin typeface="Arial Narrow" panose="020B0606020202030204" pitchFamily="34" charset="0"/>
                <a:cs typeface="Arial" panose="020B0604020202020204" pitchFamily="34" charset="0"/>
              </a:rPr>
              <a:t> (</a:t>
            </a:r>
            <a:r>
              <a:rPr lang="fr-FR" sz="2000" dirty="0" err="1">
                <a:solidFill>
                  <a:schemeClr val="tx1">
                    <a:lumMod val="85000"/>
                    <a:lumOff val="15000"/>
                  </a:schemeClr>
                </a:solidFill>
                <a:latin typeface="Arial Narrow" panose="020B0606020202030204" pitchFamily="34" charset="0"/>
                <a:cs typeface="Arial" panose="020B0604020202020204" pitchFamily="34" charset="0"/>
              </a:rPr>
              <a:t>Amicar</a:t>
            </a:r>
            <a:r>
              <a:rPr lang="fr-FR" sz="2000" dirty="0">
                <a:solidFill>
                  <a:schemeClr val="tx1">
                    <a:lumMod val="85000"/>
                    <a:lumOff val="15000"/>
                  </a:schemeClr>
                </a:solidFill>
                <a:latin typeface="Arial Narrow" panose="020B0606020202030204" pitchFamily="34" charset="0"/>
                <a:cs typeface="Arial" panose="020B0604020202020204" pitchFamily="34" charset="0"/>
              </a:rPr>
              <a:t>™)</a:t>
            </a:r>
          </a:p>
          <a:p>
            <a:pPr marL="799578" lvl="1" indent="-342900" defTabSz="914400" fontAlgn="base">
              <a:spcBef>
                <a:spcPct val="0"/>
              </a:spcBef>
              <a:spcAft>
                <a:spcPct val="0"/>
              </a:spcAft>
              <a:buClr>
                <a:srgbClr val="00B0F0"/>
              </a:buClr>
              <a:buFont typeface="Wingdings" panose="05000000000000000000" pitchFamily="2" charset="2"/>
              <a:buChar char="§"/>
            </a:pPr>
            <a:r>
              <a:rPr lang="fr-FR" sz="2000" dirty="0">
                <a:solidFill>
                  <a:schemeClr val="tx1">
                    <a:lumMod val="85000"/>
                    <a:lumOff val="15000"/>
                  </a:schemeClr>
                </a:solidFill>
                <a:latin typeface="Arial Narrow" panose="020B0606020202030204" pitchFamily="34" charset="0"/>
                <a:cs typeface="Arial" panose="020B0604020202020204" pitchFamily="34" charset="0"/>
              </a:rPr>
              <a:t>Acide </a:t>
            </a:r>
            <a:r>
              <a:rPr lang="fr-FR" sz="2000" dirty="0" err="1">
                <a:solidFill>
                  <a:schemeClr val="tx1">
                    <a:lumMod val="85000"/>
                    <a:lumOff val="15000"/>
                  </a:schemeClr>
                </a:solidFill>
                <a:latin typeface="Arial Narrow" panose="020B0606020202030204" pitchFamily="34" charset="0"/>
                <a:cs typeface="Arial" panose="020B0604020202020204" pitchFamily="34" charset="0"/>
              </a:rPr>
              <a:t>tranexamique</a:t>
            </a:r>
            <a:r>
              <a:rPr lang="fr-FR" sz="2000" dirty="0">
                <a:solidFill>
                  <a:schemeClr val="tx1">
                    <a:lumMod val="85000"/>
                    <a:lumOff val="15000"/>
                  </a:schemeClr>
                </a:solidFill>
                <a:latin typeface="Arial Narrow" panose="020B0606020202030204" pitchFamily="34" charset="0"/>
                <a:cs typeface="Arial" panose="020B0604020202020204" pitchFamily="34" charset="0"/>
              </a:rPr>
              <a:t> (</a:t>
            </a:r>
            <a:r>
              <a:rPr lang="fr-FR" sz="2000" dirty="0" err="1">
                <a:solidFill>
                  <a:schemeClr val="tx1">
                    <a:lumMod val="85000"/>
                    <a:lumOff val="15000"/>
                  </a:schemeClr>
                </a:solidFill>
                <a:latin typeface="Arial Narrow" panose="020B0606020202030204" pitchFamily="34" charset="0"/>
                <a:cs typeface="Arial" panose="020B0604020202020204" pitchFamily="34" charset="0"/>
              </a:rPr>
              <a:t>Cyclokapron</a:t>
            </a:r>
            <a:r>
              <a:rPr lang="fr-FR" sz="2000" dirty="0">
                <a:solidFill>
                  <a:schemeClr val="tx1">
                    <a:lumMod val="85000"/>
                    <a:lumOff val="15000"/>
                  </a:schemeClr>
                </a:solidFill>
                <a:latin typeface="Arial Narrow" panose="020B0606020202030204" pitchFamily="34" charset="0"/>
                <a:cs typeface="Arial" panose="020B0604020202020204" pitchFamily="34" charset="0"/>
              </a:rPr>
              <a:t>™)</a:t>
            </a:r>
          </a:p>
          <a:p>
            <a:pPr marL="342900" indent="-342900" defTabSz="914400" fontAlgn="base">
              <a:spcBef>
                <a:spcPct val="0"/>
              </a:spcBef>
              <a:spcAft>
                <a:spcPct val="0"/>
              </a:spcAft>
              <a:buClr>
                <a:srgbClr val="00B0F0"/>
              </a:buClr>
              <a:buFont typeface="Wingdings" panose="05000000000000000000" pitchFamily="2" charset="2"/>
              <a:buChar char="§"/>
            </a:pPr>
            <a:endParaRPr lang="fr-FR" sz="2400" dirty="0">
              <a:solidFill>
                <a:schemeClr val="tx1">
                  <a:lumMod val="85000"/>
                  <a:lumOff val="15000"/>
                </a:schemeClr>
              </a:solidFill>
              <a:latin typeface="Arial Narrow" panose="020B0606020202030204" pitchFamily="34" charset="0"/>
              <a:cs typeface="Arial" panose="020B0604020202020204" pitchFamily="34" charset="0"/>
            </a:endParaRPr>
          </a:p>
          <a:p>
            <a:pPr marL="342900" indent="-342900" defTabSz="914400" fontAlgn="base">
              <a:spcBef>
                <a:spcPct val="0"/>
              </a:spcBef>
              <a:spcAft>
                <a:spcPct val="0"/>
              </a:spcAft>
              <a:buClr>
                <a:srgbClr val="00B0F0"/>
              </a:buClr>
              <a:buFont typeface="Wingdings" panose="05000000000000000000" pitchFamily="2" charset="2"/>
              <a:buChar char="§"/>
            </a:pPr>
            <a:r>
              <a:rPr lang="fr-FR" sz="2400" b="1" dirty="0">
                <a:solidFill>
                  <a:schemeClr val="tx1">
                    <a:lumMod val="85000"/>
                    <a:lumOff val="15000"/>
                  </a:schemeClr>
                </a:solidFill>
                <a:latin typeface="Arial Narrow" panose="020B0606020202030204" pitchFamily="34" charset="0"/>
                <a:cs typeface="Arial" panose="020B0604020202020204" pitchFamily="34" charset="0"/>
              </a:rPr>
              <a:t>Agents </a:t>
            </a:r>
            <a:r>
              <a:rPr lang="fr-FR" sz="2400" b="1" dirty="0" err="1">
                <a:solidFill>
                  <a:schemeClr val="tx1">
                    <a:lumMod val="85000"/>
                    <a:lumOff val="15000"/>
                  </a:schemeClr>
                </a:solidFill>
                <a:latin typeface="Arial Narrow" panose="020B0606020202030204" pitchFamily="34" charset="0"/>
                <a:cs typeface="Arial" panose="020B0604020202020204" pitchFamily="34" charset="0"/>
              </a:rPr>
              <a:t>prothrombotiques</a:t>
            </a:r>
            <a:r>
              <a:rPr lang="fr-FR" sz="2400" b="1" dirty="0">
                <a:solidFill>
                  <a:schemeClr val="tx1">
                    <a:lumMod val="85000"/>
                    <a:lumOff val="15000"/>
                  </a:schemeClr>
                </a:solidFill>
                <a:latin typeface="Arial Narrow" panose="020B0606020202030204" pitchFamily="34" charset="0"/>
                <a:cs typeface="Arial" panose="020B0604020202020204" pitchFamily="34" charset="0"/>
              </a:rPr>
              <a:t> (avec un risque de causer une thrombose…) </a:t>
            </a:r>
          </a:p>
          <a:p>
            <a:pPr marL="799578" lvl="1" indent="-342900" defTabSz="914400" fontAlgn="base">
              <a:spcBef>
                <a:spcPct val="0"/>
              </a:spcBef>
              <a:spcAft>
                <a:spcPct val="0"/>
              </a:spcAft>
              <a:buClr>
                <a:srgbClr val="00B0F0"/>
              </a:buClr>
              <a:buFont typeface="Wingdings" panose="05000000000000000000" pitchFamily="2" charset="2"/>
              <a:buChar char="§"/>
            </a:pPr>
            <a:r>
              <a:rPr lang="fr-FR" sz="2000" dirty="0">
                <a:solidFill>
                  <a:schemeClr val="tx1">
                    <a:lumMod val="85000"/>
                    <a:lumOff val="15000"/>
                  </a:schemeClr>
                </a:solidFill>
                <a:latin typeface="Arial Narrow" panose="020B0606020202030204" pitchFamily="34" charset="0"/>
                <a:cs typeface="Arial" panose="020B0604020202020204" pitchFamily="34" charset="0"/>
              </a:rPr>
              <a:t>CCP  (</a:t>
            </a:r>
            <a:r>
              <a:rPr lang="fr-FR" sz="2000" dirty="0" err="1">
                <a:solidFill>
                  <a:schemeClr val="tx1">
                    <a:lumMod val="85000"/>
                    <a:lumOff val="15000"/>
                  </a:schemeClr>
                </a:solidFill>
                <a:latin typeface="Arial Narrow" panose="020B0606020202030204" pitchFamily="34" charset="0"/>
                <a:cs typeface="Arial" panose="020B0604020202020204" pitchFamily="34" charset="0"/>
              </a:rPr>
              <a:t>Octaplex</a:t>
            </a:r>
            <a:r>
              <a:rPr lang="fr-FR" sz="2000" dirty="0">
                <a:solidFill>
                  <a:schemeClr val="tx1">
                    <a:lumMod val="85000"/>
                    <a:lumOff val="15000"/>
                  </a:schemeClr>
                </a:solidFill>
                <a:latin typeface="Arial Narrow" panose="020B0606020202030204" pitchFamily="34" charset="0"/>
                <a:cs typeface="Arial" panose="020B0604020202020204" pitchFamily="34" charset="0"/>
              </a:rPr>
              <a:t>™, </a:t>
            </a:r>
            <a:r>
              <a:rPr lang="fr-FR" sz="2000" dirty="0" err="1">
                <a:solidFill>
                  <a:schemeClr val="tx1">
                    <a:lumMod val="85000"/>
                    <a:lumOff val="15000"/>
                  </a:schemeClr>
                </a:solidFill>
                <a:latin typeface="Arial Narrow" panose="020B0606020202030204" pitchFamily="34" charset="0"/>
                <a:cs typeface="Arial" panose="020B0604020202020204" pitchFamily="34" charset="0"/>
              </a:rPr>
              <a:t>Beriplex</a:t>
            </a:r>
            <a:r>
              <a:rPr lang="fr-FR" sz="2000" dirty="0">
                <a:solidFill>
                  <a:schemeClr val="tx1">
                    <a:lumMod val="85000"/>
                    <a:lumOff val="15000"/>
                  </a:schemeClr>
                </a:solidFill>
                <a:latin typeface="Arial Narrow" panose="020B0606020202030204" pitchFamily="34" charset="0"/>
                <a:cs typeface="Arial" panose="020B0604020202020204" pitchFamily="34" charset="0"/>
              </a:rPr>
              <a:t>™)</a:t>
            </a:r>
          </a:p>
          <a:p>
            <a:pPr marL="799578" lvl="1" indent="-342900" defTabSz="914400" fontAlgn="base">
              <a:spcBef>
                <a:spcPct val="0"/>
              </a:spcBef>
              <a:spcAft>
                <a:spcPct val="0"/>
              </a:spcAft>
              <a:buClr>
                <a:srgbClr val="00B0F0"/>
              </a:buClr>
              <a:buFont typeface="Wingdings" panose="05000000000000000000" pitchFamily="2" charset="2"/>
              <a:buChar char="§"/>
            </a:pPr>
            <a:r>
              <a:rPr lang="fr-FR" sz="2000" dirty="0" err="1">
                <a:solidFill>
                  <a:schemeClr val="tx1">
                    <a:lumMod val="85000"/>
                    <a:lumOff val="15000"/>
                  </a:schemeClr>
                </a:solidFill>
                <a:latin typeface="Arial Narrow" panose="020B0606020202030204" pitchFamily="34" charset="0"/>
                <a:cs typeface="Arial" panose="020B0604020202020204" pitchFamily="34" charset="0"/>
              </a:rPr>
              <a:t>CCPa</a:t>
            </a:r>
            <a:r>
              <a:rPr lang="fr-FR" sz="2000" dirty="0">
                <a:solidFill>
                  <a:schemeClr val="tx1">
                    <a:lumMod val="85000"/>
                    <a:lumOff val="15000"/>
                  </a:schemeClr>
                </a:solidFill>
                <a:latin typeface="Arial Narrow" panose="020B0606020202030204" pitchFamily="34" charset="0"/>
                <a:cs typeface="Arial" panose="020B0604020202020204" pitchFamily="34" charset="0"/>
              </a:rPr>
              <a:t>  (FEIBA™)</a:t>
            </a:r>
          </a:p>
          <a:p>
            <a:pPr marL="799578" lvl="1" indent="-342900" defTabSz="914400" fontAlgn="base">
              <a:spcBef>
                <a:spcPct val="0"/>
              </a:spcBef>
              <a:spcAft>
                <a:spcPct val="0"/>
              </a:spcAft>
              <a:buClr>
                <a:srgbClr val="00B0F0"/>
              </a:buClr>
              <a:buFont typeface="Wingdings" panose="05000000000000000000" pitchFamily="2" charset="2"/>
              <a:buChar char="§"/>
            </a:pPr>
            <a:r>
              <a:rPr lang="fr-FR" sz="2000" dirty="0" err="1">
                <a:solidFill>
                  <a:schemeClr val="tx1">
                    <a:lumMod val="85000"/>
                    <a:lumOff val="15000"/>
                  </a:schemeClr>
                </a:solidFill>
                <a:latin typeface="Arial Narrow" panose="020B0606020202030204" pitchFamily="34" charset="0"/>
                <a:cs typeface="Arial" panose="020B0604020202020204" pitchFamily="34" charset="0"/>
              </a:rPr>
              <a:t>rFVIIa</a:t>
            </a:r>
            <a:r>
              <a:rPr lang="fr-FR" sz="2000" dirty="0">
                <a:solidFill>
                  <a:schemeClr val="tx1">
                    <a:lumMod val="85000"/>
                    <a:lumOff val="15000"/>
                  </a:schemeClr>
                </a:solidFill>
                <a:latin typeface="Arial Narrow" panose="020B0606020202030204" pitchFamily="34" charset="0"/>
                <a:cs typeface="Arial" panose="020B0604020202020204" pitchFamily="34" charset="0"/>
              </a:rPr>
              <a:t>  (</a:t>
            </a:r>
            <a:r>
              <a:rPr lang="fr-FR" sz="2000" dirty="0" err="1">
                <a:solidFill>
                  <a:schemeClr val="tx1">
                    <a:lumMod val="85000"/>
                    <a:lumOff val="15000"/>
                  </a:schemeClr>
                </a:solidFill>
                <a:latin typeface="Arial Narrow" panose="020B0606020202030204" pitchFamily="34" charset="0"/>
                <a:cs typeface="Arial" panose="020B0604020202020204" pitchFamily="34" charset="0"/>
              </a:rPr>
              <a:t>NovoSeven</a:t>
            </a:r>
            <a:r>
              <a:rPr lang="fr-FR" sz="2000" dirty="0">
                <a:solidFill>
                  <a:schemeClr val="tx1">
                    <a:lumMod val="85000"/>
                    <a:lumOff val="15000"/>
                  </a:schemeClr>
                </a:solidFill>
                <a:latin typeface="Arial Narrow" panose="020B0606020202030204" pitchFamily="34" charset="0"/>
                <a:cs typeface="Arial" panose="020B0604020202020204" pitchFamily="34" charset="0"/>
              </a:rPr>
              <a:t>™, </a:t>
            </a:r>
            <a:r>
              <a:rPr lang="fr-FR" sz="2000" dirty="0" err="1">
                <a:solidFill>
                  <a:schemeClr val="tx1">
                    <a:lumMod val="85000"/>
                    <a:lumOff val="15000"/>
                  </a:schemeClr>
                </a:solidFill>
                <a:latin typeface="Arial Narrow" panose="020B0606020202030204" pitchFamily="34" charset="0"/>
                <a:cs typeface="Arial" panose="020B0604020202020204" pitchFamily="34" charset="0"/>
              </a:rPr>
              <a:t>Niastase</a:t>
            </a:r>
            <a:r>
              <a:rPr lang="fr-FR" sz="2000" dirty="0">
                <a:solidFill>
                  <a:schemeClr val="tx1">
                    <a:lumMod val="85000"/>
                    <a:lumOff val="15000"/>
                  </a:schemeClr>
                </a:solidFill>
                <a:latin typeface="Arial Narrow" panose="020B0606020202030204" pitchFamily="34" charset="0"/>
                <a:cs typeface="Arial" panose="020B0604020202020204" pitchFamily="34" charset="0"/>
              </a:rPr>
              <a:t>™)</a:t>
            </a:r>
          </a:p>
          <a:p>
            <a:pPr marL="342900" indent="-342900" defTabSz="914400" fontAlgn="base">
              <a:spcBef>
                <a:spcPct val="0"/>
              </a:spcBef>
              <a:spcAft>
                <a:spcPct val="0"/>
              </a:spcAft>
              <a:buClr>
                <a:srgbClr val="00B0F0"/>
              </a:buClr>
              <a:buFont typeface="Wingdings" panose="05000000000000000000" pitchFamily="2" charset="2"/>
              <a:buChar char="§"/>
            </a:pPr>
            <a:endParaRPr lang="fr-FR" sz="2400" dirty="0">
              <a:solidFill>
                <a:schemeClr val="tx1">
                  <a:lumMod val="85000"/>
                  <a:lumOff val="15000"/>
                </a:schemeClr>
              </a:solidFill>
              <a:latin typeface="Arial Narrow" panose="020B0606020202030204" pitchFamily="34" charset="0"/>
              <a:cs typeface="Arial" panose="020B0604020202020204" pitchFamily="34" charset="0"/>
            </a:endParaRPr>
          </a:p>
          <a:p>
            <a:pPr marL="342900" indent="-342900" defTabSz="914400" fontAlgn="base">
              <a:spcBef>
                <a:spcPct val="0"/>
              </a:spcBef>
              <a:spcAft>
                <a:spcPct val="0"/>
              </a:spcAft>
              <a:buClr>
                <a:srgbClr val="00B0F0"/>
              </a:buClr>
              <a:buFont typeface="Wingdings" panose="05000000000000000000" pitchFamily="2" charset="2"/>
              <a:buChar char="§"/>
            </a:pPr>
            <a:r>
              <a:rPr lang="fr-FR" sz="2400" b="1" dirty="0" err="1">
                <a:solidFill>
                  <a:schemeClr val="tx1">
                    <a:lumMod val="85000"/>
                    <a:lumOff val="15000"/>
                  </a:schemeClr>
                </a:solidFill>
                <a:latin typeface="Arial Narrow" panose="020B0606020202030204" pitchFamily="34" charset="0"/>
                <a:cs typeface="Arial" panose="020B0604020202020204" pitchFamily="34" charset="0"/>
              </a:rPr>
              <a:t>Cryoprécipité</a:t>
            </a:r>
            <a:endParaRPr lang="fr-FR" sz="2400" b="1" dirty="0">
              <a:solidFill>
                <a:schemeClr val="tx1">
                  <a:lumMod val="85000"/>
                  <a:lumOff val="15000"/>
                </a:schemeClr>
              </a:solidFill>
              <a:latin typeface="Arial Narrow" panose="020B0606020202030204" pitchFamily="34" charset="0"/>
              <a:cs typeface="Arial" panose="020B0604020202020204" pitchFamily="34" charset="0"/>
            </a:endParaRPr>
          </a:p>
          <a:p>
            <a:pPr marL="342900" indent="-342900" defTabSz="914400" fontAlgn="base">
              <a:spcBef>
                <a:spcPct val="0"/>
              </a:spcBef>
              <a:spcAft>
                <a:spcPct val="0"/>
              </a:spcAft>
              <a:buClr>
                <a:srgbClr val="00B0F0"/>
              </a:buClr>
              <a:buFont typeface="Wingdings" panose="05000000000000000000" pitchFamily="2" charset="2"/>
              <a:buChar char="§"/>
            </a:pPr>
            <a:r>
              <a:rPr lang="fr-FR" sz="2400" b="1" dirty="0" err="1">
                <a:solidFill>
                  <a:schemeClr val="tx1">
                    <a:lumMod val="85000"/>
                    <a:lumOff val="15000"/>
                  </a:schemeClr>
                </a:solidFill>
                <a:latin typeface="Arial Narrow" panose="020B0606020202030204" pitchFamily="34" charset="0"/>
                <a:cs typeface="Arial" panose="020B0604020202020204" pitchFamily="34" charset="0"/>
              </a:rPr>
              <a:t>Desmopressine</a:t>
            </a:r>
            <a:r>
              <a:rPr lang="fr-FR" sz="2400" b="1" dirty="0">
                <a:solidFill>
                  <a:schemeClr val="tx1">
                    <a:lumMod val="85000"/>
                    <a:lumOff val="15000"/>
                  </a:schemeClr>
                </a:solidFill>
                <a:latin typeface="Arial Narrow" panose="020B0606020202030204" pitchFamily="34" charset="0"/>
                <a:cs typeface="Arial" panose="020B0604020202020204" pitchFamily="34" charset="0"/>
              </a:rPr>
              <a:t> (DDAVP)</a:t>
            </a:r>
          </a:p>
          <a:p>
            <a:pPr marL="342900" indent="-342900" defTabSz="914400" fontAlgn="base">
              <a:spcBef>
                <a:spcPct val="0"/>
              </a:spcBef>
              <a:spcAft>
                <a:spcPct val="0"/>
              </a:spcAft>
              <a:buClr>
                <a:srgbClr val="00B0F0"/>
              </a:buClr>
              <a:buFont typeface="Wingdings" panose="05000000000000000000" pitchFamily="2" charset="2"/>
              <a:buChar char="§"/>
            </a:pPr>
            <a:r>
              <a:rPr lang="fr-FR" sz="2400" b="1" dirty="0">
                <a:solidFill>
                  <a:schemeClr val="tx1">
                    <a:lumMod val="85000"/>
                    <a:lumOff val="15000"/>
                  </a:schemeClr>
                </a:solidFill>
                <a:latin typeface="Arial Narrow" panose="020B0606020202030204" pitchFamily="34" charset="0"/>
                <a:cs typeface="Arial" panose="020B0604020202020204" pitchFamily="34" charset="0"/>
              </a:rPr>
              <a:t>Plasma frais congelé (PFC)</a:t>
            </a:r>
          </a:p>
        </p:txBody>
      </p:sp>
      <p:pic>
        <p:nvPicPr>
          <p:cNvPr id="11" name="Picture 2" descr="Image result for hyperlink icon">
            <a:hlinkClick r:id="rId5" action="ppaction://hlinksldjump"/>
            <a:extLst>
              <a:ext uri="{FF2B5EF4-FFF2-40B4-BE49-F238E27FC236}">
                <a16:creationId xmlns:a16="http://schemas.microsoft.com/office/drawing/2014/main" id="{1A2807F5-F127-4664-B3F4-C0D773EB1783}"/>
              </a:ext>
            </a:extLst>
          </p:cNvPr>
          <p:cNvPicPr>
            <a:picLocks noChangeAspect="1" noChangeArrowheads="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62560" y="5886058"/>
            <a:ext cx="274320" cy="274320"/>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11664101-1789-4147-A7D5-B0D544C134B3}"/>
              </a:ext>
            </a:extLst>
          </p:cNvPr>
          <p:cNvSpPr/>
          <p:nvPr/>
        </p:nvSpPr>
        <p:spPr>
          <a:xfrm>
            <a:off x="161925" y="6330293"/>
            <a:ext cx="7425418" cy="409086"/>
          </a:xfrm>
          <a:prstGeom prst="rect">
            <a:avLst/>
          </a:prstGeom>
        </p:spPr>
        <p:txBody>
          <a:bodyPr wrap="square">
            <a:spAutoFit/>
          </a:bodyPr>
          <a:lstStyle/>
          <a:p>
            <a:pPr>
              <a:lnSpc>
                <a:spcPct val="107000"/>
              </a:lnSpc>
              <a:spcAft>
                <a:spcPts val="800"/>
              </a:spcAft>
            </a:pPr>
            <a:r>
              <a:rPr lang="en-CA" sz="1000" dirty="0">
                <a:solidFill>
                  <a:schemeClr val="bg1"/>
                </a:solidFill>
                <a:latin typeface="Arial Narrow" panose="020B0606020202030204" pitchFamily="34" charset="0"/>
                <a:ea typeface="Calibri" panose="020F0502020204030204" pitchFamily="34" charset="0"/>
                <a:cs typeface="Times New Roman" panose="02020603050405020304" pitchFamily="18" charset="0"/>
              </a:rPr>
              <a:t>Tomaselli GF, Mahaffey KW, </a:t>
            </a:r>
            <a:r>
              <a:rPr lang="en-CA" sz="1000" dirty="0" err="1">
                <a:solidFill>
                  <a:schemeClr val="bg1"/>
                </a:solidFill>
                <a:latin typeface="Arial Narrow" panose="020B0606020202030204" pitchFamily="34" charset="0"/>
                <a:ea typeface="Calibri" panose="020F0502020204030204" pitchFamily="34" charset="0"/>
                <a:cs typeface="Times New Roman" panose="02020603050405020304" pitchFamily="18" charset="0"/>
              </a:rPr>
              <a:t>Cuker</a:t>
            </a:r>
            <a:r>
              <a:rPr lang="en-CA" sz="1000" dirty="0">
                <a:solidFill>
                  <a:schemeClr val="bg1"/>
                </a:solidFill>
                <a:latin typeface="Arial Narrow" panose="020B0606020202030204" pitchFamily="34" charset="0"/>
                <a:ea typeface="Calibri" panose="020F0502020204030204" pitchFamily="34" charset="0"/>
                <a:cs typeface="Times New Roman" panose="02020603050405020304" pitchFamily="18" charset="0"/>
              </a:rPr>
              <a:t> A, et al. 2017 ACC Expert Consensus Decision Pathway on Management of Bleeding in Patients on Oral Anticoagulants: A Report of the American College of Cardiology Task Force on Expert Consensus Decision Pathways. J Am Coll </a:t>
            </a:r>
            <a:r>
              <a:rPr lang="en-CA" sz="1000" dirty="0" err="1">
                <a:solidFill>
                  <a:schemeClr val="bg1"/>
                </a:solidFill>
                <a:latin typeface="Arial Narrow" panose="020B0606020202030204" pitchFamily="34" charset="0"/>
                <a:ea typeface="Calibri" panose="020F0502020204030204" pitchFamily="34" charset="0"/>
                <a:cs typeface="Times New Roman" panose="02020603050405020304" pitchFamily="18" charset="0"/>
              </a:rPr>
              <a:t>Cardiol</a:t>
            </a:r>
            <a:r>
              <a:rPr lang="en-CA" sz="1000" dirty="0">
                <a:solidFill>
                  <a:schemeClr val="bg1"/>
                </a:solidFill>
                <a:latin typeface="Arial Narrow" panose="020B0606020202030204" pitchFamily="34" charset="0"/>
                <a:ea typeface="Calibri" panose="020F0502020204030204" pitchFamily="34" charset="0"/>
                <a:cs typeface="Times New Roman" panose="02020603050405020304" pitchFamily="18" charset="0"/>
              </a:rPr>
              <a:t> 2017;Dec 1</a:t>
            </a:r>
            <a:endParaRPr lang="en-US" sz="1000" dirty="0">
              <a:solidFill>
                <a:schemeClr val="bg1"/>
              </a:solidFill>
              <a:latin typeface="Arial Narrow" panose="020B0606020202030204" pitchFamily="34" charset="0"/>
              <a:ea typeface="Calibri" panose="020F0502020204030204" pitchFamily="34" charset="0"/>
              <a:cs typeface="Times New Roman" panose="02020603050405020304" pitchFamily="18" charset="0"/>
            </a:endParaRPr>
          </a:p>
        </p:txBody>
      </p:sp>
      <p:pic>
        <p:nvPicPr>
          <p:cNvPr id="13" name="4E92DA43-5712-40E9-AFDC-2C1062C78C6F" descr="7646DFF2-B812-4635-AA57-5171E34E5A45@chrc">
            <a:extLst>
              <a:ext uri="{FF2B5EF4-FFF2-40B4-BE49-F238E27FC236}">
                <a16:creationId xmlns:a16="http://schemas.microsoft.com/office/drawing/2014/main" id="{A3158B3E-3C24-4A58-A4CB-3983B0275E2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46366" y="148734"/>
            <a:ext cx="1494821" cy="85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4793077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A841E32A-EB6F-47A2-AF6B-AF79BF1E89C5}"/>
              </a:ext>
            </a:extLst>
          </p:cNvPr>
          <p:cNvSpPr/>
          <p:nvPr/>
        </p:nvSpPr>
        <p:spPr>
          <a:xfrm>
            <a:off x="0" y="6211671"/>
            <a:ext cx="9144000" cy="646330"/>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46" name="Picture 45" descr="CHRC-logo_blue.png">
            <a:extLst>
              <a:ext uri="{FF2B5EF4-FFF2-40B4-BE49-F238E27FC236}">
                <a16:creationId xmlns:a16="http://schemas.microsoft.com/office/drawing/2014/main" id="{095A59FD-9F52-4C72-A6A6-4B5DFA8DC5CA}"/>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380250" y="5889891"/>
            <a:ext cx="716292" cy="712746"/>
          </a:xfrm>
          <a:prstGeom prst="rect">
            <a:avLst/>
          </a:prstGeom>
        </p:spPr>
      </p:pic>
      <p:sp>
        <p:nvSpPr>
          <p:cNvPr id="9" name="Rectangle 8">
            <a:extLst>
              <a:ext uri="{FF2B5EF4-FFF2-40B4-BE49-F238E27FC236}">
                <a16:creationId xmlns:a16="http://schemas.microsoft.com/office/drawing/2014/main" id="{8545FEA6-91B3-4CEA-BDDB-78E11F2A9A3F}"/>
              </a:ext>
            </a:extLst>
          </p:cNvPr>
          <p:cNvSpPr/>
          <p:nvPr/>
        </p:nvSpPr>
        <p:spPr>
          <a:xfrm>
            <a:off x="146653" y="42700"/>
            <a:ext cx="6928849" cy="1015663"/>
          </a:xfrm>
          <a:prstGeom prst="rect">
            <a:avLst/>
          </a:prstGeom>
          <a:noFill/>
        </p:spPr>
        <p:txBody>
          <a:bodyPr wrap="square">
            <a:spAutoFit/>
          </a:bodyPr>
          <a:lstStyle/>
          <a:p>
            <a:pPr lvl="0">
              <a:defRPr/>
            </a:pPr>
            <a:r>
              <a:rPr lang="en-CA" sz="3000" b="1" dirty="0" err="1">
                <a:solidFill>
                  <a:srgbClr val="183059"/>
                </a:solidFill>
                <a:latin typeface="Arial Narrow" panose="020B0606020202030204" pitchFamily="34" charset="0"/>
                <a:cs typeface="Aharoni" panose="02010803020104030203" pitchFamily="2" charset="-79"/>
              </a:rPr>
              <a:t>Traitement</a:t>
            </a:r>
            <a:r>
              <a:rPr lang="en-CA" sz="3000" b="1" dirty="0">
                <a:solidFill>
                  <a:srgbClr val="183059"/>
                </a:solidFill>
                <a:latin typeface="Arial Narrow" panose="020B0606020202030204" pitchFamily="34" charset="0"/>
                <a:cs typeface="Aharoni" panose="02010803020104030203" pitchFamily="2" charset="-79"/>
              </a:rPr>
              <a:t> </a:t>
            </a:r>
            <a:r>
              <a:rPr lang="fr-CA" sz="3000" b="1" dirty="0">
                <a:solidFill>
                  <a:srgbClr val="183059"/>
                </a:solidFill>
                <a:latin typeface="Arial Narrow" panose="020B0606020202030204" pitchFamily="34" charset="0"/>
                <a:cs typeface="Aharoni" panose="02010803020104030203" pitchFamily="2" charset="-79"/>
              </a:rPr>
              <a:t>d’une hémorragie majeure sous AOD – Agents d’inversion </a:t>
            </a:r>
            <a:r>
              <a:rPr lang="en-CA" sz="3000" b="1" dirty="0">
                <a:solidFill>
                  <a:srgbClr val="183059"/>
                </a:solidFill>
                <a:latin typeface="Arial Narrow" panose="020B0606020202030204" pitchFamily="34" charset="0"/>
                <a:cs typeface="Aharoni" panose="02010803020104030203" pitchFamily="2" charset="-79"/>
              </a:rPr>
              <a:t>(Antidotes)</a:t>
            </a:r>
          </a:p>
        </p:txBody>
      </p:sp>
      <p:cxnSp>
        <p:nvCxnSpPr>
          <p:cNvPr id="60" name="Straight Connector 59">
            <a:extLst>
              <a:ext uri="{FF2B5EF4-FFF2-40B4-BE49-F238E27FC236}">
                <a16:creationId xmlns:a16="http://schemas.microsoft.com/office/drawing/2014/main" id="{0B876694-5D0E-454B-99EC-F54BD64A40AA}"/>
              </a:ext>
            </a:extLst>
          </p:cNvPr>
          <p:cNvCxnSpPr/>
          <p:nvPr/>
        </p:nvCxnSpPr>
        <p:spPr>
          <a:xfrm flipV="1">
            <a:off x="-6448" y="1170986"/>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30AE076B-AC0E-4D5B-8DF9-E4E3DC1A24FA}"/>
              </a:ext>
            </a:extLst>
          </p:cNvPr>
          <p:cNvSpPr/>
          <p:nvPr/>
        </p:nvSpPr>
        <p:spPr>
          <a:xfrm>
            <a:off x="665797" y="1517654"/>
            <a:ext cx="8538528" cy="4247317"/>
          </a:xfrm>
          <a:prstGeom prst="rect">
            <a:avLst/>
          </a:prstGeom>
        </p:spPr>
        <p:txBody>
          <a:bodyPr wrap="square">
            <a:spAutoFit/>
          </a:bodyPr>
          <a:lstStyle/>
          <a:p>
            <a:pPr defTabSz="914400" fontAlgn="base">
              <a:spcBef>
                <a:spcPct val="0"/>
              </a:spcBef>
              <a:spcAft>
                <a:spcPct val="0"/>
              </a:spcAft>
              <a:buClr>
                <a:srgbClr val="FF0000"/>
              </a:buClr>
            </a:pPr>
            <a:r>
              <a:rPr lang="fr-FR" b="1" dirty="0">
                <a:solidFill>
                  <a:schemeClr val="tx1">
                    <a:lumMod val="85000"/>
                    <a:lumOff val="15000"/>
                  </a:schemeClr>
                </a:solidFill>
                <a:latin typeface="Arial Narrow" panose="020B0606020202030204" pitchFamily="34" charset="0"/>
                <a:cs typeface="Arial" panose="020B0604020202020204" pitchFamily="34" charset="0"/>
              </a:rPr>
              <a:t>Circonstances dans lesquelles un antidote peut être utile :</a:t>
            </a:r>
          </a:p>
          <a:p>
            <a:pPr marL="742428" lvl="1" indent="-285750" defTabSz="914400" fontAlgn="base">
              <a:spcBef>
                <a:spcPct val="0"/>
              </a:spcBef>
              <a:spcAft>
                <a:spcPct val="0"/>
              </a:spcAft>
              <a:buClr>
                <a:srgbClr val="00B0F0"/>
              </a:buClr>
              <a:buFont typeface="Wingdings" panose="05000000000000000000" pitchFamily="2" charset="2"/>
              <a:buChar char="§"/>
            </a:pPr>
            <a:r>
              <a:rPr lang="fr-FR" dirty="0">
                <a:solidFill>
                  <a:schemeClr val="tx1">
                    <a:lumMod val="85000"/>
                    <a:lumOff val="15000"/>
                  </a:schemeClr>
                </a:solidFill>
                <a:latin typeface="Arial Narrow" panose="020B0606020202030204" pitchFamily="34" charset="0"/>
                <a:cs typeface="Arial" panose="020B0604020202020204" pitchFamily="34" charset="0"/>
              </a:rPr>
              <a:t>Polytraumatisme</a:t>
            </a:r>
          </a:p>
          <a:p>
            <a:pPr marL="742428" lvl="1" indent="-285750" defTabSz="914400" fontAlgn="base">
              <a:spcBef>
                <a:spcPct val="0"/>
              </a:spcBef>
              <a:spcAft>
                <a:spcPct val="0"/>
              </a:spcAft>
              <a:buClr>
                <a:srgbClr val="00B0F0"/>
              </a:buClr>
              <a:buFont typeface="Wingdings" panose="05000000000000000000" pitchFamily="2" charset="2"/>
              <a:buChar char="§"/>
            </a:pPr>
            <a:r>
              <a:rPr lang="fr-FR" dirty="0">
                <a:solidFill>
                  <a:schemeClr val="tx1">
                    <a:lumMod val="85000"/>
                    <a:lumOff val="15000"/>
                  </a:schemeClr>
                </a:solidFill>
                <a:latin typeface="Arial Narrow" panose="020B0606020202030204" pitchFamily="34" charset="0"/>
                <a:cs typeface="Arial" panose="020B0604020202020204" pitchFamily="34" charset="0"/>
              </a:rPr>
              <a:t>AVC nécessitant une thrombolyse</a:t>
            </a:r>
          </a:p>
          <a:p>
            <a:pPr marL="742428" lvl="1" indent="-285750" defTabSz="914400" fontAlgn="base">
              <a:spcBef>
                <a:spcPct val="0"/>
              </a:spcBef>
              <a:spcAft>
                <a:spcPct val="0"/>
              </a:spcAft>
              <a:buClr>
                <a:srgbClr val="00B0F0"/>
              </a:buClr>
              <a:buFont typeface="Wingdings" panose="05000000000000000000" pitchFamily="2" charset="2"/>
              <a:buChar char="§"/>
            </a:pPr>
            <a:r>
              <a:rPr lang="fr-FR" dirty="0">
                <a:solidFill>
                  <a:schemeClr val="tx1">
                    <a:lumMod val="85000"/>
                    <a:lumOff val="15000"/>
                  </a:schemeClr>
                </a:solidFill>
                <a:latin typeface="Arial Narrow" panose="020B0606020202030204" pitchFamily="34" charset="0"/>
                <a:cs typeface="Arial" panose="020B0604020202020204" pitchFamily="34" charset="0"/>
              </a:rPr>
              <a:t>Chirurgie urgente</a:t>
            </a:r>
          </a:p>
          <a:p>
            <a:pPr marL="742428" lvl="1" indent="-285750" defTabSz="914400" fontAlgn="base">
              <a:spcBef>
                <a:spcPct val="0"/>
              </a:spcBef>
              <a:spcAft>
                <a:spcPct val="0"/>
              </a:spcAft>
              <a:buClr>
                <a:srgbClr val="00B0F0"/>
              </a:buClr>
              <a:buFont typeface="Wingdings" panose="05000000000000000000" pitchFamily="2" charset="2"/>
              <a:buChar char="§"/>
            </a:pPr>
            <a:r>
              <a:rPr lang="fr-FR" dirty="0">
                <a:solidFill>
                  <a:schemeClr val="tx1">
                    <a:lumMod val="85000"/>
                    <a:lumOff val="15000"/>
                  </a:schemeClr>
                </a:solidFill>
                <a:latin typeface="Arial Narrow" panose="020B0606020202030204" pitchFamily="34" charset="0"/>
                <a:cs typeface="Arial" panose="020B0604020202020204" pitchFamily="34" charset="0"/>
              </a:rPr>
              <a:t>Surdose</a:t>
            </a:r>
          </a:p>
          <a:p>
            <a:pPr defTabSz="914400" fontAlgn="base">
              <a:spcBef>
                <a:spcPct val="0"/>
              </a:spcBef>
              <a:spcAft>
                <a:spcPct val="0"/>
              </a:spcAft>
              <a:buClr>
                <a:srgbClr val="FF0000"/>
              </a:buClr>
            </a:pPr>
            <a:r>
              <a:rPr lang="fr-FR" b="1" dirty="0" err="1">
                <a:solidFill>
                  <a:schemeClr val="tx1">
                    <a:lumMod val="85000"/>
                    <a:lumOff val="15000"/>
                  </a:schemeClr>
                </a:solidFill>
                <a:latin typeface="Arial Narrow" panose="020B0606020202030204" pitchFamily="34" charset="0"/>
                <a:cs typeface="Arial" panose="020B0604020202020204" pitchFamily="34" charset="0"/>
              </a:rPr>
              <a:t>Idarucizumab</a:t>
            </a:r>
            <a:r>
              <a:rPr lang="fr-FR" b="1" dirty="0">
                <a:solidFill>
                  <a:schemeClr val="tx1">
                    <a:lumMod val="85000"/>
                    <a:lumOff val="15000"/>
                  </a:schemeClr>
                </a:solidFill>
                <a:latin typeface="Arial Narrow" panose="020B0606020202030204" pitchFamily="34" charset="0"/>
                <a:cs typeface="Arial" panose="020B0604020202020204" pitchFamily="34" charset="0"/>
              </a:rPr>
              <a:t> (</a:t>
            </a:r>
            <a:r>
              <a:rPr lang="fr-FR" b="1" dirty="0" err="1">
                <a:solidFill>
                  <a:schemeClr val="tx1">
                    <a:lumMod val="85000"/>
                    <a:lumOff val="15000"/>
                  </a:schemeClr>
                </a:solidFill>
                <a:latin typeface="Arial Narrow" panose="020B0606020202030204" pitchFamily="34" charset="0"/>
                <a:cs typeface="Arial" panose="020B0604020202020204" pitchFamily="34" charset="0"/>
              </a:rPr>
              <a:t>Praxbind</a:t>
            </a:r>
            <a:r>
              <a:rPr lang="fr-FR" b="1" dirty="0">
                <a:solidFill>
                  <a:schemeClr val="tx1">
                    <a:lumMod val="85000"/>
                    <a:lumOff val="15000"/>
                  </a:schemeClr>
                </a:solidFill>
                <a:latin typeface="Arial Narrow" panose="020B0606020202030204" pitchFamily="34" charset="0"/>
                <a:cs typeface="Arial" panose="020B0604020202020204" pitchFamily="34" charset="0"/>
              </a:rPr>
              <a:t>™) </a:t>
            </a:r>
          </a:p>
          <a:p>
            <a:pPr marL="742428" lvl="1" indent="-285750" defTabSz="914400" fontAlgn="base">
              <a:spcBef>
                <a:spcPct val="0"/>
              </a:spcBef>
              <a:spcAft>
                <a:spcPct val="0"/>
              </a:spcAft>
              <a:buClr>
                <a:srgbClr val="00B0F0"/>
              </a:buClr>
              <a:buFont typeface="Wingdings" panose="05000000000000000000" pitchFamily="2" charset="2"/>
              <a:buChar char="§"/>
            </a:pPr>
            <a:r>
              <a:rPr lang="fr-FR" dirty="0">
                <a:solidFill>
                  <a:schemeClr val="tx1">
                    <a:lumMod val="85000"/>
                    <a:lumOff val="15000"/>
                  </a:schemeClr>
                </a:solidFill>
                <a:latin typeface="Arial Narrow" panose="020B0606020202030204" pitchFamily="34" charset="0"/>
                <a:cs typeface="Arial" panose="020B0604020202020204" pitchFamily="34" charset="0"/>
              </a:rPr>
              <a:t>Fragment d’anticorps humanisé (FAB)</a:t>
            </a:r>
          </a:p>
          <a:p>
            <a:pPr marL="742428" lvl="1" indent="-285750" defTabSz="914400" fontAlgn="base">
              <a:spcBef>
                <a:spcPct val="0"/>
              </a:spcBef>
              <a:spcAft>
                <a:spcPct val="0"/>
              </a:spcAft>
              <a:buClr>
                <a:srgbClr val="00B0F0"/>
              </a:buClr>
              <a:buFont typeface="Wingdings" panose="05000000000000000000" pitchFamily="2" charset="2"/>
              <a:buChar char="§"/>
            </a:pPr>
            <a:r>
              <a:rPr lang="fr-FR" dirty="0">
                <a:solidFill>
                  <a:schemeClr val="tx1">
                    <a:lumMod val="85000"/>
                    <a:lumOff val="15000"/>
                  </a:schemeClr>
                </a:solidFill>
                <a:latin typeface="Arial Narrow" panose="020B0606020202030204" pitchFamily="34" charset="0"/>
                <a:cs typeface="Arial" panose="020B0604020202020204" pitchFamily="34" charset="0"/>
              </a:rPr>
              <a:t>Élimine le dabigatran de la circulation</a:t>
            </a:r>
          </a:p>
          <a:p>
            <a:pPr marL="742428" lvl="1" indent="-285750" defTabSz="914400" fontAlgn="base">
              <a:spcBef>
                <a:spcPct val="0"/>
              </a:spcBef>
              <a:spcAft>
                <a:spcPct val="0"/>
              </a:spcAft>
              <a:buClr>
                <a:srgbClr val="00B0F0"/>
              </a:buClr>
              <a:buFont typeface="Wingdings" panose="05000000000000000000" pitchFamily="2" charset="2"/>
              <a:buChar char="§"/>
            </a:pPr>
            <a:r>
              <a:rPr lang="fr-FR" dirty="0">
                <a:solidFill>
                  <a:schemeClr val="tx1">
                    <a:lumMod val="85000"/>
                    <a:lumOff val="15000"/>
                  </a:schemeClr>
                </a:solidFill>
                <a:latin typeface="Arial Narrow" panose="020B0606020202030204" pitchFamily="34" charset="0"/>
                <a:cs typeface="Arial" panose="020B0604020202020204" pitchFamily="34" charset="0"/>
              </a:rPr>
              <a:t>Dosage : 5 g</a:t>
            </a:r>
          </a:p>
          <a:p>
            <a:pPr marL="742428" lvl="1" indent="-285750" defTabSz="914400" fontAlgn="base">
              <a:spcBef>
                <a:spcPct val="0"/>
              </a:spcBef>
              <a:spcAft>
                <a:spcPct val="0"/>
              </a:spcAft>
              <a:buClr>
                <a:srgbClr val="00B0F0"/>
              </a:buClr>
              <a:buFont typeface="Wingdings" panose="05000000000000000000" pitchFamily="2" charset="2"/>
              <a:buChar char="§"/>
            </a:pPr>
            <a:r>
              <a:rPr lang="fr-FR" dirty="0">
                <a:solidFill>
                  <a:schemeClr val="tx1">
                    <a:lumMod val="85000"/>
                    <a:lumOff val="15000"/>
                  </a:schemeClr>
                </a:solidFill>
                <a:latin typeface="Arial Narrow" panose="020B0606020202030204" pitchFamily="34" charset="0"/>
                <a:cs typeface="Arial" panose="020B0604020202020204" pitchFamily="34" charset="0"/>
              </a:rPr>
              <a:t>TT normalisé en 15 minutes (ne jamais administrer si le TT est déjà normal…)</a:t>
            </a:r>
          </a:p>
          <a:p>
            <a:pPr marL="742428" lvl="1" indent="-285750" defTabSz="914400" fontAlgn="base">
              <a:spcBef>
                <a:spcPct val="0"/>
              </a:spcBef>
              <a:spcAft>
                <a:spcPct val="0"/>
              </a:spcAft>
              <a:buClr>
                <a:srgbClr val="00B0F0"/>
              </a:buClr>
              <a:buFont typeface="Wingdings" panose="05000000000000000000" pitchFamily="2" charset="2"/>
              <a:buChar char="§"/>
            </a:pPr>
            <a:r>
              <a:rPr lang="fr-FR" dirty="0">
                <a:solidFill>
                  <a:schemeClr val="tx1">
                    <a:lumMod val="85000"/>
                    <a:lumOff val="15000"/>
                  </a:schemeClr>
                </a:solidFill>
                <a:latin typeface="Arial Narrow" panose="020B0606020202030204" pitchFamily="34" charset="0"/>
                <a:cs typeface="Arial" panose="020B0604020202020204" pitchFamily="34" charset="0"/>
              </a:rPr>
              <a:t>5 % d’événements thrombotiques rapportés à un mois</a:t>
            </a:r>
          </a:p>
          <a:p>
            <a:pPr marL="285228" indent="-285750" defTabSz="914400" fontAlgn="base">
              <a:spcBef>
                <a:spcPct val="0"/>
              </a:spcBef>
              <a:spcAft>
                <a:spcPct val="0"/>
              </a:spcAft>
              <a:buClr>
                <a:srgbClr val="FF0000"/>
              </a:buClr>
              <a:buFont typeface="Arial"/>
              <a:buChar char="•"/>
            </a:pPr>
            <a:r>
              <a:rPr lang="fr-FR" b="1" dirty="0" err="1">
                <a:solidFill>
                  <a:schemeClr val="tx1">
                    <a:lumMod val="85000"/>
                    <a:lumOff val="15000"/>
                  </a:schemeClr>
                </a:solidFill>
                <a:latin typeface="Arial Narrow" panose="020B0606020202030204" pitchFamily="34" charset="0"/>
                <a:cs typeface="Arial" panose="020B0604020202020204" pitchFamily="34" charset="0"/>
              </a:rPr>
              <a:t>Andaxanet</a:t>
            </a:r>
            <a:r>
              <a:rPr lang="fr-FR" b="1" dirty="0">
                <a:solidFill>
                  <a:schemeClr val="tx1">
                    <a:lumMod val="85000"/>
                    <a:lumOff val="15000"/>
                  </a:schemeClr>
                </a:solidFill>
                <a:latin typeface="Arial Narrow" panose="020B0606020202030204" pitchFamily="34" charset="0"/>
                <a:cs typeface="Arial" panose="020B0604020202020204" pitchFamily="34" charset="0"/>
              </a:rPr>
              <a:t> Alfa (</a:t>
            </a:r>
            <a:r>
              <a:rPr lang="fr-FR" b="1" dirty="0" err="1">
                <a:solidFill>
                  <a:schemeClr val="tx1">
                    <a:lumMod val="85000"/>
                    <a:lumOff val="15000"/>
                  </a:schemeClr>
                </a:solidFill>
                <a:latin typeface="Arial Narrow" panose="020B0606020202030204" pitchFamily="34" charset="0"/>
                <a:cs typeface="Arial" panose="020B0604020202020204" pitchFamily="34" charset="0"/>
              </a:rPr>
              <a:t>AndexXa</a:t>
            </a:r>
            <a:r>
              <a:rPr lang="fr-FR" b="1" dirty="0">
                <a:solidFill>
                  <a:schemeClr val="tx1">
                    <a:lumMod val="85000"/>
                    <a:lumOff val="15000"/>
                  </a:schemeClr>
                </a:solidFill>
                <a:latin typeface="Arial Narrow" panose="020B0606020202030204" pitchFamily="34" charset="0"/>
                <a:cs typeface="Arial" panose="020B0604020202020204" pitchFamily="34" charset="0"/>
              </a:rPr>
              <a:t>™)</a:t>
            </a:r>
          </a:p>
          <a:p>
            <a:pPr marL="742428" lvl="1" indent="-285750" defTabSz="914400" fontAlgn="base">
              <a:spcBef>
                <a:spcPct val="0"/>
              </a:spcBef>
              <a:spcAft>
                <a:spcPct val="0"/>
              </a:spcAft>
              <a:buClr>
                <a:srgbClr val="00B0F0"/>
              </a:buClr>
              <a:buFont typeface="Wingdings" panose="05000000000000000000" pitchFamily="2" charset="2"/>
              <a:buChar char="§"/>
            </a:pPr>
            <a:r>
              <a:rPr lang="fr-FR" dirty="0">
                <a:solidFill>
                  <a:schemeClr val="tx1">
                    <a:lumMod val="85000"/>
                    <a:lumOff val="15000"/>
                  </a:schemeClr>
                </a:solidFill>
                <a:latin typeface="Arial Narrow" panose="020B0606020202030204" pitchFamily="34" charset="0"/>
                <a:cs typeface="Arial" panose="020B0604020202020204" pitchFamily="34" charset="0"/>
              </a:rPr>
              <a:t>Facteur </a:t>
            </a:r>
            <a:r>
              <a:rPr lang="fr-FR" dirty="0" err="1">
                <a:solidFill>
                  <a:schemeClr val="tx1">
                    <a:lumMod val="85000"/>
                    <a:lumOff val="15000"/>
                  </a:schemeClr>
                </a:solidFill>
                <a:latin typeface="Arial Narrow" panose="020B0606020202030204" pitchFamily="34" charset="0"/>
                <a:cs typeface="Arial" panose="020B0604020202020204" pitchFamily="34" charset="0"/>
              </a:rPr>
              <a:t>Xa</a:t>
            </a:r>
            <a:r>
              <a:rPr lang="fr-FR" dirty="0">
                <a:solidFill>
                  <a:schemeClr val="tx1">
                    <a:lumMod val="85000"/>
                    <a:lumOff val="15000"/>
                  </a:schemeClr>
                </a:solidFill>
                <a:latin typeface="Arial Narrow" panose="020B0606020202030204" pitchFamily="34" charset="0"/>
                <a:cs typeface="Arial" panose="020B0604020202020204" pitchFamily="34" charset="0"/>
              </a:rPr>
              <a:t> (leurre) avec la séquestration de tout anti-</a:t>
            </a:r>
            <a:r>
              <a:rPr lang="fr-FR" dirty="0" err="1">
                <a:solidFill>
                  <a:schemeClr val="tx1">
                    <a:lumMod val="85000"/>
                    <a:lumOff val="15000"/>
                  </a:schemeClr>
                </a:solidFill>
                <a:latin typeface="Arial Narrow" panose="020B0606020202030204" pitchFamily="34" charset="0"/>
                <a:cs typeface="Arial" panose="020B0604020202020204" pitchFamily="34" charset="0"/>
              </a:rPr>
              <a:t>Xa</a:t>
            </a:r>
            <a:r>
              <a:rPr lang="fr-FR" dirty="0">
                <a:solidFill>
                  <a:schemeClr val="tx1">
                    <a:lumMod val="85000"/>
                    <a:lumOff val="15000"/>
                  </a:schemeClr>
                </a:solidFill>
                <a:latin typeface="Arial Narrow" panose="020B0606020202030204" pitchFamily="34" charset="0"/>
                <a:cs typeface="Arial" panose="020B0604020202020204" pitchFamily="34" charset="0"/>
              </a:rPr>
              <a:t> dans la circulation </a:t>
            </a:r>
            <a:br>
              <a:rPr lang="fr-FR" dirty="0">
                <a:solidFill>
                  <a:schemeClr val="tx1">
                    <a:lumMod val="85000"/>
                    <a:lumOff val="15000"/>
                  </a:schemeClr>
                </a:solidFill>
                <a:latin typeface="Arial Narrow" panose="020B0606020202030204" pitchFamily="34" charset="0"/>
                <a:cs typeface="Arial" panose="020B0604020202020204" pitchFamily="34" charset="0"/>
              </a:rPr>
            </a:br>
            <a:r>
              <a:rPr lang="fr-FR" dirty="0">
                <a:solidFill>
                  <a:schemeClr val="tx1">
                    <a:lumMod val="85000"/>
                    <a:lumOff val="15000"/>
                  </a:schemeClr>
                </a:solidFill>
                <a:latin typeface="Arial Narrow" panose="020B0606020202030204" pitchFamily="34" charset="0"/>
                <a:cs typeface="Arial" panose="020B0604020202020204" pitchFamily="34" charset="0"/>
              </a:rPr>
              <a:t>(Rivaroxaban – Apixaban – </a:t>
            </a:r>
            <a:r>
              <a:rPr lang="fr-FR" dirty="0" err="1">
                <a:solidFill>
                  <a:schemeClr val="tx1">
                    <a:lumMod val="85000"/>
                    <a:lumOff val="15000"/>
                  </a:schemeClr>
                </a:solidFill>
                <a:latin typeface="Arial Narrow" panose="020B0606020202030204" pitchFamily="34" charset="0"/>
                <a:cs typeface="Arial" panose="020B0604020202020204" pitchFamily="34" charset="0"/>
              </a:rPr>
              <a:t>Édoxaban</a:t>
            </a:r>
            <a:r>
              <a:rPr lang="fr-FR" dirty="0">
                <a:solidFill>
                  <a:schemeClr val="tx1">
                    <a:lumMod val="85000"/>
                    <a:lumOff val="15000"/>
                  </a:schemeClr>
                </a:solidFill>
                <a:latin typeface="Arial Narrow" panose="020B0606020202030204" pitchFamily="34" charset="0"/>
                <a:cs typeface="Arial" panose="020B0604020202020204" pitchFamily="34" charset="0"/>
              </a:rPr>
              <a:t>)</a:t>
            </a:r>
          </a:p>
          <a:p>
            <a:pPr marL="742428" lvl="1" indent="-285750" defTabSz="914400" fontAlgn="base">
              <a:spcBef>
                <a:spcPct val="0"/>
              </a:spcBef>
              <a:spcAft>
                <a:spcPct val="0"/>
              </a:spcAft>
              <a:buClr>
                <a:srgbClr val="00B0F0"/>
              </a:buClr>
              <a:buFont typeface="Wingdings" panose="05000000000000000000" pitchFamily="2" charset="2"/>
              <a:buChar char="§"/>
            </a:pPr>
            <a:r>
              <a:rPr lang="fr-FR" dirty="0">
                <a:solidFill>
                  <a:schemeClr val="tx1">
                    <a:lumMod val="85000"/>
                    <a:lumOff val="15000"/>
                  </a:schemeClr>
                </a:solidFill>
                <a:latin typeface="Arial Narrow" panose="020B0606020202030204" pitchFamily="34" charset="0"/>
                <a:cs typeface="Arial" panose="020B0604020202020204" pitchFamily="34" charset="0"/>
              </a:rPr>
              <a:t>Approuvé par la FDA en mai 2018 mais pas encore par Santé Canada…</a:t>
            </a:r>
          </a:p>
        </p:txBody>
      </p:sp>
      <p:pic>
        <p:nvPicPr>
          <p:cNvPr id="12" name="Picture 2" descr="Image result for hyperlink icon">
            <a:hlinkClick r:id="rId5" action="ppaction://hlinksldjump"/>
            <a:extLst>
              <a:ext uri="{FF2B5EF4-FFF2-40B4-BE49-F238E27FC236}">
                <a16:creationId xmlns:a16="http://schemas.microsoft.com/office/drawing/2014/main" id="{A082E4F2-4CD0-43CB-9DBF-C477762BDCC5}"/>
              </a:ext>
            </a:extLst>
          </p:cNvPr>
          <p:cNvPicPr>
            <a:picLocks noChangeAspect="1" noChangeArrowheads="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62560" y="5886058"/>
            <a:ext cx="274320" cy="27432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A7FFF9E2-54A3-4A3F-8BC5-822824ADEDFA}"/>
              </a:ext>
            </a:extLst>
          </p:cNvPr>
          <p:cNvSpPr/>
          <p:nvPr/>
        </p:nvSpPr>
        <p:spPr>
          <a:xfrm>
            <a:off x="161925" y="6330293"/>
            <a:ext cx="7425418" cy="409086"/>
          </a:xfrm>
          <a:prstGeom prst="rect">
            <a:avLst/>
          </a:prstGeom>
        </p:spPr>
        <p:txBody>
          <a:bodyPr wrap="square">
            <a:spAutoFit/>
          </a:bodyPr>
          <a:lstStyle/>
          <a:p>
            <a:pPr>
              <a:lnSpc>
                <a:spcPct val="107000"/>
              </a:lnSpc>
              <a:spcAft>
                <a:spcPts val="800"/>
              </a:spcAft>
            </a:pPr>
            <a:r>
              <a:rPr lang="en-CA" sz="1000" dirty="0">
                <a:solidFill>
                  <a:schemeClr val="bg1"/>
                </a:solidFill>
                <a:latin typeface="Arial Narrow" panose="020B0606020202030204" pitchFamily="34" charset="0"/>
                <a:ea typeface="Calibri" panose="020F0502020204030204" pitchFamily="34" charset="0"/>
                <a:cs typeface="Times New Roman" panose="02020603050405020304" pitchFamily="18" charset="0"/>
              </a:rPr>
              <a:t>Tomaselli GF, Mahaffey KW, </a:t>
            </a:r>
            <a:r>
              <a:rPr lang="en-CA" sz="1000" dirty="0" err="1">
                <a:solidFill>
                  <a:schemeClr val="bg1"/>
                </a:solidFill>
                <a:latin typeface="Arial Narrow" panose="020B0606020202030204" pitchFamily="34" charset="0"/>
                <a:ea typeface="Calibri" panose="020F0502020204030204" pitchFamily="34" charset="0"/>
                <a:cs typeface="Times New Roman" panose="02020603050405020304" pitchFamily="18" charset="0"/>
              </a:rPr>
              <a:t>Cuker</a:t>
            </a:r>
            <a:r>
              <a:rPr lang="en-CA" sz="1000" dirty="0">
                <a:solidFill>
                  <a:schemeClr val="bg1"/>
                </a:solidFill>
                <a:latin typeface="Arial Narrow" panose="020B0606020202030204" pitchFamily="34" charset="0"/>
                <a:ea typeface="Calibri" panose="020F0502020204030204" pitchFamily="34" charset="0"/>
                <a:cs typeface="Times New Roman" panose="02020603050405020304" pitchFamily="18" charset="0"/>
              </a:rPr>
              <a:t> A, et al. 2017 ACC Expert Consensus Decision Pathway on Management of Bleeding in Patients on Oral Anticoagulants: A Report of the American College of Cardiology Task Force on Expert Consensus Decision Pathways. J Am Coll </a:t>
            </a:r>
            <a:r>
              <a:rPr lang="en-CA" sz="1000" dirty="0" err="1">
                <a:solidFill>
                  <a:schemeClr val="bg1"/>
                </a:solidFill>
                <a:latin typeface="Arial Narrow" panose="020B0606020202030204" pitchFamily="34" charset="0"/>
                <a:ea typeface="Calibri" panose="020F0502020204030204" pitchFamily="34" charset="0"/>
                <a:cs typeface="Times New Roman" panose="02020603050405020304" pitchFamily="18" charset="0"/>
              </a:rPr>
              <a:t>Cardiol</a:t>
            </a:r>
            <a:r>
              <a:rPr lang="en-CA" sz="1000" dirty="0">
                <a:solidFill>
                  <a:schemeClr val="bg1"/>
                </a:solidFill>
                <a:latin typeface="Arial Narrow" panose="020B0606020202030204" pitchFamily="34" charset="0"/>
                <a:ea typeface="Calibri" panose="020F0502020204030204" pitchFamily="34" charset="0"/>
                <a:cs typeface="Times New Roman" panose="02020603050405020304" pitchFamily="18" charset="0"/>
              </a:rPr>
              <a:t> 2017;Dec 1</a:t>
            </a:r>
            <a:endParaRPr lang="en-US" sz="1000" dirty="0">
              <a:solidFill>
                <a:schemeClr val="bg1"/>
              </a:solidFill>
              <a:latin typeface="Arial Narrow" panose="020B0606020202030204" pitchFamily="34" charset="0"/>
              <a:ea typeface="Calibri" panose="020F0502020204030204" pitchFamily="34" charset="0"/>
              <a:cs typeface="Times New Roman" panose="02020603050405020304" pitchFamily="18" charset="0"/>
            </a:endParaRPr>
          </a:p>
        </p:txBody>
      </p:sp>
      <p:pic>
        <p:nvPicPr>
          <p:cNvPr id="13" name="4E92DA43-5712-40E9-AFDC-2C1062C78C6F" descr="7646DFF2-B812-4635-AA57-5171E34E5A45@chrc">
            <a:extLst>
              <a:ext uri="{FF2B5EF4-FFF2-40B4-BE49-F238E27FC236}">
                <a16:creationId xmlns:a16="http://schemas.microsoft.com/office/drawing/2014/main" id="{B155DC49-6E36-4169-9EEE-9D4E35B6AAF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46366" y="205884"/>
            <a:ext cx="1494821" cy="85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264030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414B6B75-B04D-4D1A-BD2D-89B1162CCAF9}"/>
              </a:ext>
            </a:extLst>
          </p:cNvPr>
          <p:cNvSpPr/>
          <p:nvPr/>
        </p:nvSpPr>
        <p:spPr>
          <a:xfrm>
            <a:off x="194761" y="2112463"/>
            <a:ext cx="8787314" cy="3745415"/>
          </a:xfrm>
          <a:prstGeom prst="rect">
            <a:avLst/>
          </a:prstGeom>
          <a:solidFill>
            <a:sysClr val="window" lastClr="FFFFFF">
              <a:lumMod val="95000"/>
            </a:sysClr>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16" name="Rectangle 15">
            <a:extLst>
              <a:ext uri="{FF2B5EF4-FFF2-40B4-BE49-F238E27FC236}">
                <a16:creationId xmlns:a16="http://schemas.microsoft.com/office/drawing/2014/main" id="{646B6919-1A99-47EC-87A1-C53EF36E84A1}"/>
              </a:ext>
            </a:extLst>
          </p:cNvPr>
          <p:cNvSpPr/>
          <p:nvPr/>
        </p:nvSpPr>
        <p:spPr>
          <a:xfrm>
            <a:off x="-6448" y="2110468"/>
            <a:ext cx="182880" cy="3749040"/>
          </a:xfrm>
          <a:prstGeom prst="rect">
            <a:avLst/>
          </a:prstGeom>
          <a:solidFill>
            <a:srgbClr val="23334E"/>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17" name="Rectangle 16">
            <a:extLst>
              <a:ext uri="{FF2B5EF4-FFF2-40B4-BE49-F238E27FC236}">
                <a16:creationId xmlns:a16="http://schemas.microsoft.com/office/drawing/2014/main" id="{EF5D5124-9795-43DD-BBBD-245806FD7788}"/>
              </a:ext>
            </a:extLst>
          </p:cNvPr>
          <p:cNvSpPr/>
          <p:nvPr/>
        </p:nvSpPr>
        <p:spPr>
          <a:xfrm>
            <a:off x="8961118" y="2116707"/>
            <a:ext cx="182880" cy="3749040"/>
          </a:xfrm>
          <a:prstGeom prst="rect">
            <a:avLst/>
          </a:prstGeom>
          <a:solidFill>
            <a:srgbClr val="30C1D7"/>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4" name="Rectangle 3">
            <a:extLst>
              <a:ext uri="{FF2B5EF4-FFF2-40B4-BE49-F238E27FC236}">
                <a16:creationId xmlns:a16="http://schemas.microsoft.com/office/drawing/2014/main" id="{D58CEE0F-12BD-4833-AAE0-5F9373A6CFDE}"/>
              </a:ext>
            </a:extLst>
          </p:cNvPr>
          <p:cNvSpPr/>
          <p:nvPr/>
        </p:nvSpPr>
        <p:spPr>
          <a:xfrm>
            <a:off x="0" y="6274169"/>
            <a:ext cx="9144000" cy="583832"/>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5" name="Picture 4" descr="CHRC-logo_blue.png">
            <a:extLst>
              <a:ext uri="{FF2B5EF4-FFF2-40B4-BE49-F238E27FC236}">
                <a16:creationId xmlns:a16="http://schemas.microsoft.com/office/drawing/2014/main" id="{DF22A7E3-AECA-44A3-83B3-3BD4923641B4}"/>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122908" y="5956716"/>
            <a:ext cx="750084" cy="746371"/>
          </a:xfrm>
          <a:prstGeom prst="rect">
            <a:avLst/>
          </a:prstGeom>
        </p:spPr>
      </p:pic>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6448" y="435282"/>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sp>
        <p:nvSpPr>
          <p:cNvPr id="12" name="Espace réservé du contenu 2">
            <a:extLst>
              <a:ext uri="{FF2B5EF4-FFF2-40B4-BE49-F238E27FC236}">
                <a16:creationId xmlns:a16="http://schemas.microsoft.com/office/drawing/2014/main" id="{53272486-E435-44A7-B6AE-D15F25FA9B2E}"/>
              </a:ext>
            </a:extLst>
          </p:cNvPr>
          <p:cNvSpPr>
            <a:spLocks noGrp="1"/>
          </p:cNvSpPr>
          <p:nvPr>
            <p:ph idx="1"/>
          </p:nvPr>
        </p:nvSpPr>
        <p:spPr>
          <a:xfrm>
            <a:off x="450798" y="2156188"/>
            <a:ext cx="8491991" cy="3755273"/>
          </a:xfrm>
        </p:spPr>
        <p:txBody>
          <a:bodyPr>
            <a:normAutofit fontScale="92500" lnSpcReduction="10000"/>
          </a:bodyPr>
          <a:lstStyle/>
          <a:p>
            <a:pPr>
              <a:buClr>
                <a:srgbClr val="183059"/>
              </a:buClr>
              <a:buFont typeface="Wingdings" panose="05000000000000000000" pitchFamily="2" charset="2"/>
              <a:buChar char="§"/>
            </a:pPr>
            <a:r>
              <a:rPr lang="fr-MC" sz="2400" dirty="0">
                <a:solidFill>
                  <a:schemeClr val="tx1">
                    <a:lumMod val="85000"/>
                    <a:lumOff val="15000"/>
                  </a:schemeClr>
                </a:solidFill>
                <a:latin typeface="Arial Narrow" panose="020B0606020202030204" pitchFamily="34" charset="0"/>
              </a:rPr>
              <a:t>1 cas d’AVC sur 3 après l’âge de 65 ans est attribué à la FA</a:t>
            </a:r>
          </a:p>
          <a:p>
            <a:pPr>
              <a:buClr>
                <a:srgbClr val="183059"/>
              </a:buClr>
              <a:buFont typeface="Wingdings" panose="05000000000000000000" pitchFamily="2" charset="2"/>
              <a:buChar char="§"/>
            </a:pPr>
            <a:r>
              <a:rPr lang="fr-MC" sz="2400" dirty="0">
                <a:solidFill>
                  <a:schemeClr val="tx1">
                    <a:lumMod val="85000"/>
                    <a:lumOff val="15000"/>
                  </a:schemeClr>
                </a:solidFill>
                <a:latin typeface="Arial Narrow" panose="020B0606020202030204" pitchFamily="34" charset="0"/>
              </a:rPr>
              <a:t>20 % des patients meurent et 60 % présentent une incapacité majeure après un AVC embolique</a:t>
            </a:r>
          </a:p>
          <a:p>
            <a:pPr>
              <a:buClr>
                <a:srgbClr val="183059"/>
              </a:buClr>
              <a:buFont typeface="Wingdings" panose="05000000000000000000" pitchFamily="2" charset="2"/>
              <a:buChar char="§"/>
            </a:pPr>
            <a:r>
              <a:rPr lang="fr-MC" sz="2400" dirty="0">
                <a:solidFill>
                  <a:schemeClr val="tx1">
                    <a:lumMod val="85000"/>
                    <a:lumOff val="15000"/>
                  </a:schemeClr>
                </a:solidFill>
                <a:latin typeface="Arial Narrow" panose="020B0606020202030204" pitchFamily="34" charset="0"/>
              </a:rPr>
              <a:t>Bien que l’anticoagulation soit un traitement efficace en présence de FA, la prévention de l’AVC ne reflète que lentement la pratique fondées sur l’expérience clinique. </a:t>
            </a:r>
          </a:p>
          <a:p>
            <a:pPr>
              <a:buClr>
                <a:srgbClr val="183059"/>
              </a:buClr>
              <a:buFont typeface="Wingdings" panose="05000000000000000000" pitchFamily="2" charset="2"/>
              <a:buChar char="§"/>
            </a:pPr>
            <a:r>
              <a:rPr lang="fr-MC" sz="2400" dirty="0">
                <a:solidFill>
                  <a:schemeClr val="tx1">
                    <a:lumMod val="85000"/>
                    <a:lumOff val="15000"/>
                  </a:schemeClr>
                </a:solidFill>
                <a:latin typeface="Arial Narrow" panose="020B0606020202030204" pitchFamily="34" charset="0"/>
              </a:rPr>
              <a:t>Les données du monde réel révèlent que chez une part importante de patients atteints de FA qui bénéficieraient d’une anticoagulation, celle-ci n’est pas adéquate. </a:t>
            </a:r>
          </a:p>
          <a:p>
            <a:pPr>
              <a:buClr>
                <a:srgbClr val="183059"/>
              </a:buClr>
              <a:buFont typeface="Wingdings" panose="05000000000000000000" pitchFamily="2" charset="2"/>
              <a:buChar char="§"/>
            </a:pPr>
            <a:r>
              <a:rPr lang="fr-MC" sz="2400" dirty="0">
                <a:solidFill>
                  <a:schemeClr val="tx1">
                    <a:lumMod val="85000"/>
                    <a:lumOff val="15000"/>
                  </a:schemeClr>
                </a:solidFill>
                <a:latin typeface="Arial Narrow" panose="020B0606020202030204" pitchFamily="34" charset="0"/>
              </a:rPr>
              <a:t>Pour une grande part, ce traitement sous-optimal est dû à la sous-utilisation et au dosage inapproprié des anticoagulants oraux directs (AOD).</a:t>
            </a:r>
          </a:p>
        </p:txBody>
      </p:sp>
      <p:sp>
        <p:nvSpPr>
          <p:cNvPr id="21" name="Rectangle 20">
            <a:extLst>
              <a:ext uri="{FF2B5EF4-FFF2-40B4-BE49-F238E27FC236}">
                <a16:creationId xmlns:a16="http://schemas.microsoft.com/office/drawing/2014/main" id="{5CC999E8-5C7F-4722-9893-AF5CE002417A}"/>
              </a:ext>
            </a:extLst>
          </p:cNvPr>
          <p:cNvSpPr/>
          <p:nvPr/>
        </p:nvSpPr>
        <p:spPr>
          <a:xfrm>
            <a:off x="176432" y="6420620"/>
            <a:ext cx="7660180" cy="230832"/>
          </a:xfrm>
          <a:prstGeom prst="rect">
            <a:avLst/>
          </a:prstGeom>
        </p:spPr>
        <p:txBody>
          <a:bodyPr wrap="square">
            <a:spAutoFit/>
          </a:bodyPr>
          <a:lstStyle/>
          <a:p>
            <a:r>
              <a:rPr lang="en-US" sz="900" dirty="0">
                <a:solidFill>
                  <a:schemeClr val="bg1"/>
                </a:solidFill>
                <a:latin typeface="Arial Narrow" panose="020B0606020202030204" pitchFamily="34" charset="0"/>
              </a:rPr>
              <a:t>Canadian Journal of Cardiology 34 (2018) 1412e1425</a:t>
            </a:r>
            <a:endParaRPr lang="fr-CA" sz="900" dirty="0">
              <a:solidFill>
                <a:schemeClr val="bg1"/>
              </a:solidFill>
              <a:latin typeface="Arial Narrow" panose="020B0606020202030204" pitchFamily="34" charset="0"/>
            </a:endParaRPr>
          </a:p>
        </p:txBody>
      </p:sp>
      <p:pic>
        <p:nvPicPr>
          <p:cNvPr id="6" name="Picture 5" descr="A close up of a logo&#10;&#10;Description automatically generated">
            <a:extLst>
              <a:ext uri="{FF2B5EF4-FFF2-40B4-BE49-F238E27FC236}">
                <a16:creationId xmlns:a16="http://schemas.microsoft.com/office/drawing/2014/main" id="{F6486FBA-CF1F-44C9-BEBE-4C7B2CAC6D2B}"/>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20013953">
            <a:off x="644863" y="-198410"/>
            <a:ext cx="1981626" cy="2458592"/>
          </a:xfrm>
          <a:prstGeom prst="rect">
            <a:avLst/>
          </a:prstGeom>
        </p:spPr>
      </p:pic>
      <p:pic>
        <p:nvPicPr>
          <p:cNvPr id="13" name="4E92DA43-5712-40E9-AFDC-2C1062C78C6F" descr="7646DFF2-B812-4635-AA57-5171E34E5A45@chrc">
            <a:extLst>
              <a:ext uri="{FF2B5EF4-FFF2-40B4-BE49-F238E27FC236}">
                <a16:creationId xmlns:a16="http://schemas.microsoft.com/office/drawing/2014/main" id="{C648CE26-4FF3-475A-9F6D-7C6DCC9F967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34096" y="605080"/>
            <a:ext cx="2279830" cy="12988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70286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58CEE0F-12BD-4833-AAE0-5F9373A6CFDE}"/>
              </a:ext>
            </a:extLst>
          </p:cNvPr>
          <p:cNvSpPr/>
          <p:nvPr/>
        </p:nvSpPr>
        <p:spPr>
          <a:xfrm>
            <a:off x="0" y="6011196"/>
            <a:ext cx="9144000" cy="846806"/>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4" name="Rectangle 33">
            <a:extLst>
              <a:ext uri="{FF2B5EF4-FFF2-40B4-BE49-F238E27FC236}">
                <a16:creationId xmlns:a16="http://schemas.microsoft.com/office/drawing/2014/main" id="{2A46632C-5180-4D30-8DAD-82619CA3B15A}"/>
              </a:ext>
            </a:extLst>
          </p:cNvPr>
          <p:cNvSpPr/>
          <p:nvPr/>
        </p:nvSpPr>
        <p:spPr>
          <a:xfrm>
            <a:off x="161924" y="6212417"/>
            <a:ext cx="7929179" cy="5355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lvl="0">
              <a:lnSpc>
                <a:spcPct val="90000"/>
              </a:lnSpc>
              <a:defRPr/>
            </a:pPr>
            <a:r>
              <a:rPr lang="fr-CA" sz="900" baseline="30000" dirty="0">
                <a:solidFill>
                  <a:prstClr val="white"/>
                </a:solidFill>
                <a:latin typeface="Arial Narrow" panose="020B0606020202030204" pitchFamily="34" charset="0"/>
                <a:cs typeface="Arial" pitchFamily="34" charset="0"/>
              </a:rPr>
              <a:t>1</a:t>
            </a:r>
            <a:r>
              <a:rPr lang="fr-CA" sz="900" dirty="0">
                <a:solidFill>
                  <a:prstClr val="white"/>
                </a:solidFill>
                <a:latin typeface="Arial Narrow" panose="020B0606020202030204" pitchFamily="34" charset="0"/>
                <a:cs typeface="Arial" pitchFamily="34" charset="0"/>
              </a:rPr>
              <a:t> Il est préférable d’utiliser un AOD à la warfarine en présence de FA non valvulaire </a:t>
            </a:r>
          </a:p>
          <a:p>
            <a:pPr lvl="0">
              <a:lnSpc>
                <a:spcPct val="90000"/>
              </a:lnSpc>
              <a:defRPr/>
            </a:pPr>
            <a:r>
              <a:rPr lang="fr-CA" sz="900" baseline="30000" dirty="0">
                <a:solidFill>
                  <a:prstClr val="white"/>
                </a:solidFill>
                <a:latin typeface="Arial Narrow" panose="020B0606020202030204" pitchFamily="34" charset="0"/>
                <a:cs typeface="Arial" pitchFamily="34" charset="0"/>
              </a:rPr>
              <a:t>2 </a:t>
            </a:r>
            <a:r>
              <a:rPr lang="fr-CA" sz="900" dirty="0">
                <a:solidFill>
                  <a:prstClr val="white"/>
                </a:solidFill>
                <a:latin typeface="Arial Narrow" panose="020B0606020202030204" pitchFamily="34" charset="0"/>
                <a:cs typeface="Arial" pitchFamily="34" charset="0"/>
              </a:rPr>
              <a:t>Les options thérapeutiques incluent une monothérapie antiplaquettaire (AAS 81-100 mg/jour) seule; ou en association à un deuxième agent antiplaquettaire (p. ex., le </a:t>
            </a:r>
            <a:r>
              <a:rPr lang="fr-CA" sz="900" dirty="0" err="1">
                <a:solidFill>
                  <a:prstClr val="white"/>
                </a:solidFill>
                <a:latin typeface="Arial Narrow" panose="020B0606020202030204" pitchFamily="34" charset="0"/>
                <a:cs typeface="Arial" pitchFamily="34" charset="0"/>
              </a:rPr>
              <a:t>clopidogrel</a:t>
            </a:r>
            <a:r>
              <a:rPr lang="fr-CA" sz="900" dirty="0">
                <a:solidFill>
                  <a:prstClr val="white"/>
                </a:solidFill>
                <a:latin typeface="Arial Narrow" panose="020B0606020202030204" pitchFamily="34" charset="0"/>
                <a:cs typeface="Arial" pitchFamily="34" charset="0"/>
              </a:rPr>
              <a:t> 75 mg/jour ou le </a:t>
            </a:r>
            <a:r>
              <a:rPr lang="fr-CA" sz="900" dirty="0" err="1">
                <a:solidFill>
                  <a:prstClr val="white"/>
                </a:solidFill>
                <a:latin typeface="Arial Narrow" panose="020B0606020202030204" pitchFamily="34" charset="0"/>
                <a:cs typeface="Arial" pitchFamily="34" charset="0"/>
              </a:rPr>
              <a:t>ticagrelor</a:t>
            </a:r>
            <a:r>
              <a:rPr lang="fr-CA" sz="900" dirty="0">
                <a:solidFill>
                  <a:prstClr val="white"/>
                </a:solidFill>
                <a:latin typeface="Arial Narrow" panose="020B0606020202030204" pitchFamily="34" charset="0"/>
                <a:cs typeface="Arial" pitchFamily="34" charset="0"/>
              </a:rPr>
              <a:t> 60 mg BID), ou un agent </a:t>
            </a:r>
            <a:r>
              <a:rPr lang="fr-CA" sz="900" dirty="0" err="1">
                <a:solidFill>
                  <a:prstClr val="white"/>
                </a:solidFill>
                <a:latin typeface="Arial Narrow" panose="020B0606020202030204" pitchFamily="34" charset="0"/>
                <a:cs typeface="Arial" pitchFamily="34" charset="0"/>
              </a:rPr>
              <a:t>antithrombotique</a:t>
            </a:r>
            <a:r>
              <a:rPr lang="fr-CA" sz="900" dirty="0">
                <a:solidFill>
                  <a:prstClr val="white"/>
                </a:solidFill>
                <a:latin typeface="Arial Narrow" panose="020B0606020202030204" pitchFamily="34" charset="0"/>
                <a:cs typeface="Arial" pitchFamily="34" charset="0"/>
              </a:rPr>
              <a:t> (rivaroxaban 2,5 mg BID)</a:t>
            </a:r>
          </a:p>
          <a:p>
            <a:pPr lvl="0">
              <a:lnSpc>
                <a:spcPct val="90000"/>
              </a:lnSpc>
              <a:defRPr/>
            </a:pPr>
            <a:endParaRPr lang="en-GB" sz="800" dirty="0">
              <a:solidFill>
                <a:prstClr val="white"/>
              </a:solidFill>
              <a:latin typeface="Arial Narrow" panose="020B0606020202030204" pitchFamily="34" charset="0"/>
              <a:cs typeface="Arial" pitchFamily="34" charset="0"/>
            </a:endParaRPr>
          </a:p>
          <a:p>
            <a:pPr marL="0" marR="0" lvl="0" indent="0" algn="l" defTabSz="457200" rtl="0" eaLnBrk="1" fontAlgn="auto" latinLnBrk="0" hangingPunct="1">
              <a:lnSpc>
                <a:spcPct val="90000"/>
              </a:lnSpc>
              <a:spcBef>
                <a:spcPts val="0"/>
              </a:spcBef>
              <a:spcAft>
                <a:spcPts val="0"/>
              </a:spcAft>
              <a:buClrTx/>
              <a:buSzTx/>
              <a:buFontTx/>
              <a:buNone/>
              <a:tabLst/>
              <a:defRPr/>
            </a:pPr>
            <a:r>
              <a:rPr kumimoji="0" lang="en-GB"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Arial" pitchFamily="34" charset="0"/>
              </a:rPr>
              <a:t>Andrade JG et al. Can J </a:t>
            </a:r>
            <a:r>
              <a:rPr kumimoji="0" lang="en-GB" sz="8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Arial" pitchFamily="34" charset="0"/>
              </a:rPr>
              <a:t>Cardiol</a:t>
            </a:r>
            <a:r>
              <a:rPr kumimoji="0" lang="en-GB"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Arial" pitchFamily="34" charset="0"/>
              </a:rPr>
              <a:t> 2018;34:1371-1392</a:t>
            </a:r>
          </a:p>
          <a:p>
            <a:pPr lvl="0">
              <a:lnSpc>
                <a:spcPct val="90000"/>
              </a:lnSpc>
              <a:defRPr/>
            </a:pPr>
            <a:r>
              <a:rPr lang="en-CA" sz="800" dirty="0">
                <a:solidFill>
                  <a:prstClr val="white"/>
                </a:solidFill>
                <a:latin typeface="Arial Narrow" panose="020B0606020202030204" pitchFamily="34" charset="0"/>
                <a:cs typeface="Arial" pitchFamily="34" charset="0"/>
              </a:rPr>
              <a:t>CCS AF Guidelines. Can J </a:t>
            </a:r>
            <a:r>
              <a:rPr lang="en-CA" sz="800" dirty="0" err="1">
                <a:solidFill>
                  <a:prstClr val="white"/>
                </a:solidFill>
                <a:latin typeface="Arial Narrow" panose="020B0606020202030204" pitchFamily="34" charset="0"/>
                <a:cs typeface="Arial" pitchFamily="34" charset="0"/>
              </a:rPr>
              <a:t>Cardiol</a:t>
            </a:r>
            <a:r>
              <a:rPr lang="en-CA" sz="800" dirty="0">
                <a:solidFill>
                  <a:prstClr val="white"/>
                </a:solidFill>
                <a:latin typeface="Arial Narrow" panose="020B0606020202030204" pitchFamily="34" charset="0"/>
                <a:cs typeface="Arial" pitchFamily="34" charset="0"/>
              </a:rPr>
              <a:t>. 2016; 32: 1170-1185</a:t>
            </a:r>
          </a:p>
          <a:p>
            <a:pPr marL="0" marR="0" lvl="0" indent="0" algn="l" defTabSz="457200" rtl="0" eaLnBrk="1" fontAlgn="auto" latinLnBrk="0" hangingPunct="1">
              <a:lnSpc>
                <a:spcPct val="90000"/>
              </a:lnSpc>
              <a:spcBef>
                <a:spcPts val="0"/>
              </a:spcBef>
              <a:spcAft>
                <a:spcPts val="0"/>
              </a:spcAft>
              <a:buClrTx/>
              <a:buSzTx/>
              <a:buFontTx/>
              <a:buNone/>
              <a:tabLst/>
              <a:defRPr/>
            </a:pPr>
            <a:endParaRPr kumimoji="0" lang="en-GB"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Arial" pitchFamily="34" charset="0"/>
            </a:endParaRPr>
          </a:p>
        </p:txBody>
      </p:sp>
      <p:cxnSp>
        <p:nvCxnSpPr>
          <p:cNvPr id="16" name="Straight Connector 15">
            <a:extLst>
              <a:ext uri="{FF2B5EF4-FFF2-40B4-BE49-F238E27FC236}">
                <a16:creationId xmlns:a16="http://schemas.microsoft.com/office/drawing/2014/main" id="{13E2A0AA-56BB-4A37-AD81-7937428E7838}"/>
              </a:ext>
            </a:extLst>
          </p:cNvPr>
          <p:cNvCxnSpPr/>
          <p:nvPr/>
        </p:nvCxnSpPr>
        <p:spPr>
          <a:xfrm flipV="1">
            <a:off x="-6448" y="1352277"/>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D5C0925D-36EF-466D-930E-4E7DBC59FF8E}"/>
              </a:ext>
            </a:extLst>
          </p:cNvPr>
          <p:cNvSpPr/>
          <p:nvPr/>
        </p:nvSpPr>
        <p:spPr>
          <a:xfrm>
            <a:off x="161925" y="164720"/>
            <a:ext cx="6238875" cy="954107"/>
          </a:xfrm>
          <a:prstGeom prst="rect">
            <a:avLst/>
          </a:prstGeom>
          <a:noFill/>
        </p:spPr>
        <p:txBody>
          <a:bodyPr wrap="square">
            <a:spAutoFit/>
          </a:bodyPr>
          <a:lstStyle/>
          <a:p>
            <a:pPr>
              <a:defRPr/>
            </a:pPr>
            <a:r>
              <a:rPr lang="fr-CA" sz="2800" b="1" dirty="0">
                <a:solidFill>
                  <a:srgbClr val="1B1A5A"/>
                </a:solidFill>
                <a:latin typeface="Arial Narrow" pitchFamily="34" charset="0"/>
                <a:cs typeface="Aharoni" panose="02010803020104030203" pitchFamily="2" charset="-79"/>
              </a:rPr>
              <a:t>L’algorithme de la SCC (CHADS-65) pour le traitement par un ACO en présence de FA</a:t>
            </a:r>
            <a:endParaRPr kumimoji="0" lang="en-CA" sz="2800" b="1" i="0" u="none" strike="noStrike" kern="1200" cap="none" spc="0" normalizeH="0" baseline="0" noProof="0" dirty="0">
              <a:ln>
                <a:noFill/>
              </a:ln>
              <a:solidFill>
                <a:srgbClr val="1B1A5A"/>
              </a:solidFill>
              <a:effectLst/>
              <a:uLnTx/>
              <a:uFillTx/>
              <a:latin typeface="Arial Narrow" panose="020B0606020202030204" pitchFamily="34" charset="0"/>
              <a:cs typeface="Aharoni" panose="02010803020104030203" pitchFamily="2" charset="-79"/>
            </a:endParaRPr>
          </a:p>
        </p:txBody>
      </p:sp>
      <p:pic>
        <p:nvPicPr>
          <p:cNvPr id="5" name="Picture 4" descr="CHRC-logo_blue.png">
            <a:extLst>
              <a:ext uri="{FF2B5EF4-FFF2-40B4-BE49-F238E27FC236}">
                <a16:creationId xmlns:a16="http://schemas.microsoft.com/office/drawing/2014/main" id="{DF22A7E3-AECA-44A3-83B3-3BD4923641B4}"/>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091103" y="5660686"/>
            <a:ext cx="750084" cy="746371"/>
          </a:xfrm>
          <a:prstGeom prst="rect">
            <a:avLst/>
          </a:prstGeom>
        </p:spPr>
      </p:pic>
      <p:pic>
        <p:nvPicPr>
          <p:cNvPr id="11" name="4E92DA43-5712-40E9-AFDC-2C1062C78C6F" descr="7646DFF2-B812-4635-AA57-5171E34E5A45@chrc">
            <a:extLst>
              <a:ext uri="{FF2B5EF4-FFF2-40B4-BE49-F238E27FC236}">
                <a16:creationId xmlns:a16="http://schemas.microsoft.com/office/drawing/2014/main" id="{685062CB-0561-4CDF-A4CC-11C750DC350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46366" y="277172"/>
            <a:ext cx="1494821" cy="85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a:extLst>
              <a:ext uri="{FF2B5EF4-FFF2-40B4-BE49-F238E27FC236}">
                <a16:creationId xmlns:a16="http://schemas.microsoft.com/office/drawing/2014/main" id="{9326188C-21A8-423B-92CE-F887110A3B0C}"/>
              </a:ext>
            </a:extLst>
          </p:cNvPr>
          <p:cNvPicPr>
            <a:picLocks noChangeAspect="1"/>
          </p:cNvPicPr>
          <p:nvPr/>
        </p:nvPicPr>
        <p:blipFill>
          <a:blip r:embed="rId6"/>
          <a:stretch>
            <a:fillRect/>
          </a:stretch>
        </p:blipFill>
        <p:spPr>
          <a:xfrm>
            <a:off x="161924" y="1957803"/>
            <a:ext cx="5286376" cy="3702883"/>
          </a:xfrm>
          <a:prstGeom prst="rect">
            <a:avLst/>
          </a:prstGeom>
        </p:spPr>
      </p:pic>
      <p:pic>
        <p:nvPicPr>
          <p:cNvPr id="3" name="Picture 2">
            <a:extLst>
              <a:ext uri="{FF2B5EF4-FFF2-40B4-BE49-F238E27FC236}">
                <a16:creationId xmlns:a16="http://schemas.microsoft.com/office/drawing/2014/main" id="{D5B9F010-710E-4B12-AA29-420284FA3D9F}"/>
              </a:ext>
            </a:extLst>
          </p:cNvPr>
          <p:cNvPicPr>
            <a:picLocks noChangeAspect="1"/>
          </p:cNvPicPr>
          <p:nvPr/>
        </p:nvPicPr>
        <p:blipFill>
          <a:blip r:embed="rId7"/>
          <a:stretch>
            <a:fillRect/>
          </a:stretch>
        </p:blipFill>
        <p:spPr>
          <a:xfrm>
            <a:off x="5448300" y="1699208"/>
            <a:ext cx="3115983" cy="396147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23152737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NUM" val="3"/>
</p:tagLst>
</file>

<file path=ppt/tags/tag10.xml><?xml version="1.0" encoding="utf-8"?>
<p:tagLst xmlns:a="http://schemas.openxmlformats.org/drawingml/2006/main" xmlns:r="http://schemas.openxmlformats.org/officeDocument/2006/relationships" xmlns:p="http://schemas.openxmlformats.org/presentationml/2006/main">
  <p:tag name="NUM" val="8"/>
</p:tagLst>
</file>

<file path=ppt/tags/tag11.xml><?xml version="1.0" encoding="utf-8"?>
<p:tagLst xmlns:a="http://schemas.openxmlformats.org/drawingml/2006/main" xmlns:r="http://schemas.openxmlformats.org/officeDocument/2006/relationships" xmlns:p="http://schemas.openxmlformats.org/presentationml/2006/main">
  <p:tag name="NUM" val="8"/>
</p:tagLst>
</file>

<file path=ppt/tags/tag12.xml><?xml version="1.0" encoding="utf-8"?>
<p:tagLst xmlns:a="http://schemas.openxmlformats.org/drawingml/2006/main" xmlns:r="http://schemas.openxmlformats.org/officeDocument/2006/relationships" xmlns:p="http://schemas.openxmlformats.org/presentationml/2006/main">
  <p:tag name="NUM" val="10"/>
</p:tagLst>
</file>

<file path=ppt/tags/tag13.xml><?xml version="1.0" encoding="utf-8"?>
<p:tagLst xmlns:a="http://schemas.openxmlformats.org/drawingml/2006/main" xmlns:r="http://schemas.openxmlformats.org/officeDocument/2006/relationships" xmlns:p="http://schemas.openxmlformats.org/presentationml/2006/main">
  <p:tag name="NUM" val="8"/>
</p:tagLst>
</file>

<file path=ppt/tags/tag14.xml><?xml version="1.0" encoding="utf-8"?>
<p:tagLst xmlns:a="http://schemas.openxmlformats.org/drawingml/2006/main" xmlns:r="http://schemas.openxmlformats.org/officeDocument/2006/relationships" xmlns:p="http://schemas.openxmlformats.org/presentationml/2006/main">
  <p:tag name="NUM" val="2"/>
</p:tagLst>
</file>

<file path=ppt/tags/tag15.xml><?xml version="1.0" encoding="utf-8"?>
<p:tagLst xmlns:a="http://schemas.openxmlformats.org/drawingml/2006/main" xmlns:r="http://schemas.openxmlformats.org/officeDocument/2006/relationships" xmlns:p="http://schemas.openxmlformats.org/presentationml/2006/main">
  <p:tag name="NUM" val="3"/>
</p:tagLst>
</file>

<file path=ppt/tags/tag16.xml><?xml version="1.0" encoding="utf-8"?>
<p:tagLst xmlns:a="http://schemas.openxmlformats.org/drawingml/2006/main" xmlns:r="http://schemas.openxmlformats.org/officeDocument/2006/relationships" xmlns:p="http://schemas.openxmlformats.org/presentationml/2006/main">
  <p:tag name="NUM" val="2"/>
</p:tagLst>
</file>

<file path=ppt/tags/tag17.xml><?xml version="1.0" encoding="utf-8"?>
<p:tagLst xmlns:a="http://schemas.openxmlformats.org/drawingml/2006/main" xmlns:r="http://schemas.openxmlformats.org/officeDocument/2006/relationships" xmlns:p="http://schemas.openxmlformats.org/presentationml/2006/main">
  <p:tag name="NUM" val="3"/>
</p:tagLst>
</file>

<file path=ppt/tags/tag18.xml><?xml version="1.0" encoding="utf-8"?>
<p:tagLst xmlns:a="http://schemas.openxmlformats.org/drawingml/2006/main" xmlns:r="http://schemas.openxmlformats.org/officeDocument/2006/relationships" xmlns:p="http://schemas.openxmlformats.org/presentationml/2006/main">
  <p:tag name="NUM" val="8"/>
</p:tagLst>
</file>

<file path=ppt/tags/tag2.xml><?xml version="1.0" encoding="utf-8"?>
<p:tagLst xmlns:a="http://schemas.openxmlformats.org/drawingml/2006/main" xmlns:r="http://schemas.openxmlformats.org/officeDocument/2006/relationships" xmlns:p="http://schemas.openxmlformats.org/presentationml/2006/main">
  <p:tag name="NUM" val="4"/>
</p:tagLst>
</file>

<file path=ppt/tags/tag3.xml><?xml version="1.0" encoding="utf-8"?>
<p:tagLst xmlns:a="http://schemas.openxmlformats.org/drawingml/2006/main" xmlns:r="http://schemas.openxmlformats.org/officeDocument/2006/relationships" xmlns:p="http://schemas.openxmlformats.org/presentationml/2006/main">
  <p:tag name="NUM" val="8"/>
</p:tagLst>
</file>

<file path=ppt/tags/tag4.xml><?xml version="1.0" encoding="utf-8"?>
<p:tagLst xmlns:a="http://schemas.openxmlformats.org/drawingml/2006/main" xmlns:r="http://schemas.openxmlformats.org/officeDocument/2006/relationships" xmlns:p="http://schemas.openxmlformats.org/presentationml/2006/main">
  <p:tag name="NUM" val="9"/>
</p:tagLst>
</file>

<file path=ppt/tags/tag5.xml><?xml version="1.0" encoding="utf-8"?>
<p:tagLst xmlns:a="http://schemas.openxmlformats.org/drawingml/2006/main" xmlns:r="http://schemas.openxmlformats.org/officeDocument/2006/relationships" xmlns:p="http://schemas.openxmlformats.org/presentationml/2006/main">
  <p:tag name="NUM" val="3"/>
</p:tagLst>
</file>

<file path=ppt/tags/tag6.xml><?xml version="1.0" encoding="utf-8"?>
<p:tagLst xmlns:a="http://schemas.openxmlformats.org/drawingml/2006/main" xmlns:r="http://schemas.openxmlformats.org/officeDocument/2006/relationships" xmlns:p="http://schemas.openxmlformats.org/presentationml/2006/main">
  <p:tag name="NUM" val="4"/>
</p:tagLst>
</file>

<file path=ppt/tags/tag7.xml><?xml version="1.0" encoding="utf-8"?>
<p:tagLst xmlns:a="http://schemas.openxmlformats.org/drawingml/2006/main" xmlns:r="http://schemas.openxmlformats.org/officeDocument/2006/relationships" xmlns:p="http://schemas.openxmlformats.org/presentationml/2006/main">
  <p:tag name="NUM" val="8"/>
</p:tagLst>
</file>

<file path=ppt/tags/tag8.xml><?xml version="1.0" encoding="utf-8"?>
<p:tagLst xmlns:a="http://schemas.openxmlformats.org/drawingml/2006/main" xmlns:r="http://schemas.openxmlformats.org/officeDocument/2006/relationships" xmlns:p="http://schemas.openxmlformats.org/presentationml/2006/main">
  <p:tag name="NUM" val="9"/>
</p:tagLst>
</file>

<file path=ppt/tags/tag9.xml><?xml version="1.0" encoding="utf-8"?>
<p:tagLst xmlns:a="http://schemas.openxmlformats.org/drawingml/2006/main" xmlns:r="http://schemas.openxmlformats.org/officeDocument/2006/relationships" xmlns:p="http://schemas.openxmlformats.org/presentationml/2006/main">
  <p:tag name="NUM" val="11"/>
</p:tagLst>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xml><?xml version="1.0" encoding="utf-8"?>
<a:themeOverride xmlns:a="http://schemas.openxmlformats.org/drawingml/2006/main">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xml><?xml version="1.0" encoding="utf-8"?>
<a:themeOverride xmlns:a="http://schemas.openxmlformats.org/drawingml/2006/main">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xml><?xml version="1.0" encoding="utf-8"?>
<a:themeOverride xmlns:a="http://schemas.openxmlformats.org/drawingml/2006/main">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6.xml><?xml version="1.0" encoding="utf-8"?>
<a:themeOverride xmlns:a="http://schemas.openxmlformats.org/drawingml/2006/main">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7.xml><?xml version="1.0" encoding="utf-8"?>
<a:themeOverride xmlns:a="http://schemas.openxmlformats.org/drawingml/2006/main">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8.xml><?xml version="1.0" encoding="utf-8"?>
<a:themeOverride xmlns:a="http://schemas.openxmlformats.org/drawingml/2006/main">
  <a:clrScheme name="ELIQUIS">
    <a:dk1>
      <a:srgbClr val="575756"/>
    </a:dk1>
    <a:lt1>
      <a:srgbClr val="EFF5F8"/>
    </a:lt1>
    <a:dk2>
      <a:srgbClr val="00619D"/>
    </a:dk2>
    <a:lt2>
      <a:srgbClr val="FFFFFF"/>
    </a:lt2>
    <a:accent1>
      <a:srgbClr val="90B649"/>
    </a:accent1>
    <a:accent2>
      <a:srgbClr val="4CAFE3"/>
    </a:accent2>
    <a:accent3>
      <a:srgbClr val="749ACC"/>
    </a:accent3>
    <a:accent4>
      <a:srgbClr val="ECEEEF"/>
    </a:accent4>
    <a:accent5>
      <a:srgbClr val="8FDCF4"/>
    </a:accent5>
    <a:accent6>
      <a:srgbClr val="B5D597"/>
    </a:accent6>
    <a:hlink>
      <a:srgbClr val="00619D"/>
    </a:hlink>
    <a:folHlink>
      <a:srgbClr val="90B649"/>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9.xml><?xml version="1.0" encoding="utf-8"?>
<a:themeOverride xmlns:a="http://schemas.openxmlformats.org/drawingml/2006/main">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otalTime>18079</TotalTime>
  <Words>19577</Words>
  <Application>Microsoft Office PowerPoint</Application>
  <PresentationFormat>Affichage à l'écran (4:3)</PresentationFormat>
  <Paragraphs>1546</Paragraphs>
  <Slides>73</Slides>
  <Notes>73</Notes>
  <HiddenSlides>0</HiddenSlides>
  <MMClips>0</MMClips>
  <ScaleCrop>false</ScaleCrop>
  <HeadingPairs>
    <vt:vector size="6" baseType="variant">
      <vt:variant>
        <vt:lpstr>Polices utilisées</vt:lpstr>
      </vt:variant>
      <vt:variant>
        <vt:i4>23</vt:i4>
      </vt:variant>
      <vt:variant>
        <vt:lpstr>Thème</vt:lpstr>
      </vt:variant>
      <vt:variant>
        <vt:i4>1</vt:i4>
      </vt:variant>
      <vt:variant>
        <vt:lpstr>Titres des diapositives</vt:lpstr>
      </vt:variant>
      <vt:variant>
        <vt:i4>73</vt:i4>
      </vt:variant>
    </vt:vector>
  </HeadingPairs>
  <TitlesOfParts>
    <vt:vector size="97" baseType="lpstr">
      <vt:lpstr>Arial Unicode MS</vt:lpstr>
      <vt:lpstr>Microsoft YaHei</vt:lpstr>
      <vt:lpstr>ＭＳ Ｐゴシック</vt:lpstr>
      <vt:lpstr>ＭＳ Ｐゴシック</vt:lpstr>
      <vt:lpstr>SimSun</vt:lpstr>
      <vt:lpstr>SimSun</vt:lpstr>
      <vt:lpstr>Agency FB</vt:lpstr>
      <vt:lpstr>Aharoni</vt:lpstr>
      <vt:lpstr>Arial</vt:lpstr>
      <vt:lpstr>Arial Narrow</vt:lpstr>
      <vt:lpstr>Arial Narrow Bold</vt:lpstr>
      <vt:lpstr>Arial Narrow Bold Italic</vt:lpstr>
      <vt:lpstr>Baekmuk Gulim</vt:lpstr>
      <vt:lpstr>Calibri</vt:lpstr>
      <vt:lpstr>Candara</vt:lpstr>
      <vt:lpstr>Lato</vt:lpstr>
      <vt:lpstr>Open Sans</vt:lpstr>
      <vt:lpstr>Segoe Print</vt:lpstr>
      <vt:lpstr>Symbol</vt:lpstr>
      <vt:lpstr>Times New Roman</vt:lpstr>
      <vt:lpstr>Wingdings</vt:lpstr>
      <vt:lpstr>ヒラギノ角ゴ Pro W3</vt:lpstr>
      <vt:lpstr>ヒラギノ角ゴ ProN W6</vt:lpstr>
      <vt:lpstr>1_Office Theme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Lianne Goldin</dc:creator>
  <cp:lastModifiedBy>Maltais, Paule</cp:lastModifiedBy>
  <cp:revision>329</cp:revision>
  <cp:lastPrinted>2019-04-05T04:14:46Z</cp:lastPrinted>
  <dcterms:created xsi:type="dcterms:W3CDTF">2019-01-22T21:40:24Z</dcterms:created>
  <dcterms:modified xsi:type="dcterms:W3CDTF">2020-02-14T15:36:14Z</dcterms:modified>
</cp:coreProperties>
</file>